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9" r:id="rId4"/>
  </p:sldMasterIdLst>
  <p:sldIdLst>
    <p:sldId id="256" r:id="rId5"/>
    <p:sldId id="257" r:id="rId6"/>
    <p:sldId id="285" r:id="rId7"/>
    <p:sldId id="301" r:id="rId8"/>
    <p:sldId id="273" r:id="rId9"/>
    <p:sldId id="277" r:id="rId10"/>
    <p:sldId id="302" r:id="rId11"/>
    <p:sldId id="303" r:id="rId12"/>
    <p:sldId id="286" r:id="rId13"/>
    <p:sldId id="295" r:id="rId14"/>
    <p:sldId id="300" r:id="rId15"/>
    <p:sldId id="268" r:id="rId16"/>
    <p:sldId id="292" r:id="rId17"/>
    <p:sldId id="299" r:id="rId18"/>
    <p:sldId id="278" r:id="rId19"/>
    <p:sldId id="280" r:id="rId20"/>
    <p:sldId id="281" r:id="rId21"/>
    <p:sldId id="279" r:id="rId22"/>
    <p:sldId id="298" r:id="rId23"/>
    <p:sldId id="282" r:id="rId24"/>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Gibson 1" panose="02000000000000000000" pitchFamily="2" charset="77"/>
      <p:regular r:id="rId29"/>
    </p:embeddedFont>
    <p:embeddedFont>
      <p:font typeface="Gibson 2" panose="02000000000000000000" pitchFamily="2" charset="77"/>
      <p:regular r:id="rId30"/>
      <p:bold r:id="rId31"/>
    </p:embeddedFont>
    <p:embeddedFont>
      <p:font typeface="Gibson 3" panose="02000000000000000000" pitchFamily="2" charset="77"/>
      <p:regular r:id="rId32"/>
    </p:embeddedFont>
    <p:embeddedFont>
      <p:font typeface="Grenale 1" pitchFamily="2" charset="77"/>
      <p:regular r:id="rId33"/>
      <p:bold r:id="rId34"/>
    </p:embeddedFont>
    <p:embeddedFont>
      <p:font typeface="Grenale 2" pitchFamily="2" charset="77"/>
      <p:regular r:id="rId35"/>
      <p:bold r:id="rId36"/>
    </p:embeddedFont>
    <p:embeddedFont>
      <p:font typeface="Meiryo UI" panose="020B0604030504040204" pitchFamily="34" charset="-128"/>
      <p:regular r:id="rId37"/>
      <p:bold r:id="rId38"/>
      <p:italic r:id="rId39"/>
      <p:boldItalic r:id="rId40"/>
    </p:embeddedFont>
    <p:embeddedFont>
      <p:font typeface="Montserrat" pitchFamily="2" charset="77"/>
      <p:regular r:id="rId41"/>
      <p:bold r:id="rId42"/>
      <p:italic r:id="rId43"/>
      <p:boldItalic r:id="rId44"/>
    </p:embeddedFont>
    <p:embeddedFont>
      <p:font typeface="Open Sans Condensed Bold" panose="020B0806030504020204" pitchFamily="34" charset="0"/>
      <p:regular r:id="rId45"/>
      <p:bold r:id="rId46"/>
    </p:embeddedFont>
    <p:embeddedFont>
      <p:font typeface="Trebuchet MS" panose="020B070302020209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2B12"/>
    <a:srgbClr val="2C3B0F"/>
    <a:srgbClr val="012B09"/>
    <a:srgbClr val="303B00"/>
    <a:srgbClr val="012900"/>
    <a:srgbClr val="032001"/>
    <a:srgbClr val="003500"/>
    <a:srgbClr val="002D02"/>
    <a:srgbClr val="0F2D0A"/>
    <a:srgbClr val="4174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42"/>
    <p:restoredTop sz="94745"/>
  </p:normalViewPr>
  <p:slideViewPr>
    <p:cSldViewPr snapToGrid="0">
      <p:cViewPr>
        <p:scale>
          <a:sx n="59" d="100"/>
          <a:sy n="59" d="100"/>
        </p:scale>
        <p:origin x="944" y="7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font" Target="fonts/font26.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5.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6.xml"/><Relationship Id="rId41" Type="http://schemas.openxmlformats.org/officeDocument/2006/relationships/font" Target="fonts/font17.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numCol="1"/>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numCol="1"/>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numCol="1"/>
          <a:lstStyle/>
          <a:p>
            <a:fld id="{1D8BD707-D9CF-40AE-B4C6-C98DA3205C09}" type="datetimeFigureOut">
              <a:rPr lang="en-US" smtClean="0"/>
              <a:pPr/>
              <a:t>10/25/25</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Vertical Text Placeholder 2"/>
          <p:cNvSpPr>
            <a:spLocks noGrp="1"/>
          </p:cNvSpPr>
          <p:nvPr>
            <p:ph type="body" orient="vert" idx="1"/>
          </p:nvPr>
        </p:nvSpPr>
        <p:spPr/>
        <p:txBody>
          <a:bodyPr vert="eaVert"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p>
            <a:fld id="{1D8BD707-D9CF-40AE-B4C6-C98DA3205C09}" type="datetimeFigureOut">
              <a:rPr lang="en-US" smtClean="0"/>
              <a:pPr/>
              <a:t>10/25/25</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numCol="1"/>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p>
            <a:fld id="{1D8BD707-D9CF-40AE-B4C6-C98DA3205C09}" type="datetimeFigureOut">
              <a:rPr lang="en-US" smtClean="0"/>
              <a:pPr/>
              <a:t>10/25/25</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Content Placeholder 2"/>
          <p:cNvSpPr>
            <a:spLocks noGrp="1"/>
          </p:cNvSpPr>
          <p:nvPr>
            <p:ph idx="1"/>
          </p:nvPr>
        </p:nvSpPr>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numCol="1"/>
          <a:lstStyle/>
          <a:p>
            <a:fld id="{1D8BD707-D9CF-40AE-B4C6-C98DA3205C09}" type="datetimeFigureOut">
              <a:rPr lang="en-US" smtClean="0"/>
              <a:pPr/>
              <a:t>10/25/25</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numCol="1"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numCol="1"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numCol="1"/>
          <a:lstStyle/>
          <a:p>
            <a:fld id="{1D8BD707-D9CF-40AE-B4C6-C98DA3205C09}" type="datetimeFigureOut">
              <a:rPr lang="en-US" smtClean="0"/>
              <a:pPr/>
              <a:t>10/25/25</a:t>
            </a:fld>
            <a:endParaRPr lang="en-US"/>
          </a:p>
        </p:txBody>
      </p:sp>
      <p:sp>
        <p:nvSpPr>
          <p:cNvPr id="5" name="Footer Placeholder 4"/>
          <p:cNvSpPr>
            <a:spLocks noGrp="1"/>
          </p:cNvSpPr>
          <p:nvPr>
            <p:ph type="ftr" sz="quarter" idx="11"/>
          </p:nvPr>
        </p:nvSpPr>
        <p:spPr/>
        <p:txBody>
          <a:bodyPr numCol="1"/>
          <a:lstStyle/>
          <a:p>
            <a:endParaRPr lang="en-US"/>
          </a:p>
        </p:txBody>
      </p:sp>
      <p:sp>
        <p:nvSpPr>
          <p:cNvPr id="6" name="Slide Number Placeholder 5"/>
          <p:cNvSpPr>
            <a:spLocks noGrp="1"/>
          </p:cNvSpPr>
          <p:nvPr>
            <p:ph type="sldNum" sz="quarter" idx="12"/>
          </p:nvPr>
        </p:nvSpPr>
        <p:spPr/>
        <p:txBody>
          <a:bodyPr numCol="1"/>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numCol="1"/>
          <a:lstStyle/>
          <a:p>
            <a:fld id="{1D8BD707-D9CF-40AE-B4C6-C98DA3205C09}" type="datetimeFigureOut">
              <a:rPr lang="en-US" smtClean="0"/>
              <a:pPr/>
              <a:t>10/25/25</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numCol="1"/>
          <a:lstStyle/>
          <a:p>
            <a:fld id="{1D8BD707-D9CF-40AE-B4C6-C98DA3205C09}" type="datetimeFigureOut">
              <a:rPr lang="en-US" smtClean="0"/>
              <a:pPr/>
              <a:t>10/25/25</a:t>
            </a:fld>
            <a:endParaRPr lang="en-US"/>
          </a:p>
        </p:txBody>
      </p:sp>
      <p:sp>
        <p:nvSpPr>
          <p:cNvPr id="8" name="Footer Placeholder 7"/>
          <p:cNvSpPr>
            <a:spLocks noGrp="1"/>
          </p:cNvSpPr>
          <p:nvPr>
            <p:ph type="ftr" sz="quarter" idx="11"/>
          </p:nvPr>
        </p:nvSpPr>
        <p:spPr/>
        <p:txBody>
          <a:bodyPr numCol="1"/>
          <a:lstStyle/>
          <a:p>
            <a:endParaRPr lang="en-US"/>
          </a:p>
        </p:txBody>
      </p:sp>
      <p:sp>
        <p:nvSpPr>
          <p:cNvPr id="9" name="Slide Number Placeholder 8"/>
          <p:cNvSpPr>
            <a:spLocks noGrp="1"/>
          </p:cNvSpPr>
          <p:nvPr>
            <p:ph type="sldNum" sz="quarter" idx="12"/>
          </p:nvPr>
        </p:nvSpPr>
        <p:spPr/>
        <p:txBody>
          <a:bodyPr numCol="1"/>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numCol="1"/>
          <a:lstStyle/>
          <a:p>
            <a:r>
              <a:rPr lang="en-US"/>
              <a:t>Click to edit Master title style</a:t>
            </a:r>
          </a:p>
        </p:txBody>
      </p:sp>
      <p:sp>
        <p:nvSpPr>
          <p:cNvPr id="3" name="Date Placeholder 2"/>
          <p:cNvSpPr>
            <a:spLocks noGrp="1"/>
          </p:cNvSpPr>
          <p:nvPr>
            <p:ph type="dt" sz="half" idx="10"/>
          </p:nvPr>
        </p:nvSpPr>
        <p:spPr/>
        <p:txBody>
          <a:bodyPr numCol="1"/>
          <a:lstStyle/>
          <a:p>
            <a:fld id="{1D8BD707-D9CF-40AE-B4C6-C98DA3205C09}" type="datetimeFigureOut">
              <a:rPr lang="en-US" smtClean="0"/>
              <a:pPr/>
              <a:t>10/25/25</a:t>
            </a:fld>
            <a:endParaRPr lang="en-US"/>
          </a:p>
        </p:txBody>
      </p:sp>
      <p:sp>
        <p:nvSpPr>
          <p:cNvPr id="4" name="Footer Placeholder 3"/>
          <p:cNvSpPr>
            <a:spLocks noGrp="1"/>
          </p:cNvSpPr>
          <p:nvPr>
            <p:ph type="ftr" sz="quarter" idx="11"/>
          </p:nvPr>
        </p:nvSpPr>
        <p:spPr/>
        <p:txBody>
          <a:bodyPr numCol="1"/>
          <a:lstStyle/>
          <a:p>
            <a:endParaRPr lang="en-US"/>
          </a:p>
        </p:txBody>
      </p:sp>
      <p:sp>
        <p:nvSpPr>
          <p:cNvPr id="5" name="Slide Number Placeholder 4"/>
          <p:cNvSpPr>
            <a:spLocks noGrp="1"/>
          </p:cNvSpPr>
          <p:nvPr>
            <p:ph type="sldNum" sz="quarter" idx="12"/>
          </p:nvPr>
        </p:nvSpPr>
        <p:spPr/>
        <p:txBody>
          <a:bodyPr numCol="1"/>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numCol="1"/>
          <a:lstStyle/>
          <a:p>
            <a:fld id="{1D8BD707-D9CF-40AE-B4C6-C98DA3205C09}" type="datetimeFigureOut">
              <a:rPr lang="en-US" smtClean="0"/>
              <a:pPr/>
              <a:t>10/25/25</a:t>
            </a:fld>
            <a:endParaRPr lang="en-US"/>
          </a:p>
        </p:txBody>
      </p:sp>
      <p:sp>
        <p:nvSpPr>
          <p:cNvPr id="3" name="Footer Placeholder 2"/>
          <p:cNvSpPr>
            <a:spLocks noGrp="1"/>
          </p:cNvSpPr>
          <p:nvPr>
            <p:ph type="ftr" sz="quarter" idx="11"/>
          </p:nvPr>
        </p:nvSpPr>
        <p:spPr/>
        <p:txBody>
          <a:bodyPr numCol="1"/>
          <a:lstStyle/>
          <a:p>
            <a:endParaRPr lang="en-US"/>
          </a:p>
        </p:txBody>
      </p:sp>
      <p:sp>
        <p:nvSpPr>
          <p:cNvPr id="4" name="Slide Number Placeholder 3"/>
          <p:cNvSpPr>
            <a:spLocks noGrp="1"/>
          </p:cNvSpPr>
          <p:nvPr>
            <p:ph type="sldNum" sz="quarter" idx="12"/>
          </p:nvPr>
        </p:nvSpPr>
        <p:spPr/>
        <p:txBody>
          <a:bodyPr numCol="1"/>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numCol="1"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numCol="1"/>
          <a:lstStyle/>
          <a:p>
            <a:fld id="{1D8BD707-D9CF-40AE-B4C6-C98DA3205C09}" type="datetimeFigureOut">
              <a:rPr lang="en-US" smtClean="0"/>
              <a:pPr/>
              <a:t>10/25/25</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numCol="1"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numCol="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numCol="1"/>
          <a:lstStyle/>
          <a:p>
            <a:fld id="{1D8BD707-D9CF-40AE-B4C6-C98DA3205C09}" type="datetimeFigureOut">
              <a:rPr lang="en-US" smtClean="0"/>
              <a:pPr/>
              <a:t>10/25/25</a:t>
            </a:fld>
            <a:endParaRPr lang="en-US"/>
          </a:p>
        </p:txBody>
      </p:sp>
      <p:sp>
        <p:nvSpPr>
          <p:cNvPr id="6" name="Footer Placeholder 5"/>
          <p:cNvSpPr>
            <a:spLocks noGrp="1"/>
          </p:cNvSpPr>
          <p:nvPr>
            <p:ph type="ftr" sz="quarter" idx="11"/>
          </p:nvPr>
        </p:nvSpPr>
        <p:spPr/>
        <p:txBody>
          <a:bodyPr numCol="1"/>
          <a:lstStyle/>
          <a:p>
            <a:endParaRPr lang="en-US"/>
          </a:p>
        </p:txBody>
      </p:sp>
      <p:sp>
        <p:nvSpPr>
          <p:cNvPr id="7" name="Slide Number Placeholder 6"/>
          <p:cNvSpPr>
            <a:spLocks noGrp="1"/>
          </p:cNvSpPr>
          <p:nvPr>
            <p:ph type="sldNum" sz="quarter" idx="12"/>
          </p:nvPr>
        </p:nvSpPr>
        <p:spPr/>
        <p:txBody>
          <a:bodyPr numCol="1"/>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numCol="1"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numCol="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numCol="1" rtlCol="0" anchor="ctr"/>
          <a:lstStyle>
            <a:lvl1pPr algn="l">
              <a:defRPr sz="1200">
                <a:solidFill>
                  <a:schemeClr val="tx1">
                    <a:tint val="75000"/>
                  </a:schemeClr>
                </a:solidFill>
              </a:defRPr>
            </a:lvl1pPr>
          </a:lstStyle>
          <a:p>
            <a:fld id="{1D8BD707-D9CF-40AE-B4C6-C98DA3205C09}" type="datetimeFigureOut">
              <a:rPr lang="en-US" smtClean="0"/>
              <a:pPr/>
              <a:t>10/25/25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numCol="1"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numCol="1"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sv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hyperlink" Target="mailto:costabrava@lucasfox.com" TargetMode="External"/><Relationship Id="rId5" Type="http://schemas.openxmlformats.org/officeDocument/2006/relationships/hyperlink" Target="mailto:moraleja@lucasfox.es" TargetMode="External"/><Relationship Id="rId4" Type="http://schemas.openxmlformats.org/officeDocument/2006/relationships/image" Target="../media/image43.sv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96FCE84-5ABA-2043-BBF9-E93FBC085215}"/>
              </a:ext>
            </a:extLst>
          </p:cNvPr>
          <p:cNvPicPr>
            <a:picLocks noChangeAspect="1"/>
          </p:cNvPicPr>
          <p:nvPr/>
        </p:nvPicPr>
        <p:blipFill rotWithShape="1">
          <a:blip r:embed="rId2">
            <a:extLst>
              <a:ext uri="{28A0092B-C50C-407E-A947-70E740481C1C}">
                <a14:useLocalDpi xmlns:a14="http://schemas.microsoft.com/office/drawing/2010/main" val="0"/>
              </a:ext>
            </a:extLst>
          </a:blip>
          <a:srcRect t="2974" r="5800" b="2994"/>
          <a:stretch/>
        </p:blipFill>
        <p:spPr>
          <a:xfrm>
            <a:off x="0" y="18370"/>
            <a:ext cx="18288000" cy="1026862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E021FCD8-4589-C5CD-017B-E72DF21BDBD5}"/>
              </a:ext>
            </a:extLst>
          </p:cNvPr>
          <p:cNvGrpSpPr>
            <a:grpSpLocks noChangeAspect="1"/>
          </p:cNvGrpSpPr>
          <p:nvPr/>
        </p:nvGrpSpPr>
        <p:grpSpPr>
          <a:xfrm>
            <a:off x="1028700" y="1065240"/>
            <a:ext cx="1597199" cy="661884"/>
            <a:chOff x="0" y="0"/>
            <a:chExt cx="1359789" cy="563499"/>
          </a:xfrm>
        </p:grpSpPr>
        <p:sp>
          <p:nvSpPr>
            <p:cNvPr id="10" name="Freeform 3">
              <a:extLst>
                <a:ext uri="{FF2B5EF4-FFF2-40B4-BE49-F238E27FC236}">
                  <a16:creationId xmlns:a16="http://schemas.microsoft.com/office/drawing/2014/main" id="{217DA1B6-BBCC-9FAF-C269-F576AF432DAD}"/>
                </a:ext>
              </a:extLst>
            </p:cNvPr>
            <p:cNvSpPr/>
            <p:nvPr/>
          </p:nvSpPr>
          <p:spPr>
            <a:xfrm>
              <a:off x="0" y="0"/>
              <a:ext cx="1359789" cy="563499"/>
            </a:xfrm>
            <a:custGeom>
              <a:avLst/>
              <a:gdLst/>
              <a:ahLst/>
              <a:cxnLst/>
              <a:rect l="l" t="t" r="r" b="b"/>
              <a:pathLst>
                <a:path w="1359789" h="563499">
                  <a:moveTo>
                    <a:pt x="0" y="563499"/>
                  </a:moveTo>
                  <a:lnTo>
                    <a:pt x="1359789" y="563499"/>
                  </a:lnTo>
                  <a:lnTo>
                    <a:pt x="1359789" y="0"/>
                  </a:lnTo>
                  <a:lnTo>
                    <a:pt x="0" y="0"/>
                  </a:lnTo>
                  <a:close/>
                </a:path>
              </a:pathLst>
            </a:custGeom>
            <a:solidFill>
              <a:schemeClr val="tx2"/>
            </a:solidFill>
          </p:spPr>
          <p:txBody>
            <a:bodyPr/>
            <a:lstStyle/>
            <a:p>
              <a:endParaRPr lang="es-ES" dirty="0"/>
            </a:p>
          </p:txBody>
        </p:sp>
      </p:grpSp>
      <p:sp>
        <p:nvSpPr>
          <p:cNvPr id="13" name="TextBox 15">
            <a:extLst>
              <a:ext uri="{FF2B5EF4-FFF2-40B4-BE49-F238E27FC236}">
                <a16:creationId xmlns:a16="http://schemas.microsoft.com/office/drawing/2014/main" id="{36A859A3-FB8B-24CA-A366-D7003502DD07}"/>
              </a:ext>
            </a:extLst>
          </p:cNvPr>
          <p:cNvSpPr txBox="1"/>
          <p:nvPr/>
        </p:nvSpPr>
        <p:spPr>
          <a:xfrm>
            <a:off x="1172291" y="923925"/>
            <a:ext cx="1371886" cy="880229"/>
          </a:xfrm>
          <a:prstGeom prst="rect">
            <a:avLst/>
          </a:prstGeom>
        </p:spPr>
        <p:txBody>
          <a:bodyPr lIns="0" tIns="0" rIns="0" bIns="0" numCol="1" rtlCol="0" anchor="t">
            <a:spAutoFit/>
          </a:bodyPr>
          <a:lstStyle/>
          <a:p>
            <a:pPr algn="l">
              <a:lnSpc>
                <a:spcPts val="7207"/>
              </a:lnSpc>
            </a:pPr>
            <a:r>
              <a:rPr lang="en-US" sz="5100" spc="-77" dirty="0">
                <a:solidFill>
                  <a:srgbClr val="FFFFFF"/>
                </a:solidFill>
                <a:latin typeface="Gibson 1"/>
              </a:rPr>
              <a:t>07</a:t>
            </a:r>
            <a:endParaRPr lang="en-US" sz="5148" spc="-77" dirty="0">
              <a:solidFill>
                <a:srgbClr val="FFFFFF"/>
              </a:solidFill>
              <a:latin typeface="Gibson 1"/>
            </a:endParaRPr>
          </a:p>
        </p:txBody>
      </p:sp>
      <p:sp>
        <p:nvSpPr>
          <p:cNvPr id="15" name="TextBox 14">
            <a:extLst>
              <a:ext uri="{FF2B5EF4-FFF2-40B4-BE49-F238E27FC236}">
                <a16:creationId xmlns:a16="http://schemas.microsoft.com/office/drawing/2014/main" id="{8B644292-9D8F-B270-A6BE-354A4389C4F7}"/>
              </a:ext>
            </a:extLst>
          </p:cNvPr>
          <p:cNvSpPr txBox="1"/>
          <p:nvPr/>
        </p:nvSpPr>
        <p:spPr>
          <a:xfrm>
            <a:off x="2902206" y="1011530"/>
            <a:ext cx="9574856" cy="692497"/>
          </a:xfrm>
          <a:prstGeom prst="rect">
            <a:avLst/>
          </a:prstGeom>
        </p:spPr>
        <p:txBody>
          <a:bodyPr wrap="square" lIns="0" tIns="0" rIns="0" bIns="0" numCol="1" rtlCol="0" anchor="t">
            <a:spAutoFit/>
          </a:bodyPr>
          <a:lstStyle/>
          <a:p>
            <a:pPr algn="l">
              <a:lnSpc>
                <a:spcPts val="1604"/>
              </a:lnSpc>
            </a:pPr>
            <a:r>
              <a:rPr lang="en-US" sz="1550" spc="-31" dirty="0">
                <a:solidFill>
                  <a:schemeClr val="accent1"/>
                </a:solidFill>
                <a:latin typeface="Gibson 1"/>
              </a:rPr>
              <a:t>ESTRATEGIA</a:t>
            </a:r>
            <a:endParaRPr lang="en-US" sz="1568" spc="-31" dirty="0">
              <a:solidFill>
                <a:schemeClr val="accent1"/>
              </a:solidFill>
              <a:latin typeface="Gibson 1"/>
            </a:endParaRPr>
          </a:p>
          <a:p>
            <a:pPr>
              <a:lnSpc>
                <a:spcPts val="3841"/>
              </a:lnSpc>
            </a:pPr>
            <a:r>
              <a:rPr lang="en-US" sz="3750" spc="-56" dirty="0">
                <a:solidFill>
                  <a:schemeClr val="accent1"/>
                </a:solidFill>
                <a:latin typeface="Gibson 1"/>
              </a:rPr>
              <a:t>FILTRADO DE CLIENTES</a:t>
            </a:r>
          </a:p>
        </p:txBody>
      </p:sp>
      <p:pic>
        <p:nvPicPr>
          <p:cNvPr id="17" name="Imagen 16">
            <a:extLst>
              <a:ext uri="{FF2B5EF4-FFF2-40B4-BE49-F238E27FC236}">
                <a16:creationId xmlns:a16="http://schemas.microsoft.com/office/drawing/2014/main" id="{FFF179C4-77E7-9063-81D0-BA21CD052766}"/>
              </a:ext>
            </a:extLst>
          </p:cNvPr>
          <p:cNvPicPr>
            <a:picLocks noChangeAspect="1"/>
          </p:cNvPicPr>
          <p:nvPr/>
        </p:nvPicPr>
        <p:blipFill>
          <a:blip r:embed="rId2"/>
          <a:stretch>
            <a:fillRect/>
          </a:stretch>
        </p:blipFill>
        <p:spPr>
          <a:xfrm>
            <a:off x="2352961" y="3932404"/>
            <a:ext cx="13582079" cy="2678087"/>
          </a:xfrm>
          <a:prstGeom prst="rect">
            <a:avLst/>
          </a:prstGeom>
        </p:spPr>
      </p:pic>
      <p:sp>
        <p:nvSpPr>
          <p:cNvPr id="19" name="CuadroTexto 18">
            <a:extLst>
              <a:ext uri="{FF2B5EF4-FFF2-40B4-BE49-F238E27FC236}">
                <a16:creationId xmlns:a16="http://schemas.microsoft.com/office/drawing/2014/main" id="{727BE472-C785-FE5F-FE21-2718DB13A70B}"/>
              </a:ext>
            </a:extLst>
          </p:cNvPr>
          <p:cNvSpPr txBox="1"/>
          <p:nvPr/>
        </p:nvSpPr>
        <p:spPr>
          <a:xfrm>
            <a:off x="2347415" y="7081482"/>
            <a:ext cx="2743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s-ES" sz="2400" dirty="0">
                <a:ea typeface="+mn-lt"/>
                <a:cs typeface="+mn-lt"/>
              </a:rPr>
              <a:t>Información</a:t>
            </a:r>
            <a:endParaRPr lang="es-ES" sz="2400">
              <a:ea typeface="+mn-lt"/>
              <a:cs typeface="+mn-lt"/>
            </a:endParaRPr>
          </a:p>
          <a:p>
            <a:pPr marL="285750" indent="-285750">
              <a:buFont typeface="Arial"/>
              <a:buChar char="•"/>
            </a:pPr>
            <a:r>
              <a:rPr lang="es-ES" sz="2400" dirty="0">
                <a:ea typeface="+mn-lt"/>
                <a:cs typeface="+mn-lt"/>
              </a:rPr>
              <a:t>Necesidades</a:t>
            </a:r>
            <a:endParaRPr lang="es-ES" sz="2400">
              <a:ea typeface="+mn-lt"/>
              <a:cs typeface="+mn-lt"/>
            </a:endParaRPr>
          </a:p>
          <a:p>
            <a:pPr marL="285750" indent="-285750">
              <a:buFont typeface="Arial"/>
              <a:buChar char="•"/>
            </a:pPr>
            <a:r>
              <a:rPr lang="es-ES" sz="2400" dirty="0">
                <a:ea typeface="+mn-lt"/>
                <a:cs typeface="+mn-lt"/>
              </a:rPr>
              <a:t>Control</a:t>
            </a:r>
            <a:endParaRPr lang="es-ES" sz="2400">
              <a:ea typeface="+mn-lt"/>
              <a:cs typeface="+mn-lt"/>
            </a:endParaRPr>
          </a:p>
          <a:p>
            <a:endParaRPr lang="es-ES" sz="2400" dirty="0">
              <a:cs typeface="Calibri"/>
            </a:endParaRPr>
          </a:p>
        </p:txBody>
      </p:sp>
      <p:sp>
        <p:nvSpPr>
          <p:cNvPr id="20" name="CuadroTexto 19">
            <a:extLst>
              <a:ext uri="{FF2B5EF4-FFF2-40B4-BE49-F238E27FC236}">
                <a16:creationId xmlns:a16="http://schemas.microsoft.com/office/drawing/2014/main" id="{FC1F9B08-90CF-CB2F-586F-D122F49D1F9D}"/>
              </a:ext>
            </a:extLst>
          </p:cNvPr>
          <p:cNvSpPr txBox="1"/>
          <p:nvPr/>
        </p:nvSpPr>
        <p:spPr>
          <a:xfrm>
            <a:off x="6049370" y="7081482"/>
            <a:ext cx="2743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s-ES" sz="2400" dirty="0">
                <a:ea typeface="+mn-lt"/>
                <a:cs typeface="+mn-lt"/>
              </a:rPr>
              <a:t>Viabilidad</a:t>
            </a:r>
            <a:endParaRPr lang="es-ES" sz="2400">
              <a:ea typeface="+mn-lt"/>
              <a:cs typeface="+mn-lt"/>
            </a:endParaRPr>
          </a:p>
          <a:p>
            <a:pPr marL="285750" indent="-285750">
              <a:buFont typeface="Arial"/>
              <a:buChar char="•"/>
            </a:pPr>
            <a:r>
              <a:rPr lang="es-ES" sz="2400" dirty="0">
                <a:ea typeface="+mn-lt"/>
                <a:cs typeface="+mn-lt"/>
              </a:rPr>
              <a:t>Inmediatez</a:t>
            </a:r>
            <a:endParaRPr lang="es-ES" sz="2400">
              <a:ea typeface="+mn-lt"/>
              <a:cs typeface="+mn-lt"/>
            </a:endParaRPr>
          </a:p>
          <a:p>
            <a:pPr marL="285750" indent="-285750">
              <a:buFont typeface="Arial"/>
              <a:buChar char="•"/>
            </a:pPr>
            <a:r>
              <a:rPr lang="es-ES" sz="2400" dirty="0" err="1">
                <a:ea typeface="+mn-lt"/>
                <a:cs typeface="+mn-lt"/>
              </a:rPr>
              <a:t>Deptº</a:t>
            </a:r>
            <a:r>
              <a:rPr lang="es-ES" sz="2400" dirty="0">
                <a:ea typeface="+mn-lt"/>
                <a:cs typeface="+mn-lt"/>
              </a:rPr>
              <a:t>. Financiero</a:t>
            </a:r>
            <a:endParaRPr lang="es-ES" sz="2400">
              <a:ea typeface="+mn-lt"/>
              <a:cs typeface="+mn-lt"/>
            </a:endParaRPr>
          </a:p>
          <a:p>
            <a:endParaRPr lang="es-ES" sz="2400" dirty="0">
              <a:cs typeface="Calibri"/>
            </a:endParaRPr>
          </a:p>
        </p:txBody>
      </p:sp>
      <p:sp>
        <p:nvSpPr>
          <p:cNvPr id="21" name="CuadroTexto 20">
            <a:extLst>
              <a:ext uri="{FF2B5EF4-FFF2-40B4-BE49-F238E27FC236}">
                <a16:creationId xmlns:a16="http://schemas.microsoft.com/office/drawing/2014/main" id="{E9A72763-8403-BD2D-AC2B-89E9D780CBA5}"/>
              </a:ext>
            </a:extLst>
          </p:cNvPr>
          <p:cNvSpPr txBox="1"/>
          <p:nvPr/>
        </p:nvSpPr>
        <p:spPr>
          <a:xfrm>
            <a:off x="9751325" y="7081482"/>
            <a:ext cx="2743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s-ES" sz="2400">
                <a:ea typeface="+mn-lt"/>
                <a:cs typeface="+mn-lt"/>
              </a:rPr>
              <a:t>Estrategia</a:t>
            </a:r>
            <a:endParaRPr lang="es-ES" sz="2400"/>
          </a:p>
          <a:p>
            <a:pPr marL="285750" indent="-285750">
              <a:buFont typeface="Arial"/>
              <a:buChar char="•"/>
            </a:pPr>
            <a:r>
              <a:rPr lang="es-ES" sz="2400">
                <a:ea typeface="+mn-lt"/>
                <a:cs typeface="+mn-lt"/>
              </a:rPr>
              <a:t>Vinculo</a:t>
            </a:r>
            <a:endParaRPr lang="es-ES" sz="2400"/>
          </a:p>
          <a:p>
            <a:pPr marL="285750" indent="-285750">
              <a:buFont typeface="Arial"/>
              <a:buChar char="•"/>
            </a:pPr>
            <a:r>
              <a:rPr lang="es-ES" sz="2400">
                <a:ea typeface="+mn-lt"/>
                <a:cs typeface="+mn-lt"/>
              </a:rPr>
              <a:t>Empatía</a:t>
            </a:r>
            <a:endParaRPr lang="es-ES" sz="2400"/>
          </a:p>
          <a:p>
            <a:endParaRPr lang="es-ES" sz="2400" dirty="0">
              <a:cs typeface="Calibri"/>
            </a:endParaRPr>
          </a:p>
        </p:txBody>
      </p:sp>
      <p:sp>
        <p:nvSpPr>
          <p:cNvPr id="22" name="CuadroTexto 21">
            <a:extLst>
              <a:ext uri="{FF2B5EF4-FFF2-40B4-BE49-F238E27FC236}">
                <a16:creationId xmlns:a16="http://schemas.microsoft.com/office/drawing/2014/main" id="{1DA45BFB-5334-F4FA-6858-6A3D006FAF2B}"/>
              </a:ext>
            </a:extLst>
          </p:cNvPr>
          <p:cNvSpPr txBox="1"/>
          <p:nvPr/>
        </p:nvSpPr>
        <p:spPr>
          <a:xfrm>
            <a:off x="13606818" y="7081482"/>
            <a:ext cx="2743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s-ES" sz="2400" dirty="0">
                <a:ea typeface="+mn-lt"/>
                <a:cs typeface="+mn-lt"/>
              </a:rPr>
              <a:t>Veracidad</a:t>
            </a:r>
          </a:p>
          <a:p>
            <a:pPr marL="285750" indent="-285750">
              <a:buFont typeface="Arial"/>
              <a:buChar char="•"/>
            </a:pPr>
            <a:r>
              <a:rPr lang="es-ES" sz="2400" dirty="0">
                <a:ea typeface="+mn-lt"/>
                <a:cs typeface="+mn-lt"/>
              </a:rPr>
              <a:t>Claridad</a:t>
            </a:r>
          </a:p>
          <a:p>
            <a:pPr marL="285750" indent="-285750">
              <a:buFont typeface="Arial"/>
              <a:buChar char="•"/>
            </a:pPr>
            <a:r>
              <a:rPr lang="es-ES" sz="2400" dirty="0">
                <a:ea typeface="+mn-lt"/>
                <a:cs typeface="+mn-lt"/>
              </a:rPr>
              <a:t>Seguimiento</a:t>
            </a:r>
          </a:p>
          <a:p>
            <a:endParaRPr lang="es-ES" sz="2400" dirty="0">
              <a:cs typeface="Calibri"/>
            </a:endParaRPr>
          </a:p>
        </p:txBody>
      </p:sp>
      <p:sp>
        <p:nvSpPr>
          <p:cNvPr id="12" name="TextBox 67">
            <a:extLst>
              <a:ext uri="{FF2B5EF4-FFF2-40B4-BE49-F238E27FC236}">
                <a16:creationId xmlns:a16="http://schemas.microsoft.com/office/drawing/2014/main" id="{458E6BBD-B414-9441-A897-ECBFA8FE931A}"/>
              </a:ext>
            </a:extLst>
          </p:cNvPr>
          <p:cNvSpPr txBox="1"/>
          <p:nvPr/>
        </p:nvSpPr>
        <p:spPr>
          <a:xfrm>
            <a:off x="13326185" y="550667"/>
            <a:ext cx="4296920" cy="442750"/>
          </a:xfrm>
          <a:prstGeom prst="rect">
            <a:avLst/>
          </a:prstGeom>
        </p:spPr>
        <p:txBody>
          <a:bodyPr lIns="0" tIns="0" rIns="0" bIns="0" numCol="1" rtlCol="0" anchor="t">
            <a:spAutoFit/>
          </a:bodyPr>
          <a:lstStyle/>
          <a:p>
            <a:pPr algn="l">
              <a:lnSpc>
                <a:spcPts val="1763"/>
              </a:lnSpc>
            </a:pPr>
            <a:r>
              <a:rPr lang="en-US" sz="1259" spc="56" dirty="0">
                <a:solidFill>
                  <a:schemeClr val="accent1"/>
                </a:solidFill>
                <a:latin typeface="Gibson 2"/>
              </a:rPr>
              <a:t>GENTILE HOME/ DOCUMENTO DE VALORACIÓN /        ESTRATEGIA</a:t>
            </a:r>
          </a:p>
        </p:txBody>
      </p:sp>
    </p:spTree>
    <p:extLst>
      <p:ext uri="{BB962C8B-B14F-4D97-AF65-F5344CB8AC3E}">
        <p14:creationId xmlns:p14="http://schemas.microsoft.com/office/powerpoint/2010/main" val="166843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2004025116"/>
              </p:ext>
            </p:extLst>
          </p:nvPr>
        </p:nvGraphicFramePr>
        <p:xfrm>
          <a:off x="2608097" y="4372657"/>
          <a:ext cx="5974079" cy="3672841"/>
        </p:xfrm>
        <a:graphic>
          <a:graphicData uri="http://schemas.openxmlformats.org/drawingml/2006/table">
            <a:tbl>
              <a:tblPr firstRow="1" bandRow="1">
                <a:tableStyleId>{2D5ABB26-0587-4C30-8999-92F81FD0307C}</a:tableStyleId>
              </a:tblPr>
              <a:tblGrid>
                <a:gridCol w="310515">
                  <a:extLst>
                    <a:ext uri="{9D8B030D-6E8A-4147-A177-3AD203B41FA5}">
                      <a16:colId xmlns:a16="http://schemas.microsoft.com/office/drawing/2014/main" val="20000"/>
                    </a:ext>
                  </a:extLst>
                </a:gridCol>
                <a:gridCol w="3087053">
                  <a:extLst>
                    <a:ext uri="{9D8B030D-6E8A-4147-A177-3AD203B41FA5}">
                      <a16:colId xmlns:a16="http://schemas.microsoft.com/office/drawing/2014/main" val="20001"/>
                    </a:ext>
                  </a:extLst>
                </a:gridCol>
                <a:gridCol w="596265">
                  <a:extLst>
                    <a:ext uri="{9D8B030D-6E8A-4147-A177-3AD203B41FA5}">
                      <a16:colId xmlns:a16="http://schemas.microsoft.com/office/drawing/2014/main" val="20002"/>
                    </a:ext>
                  </a:extLst>
                </a:gridCol>
                <a:gridCol w="1980246">
                  <a:extLst>
                    <a:ext uri="{9D8B030D-6E8A-4147-A177-3AD203B41FA5}">
                      <a16:colId xmlns:a16="http://schemas.microsoft.com/office/drawing/2014/main" val="20003"/>
                    </a:ext>
                  </a:extLst>
                </a:gridCol>
              </a:tblGrid>
              <a:tr h="598170">
                <a:tc>
                  <a:txBody>
                    <a:bodyPr/>
                    <a:lstStyle/>
                    <a:p>
                      <a:pPr marR="15875" algn="ctr">
                        <a:lnSpc>
                          <a:spcPts val="1225"/>
                        </a:lnSpc>
                      </a:pPr>
                      <a:r>
                        <a:rPr sz="1600" spc="-50" dirty="0">
                          <a:solidFill>
                            <a:srgbClr val="002068"/>
                          </a:solidFill>
                          <a:latin typeface="Meiryo UI"/>
                          <a:cs typeface="Meiryo UI"/>
                        </a:rPr>
                        <a:t>★</a:t>
                      </a:r>
                      <a:endParaRPr sz="1600">
                        <a:latin typeface="Meiryo UI"/>
                        <a:cs typeface="Meiryo UI"/>
                      </a:endParaRPr>
                    </a:p>
                  </a:txBody>
                  <a:tcPr marL="0" marR="0" marT="0" marB="0"/>
                </a:tc>
                <a:tc>
                  <a:txBody>
                    <a:bodyPr/>
                    <a:lstStyle/>
                    <a:p>
                      <a:pPr marL="55244">
                        <a:lnSpc>
                          <a:spcPct val="100000"/>
                        </a:lnSpc>
                        <a:spcBef>
                          <a:spcPts val="25"/>
                        </a:spcBef>
                      </a:pPr>
                      <a:r>
                        <a:rPr sz="1600" dirty="0">
                          <a:latin typeface="Meiryo UI"/>
                          <a:cs typeface="Meiryo UI"/>
                        </a:rPr>
                        <a:t>Su</a:t>
                      </a:r>
                      <a:r>
                        <a:rPr sz="1600" spc="20" dirty="0">
                          <a:latin typeface="Meiryo UI"/>
                          <a:cs typeface="Meiryo UI"/>
                        </a:rPr>
                        <a:t> </a:t>
                      </a:r>
                      <a:r>
                        <a:rPr sz="1600" dirty="0">
                          <a:latin typeface="Meiryo UI"/>
                          <a:cs typeface="Meiryo UI"/>
                        </a:rPr>
                        <a:t>asesor</a:t>
                      </a:r>
                      <a:r>
                        <a:rPr sz="1600" spc="20" dirty="0">
                          <a:latin typeface="Meiryo UI"/>
                          <a:cs typeface="Meiryo UI"/>
                        </a:rPr>
                        <a:t> </a:t>
                      </a:r>
                      <a:r>
                        <a:rPr sz="1600" dirty="0">
                          <a:latin typeface="Meiryo UI"/>
                          <a:cs typeface="Meiryo UI"/>
                        </a:rPr>
                        <a:t>prepara</a:t>
                      </a:r>
                      <a:r>
                        <a:rPr sz="1600" spc="10" dirty="0">
                          <a:latin typeface="Meiryo UI"/>
                          <a:cs typeface="Meiryo UI"/>
                        </a:rPr>
                        <a:t> </a:t>
                      </a:r>
                      <a:r>
                        <a:rPr sz="1600" spc="-25" dirty="0">
                          <a:latin typeface="Meiryo UI"/>
                          <a:cs typeface="Meiryo UI"/>
                        </a:rPr>
                        <a:t>un</a:t>
                      </a:r>
                      <a:endParaRPr sz="1600" dirty="0">
                        <a:latin typeface="Meiryo UI"/>
                        <a:cs typeface="Meiryo UI"/>
                      </a:endParaRPr>
                    </a:p>
                    <a:p>
                      <a:pPr marL="55244">
                        <a:lnSpc>
                          <a:spcPct val="100000"/>
                        </a:lnSpc>
                        <a:spcBef>
                          <a:spcPts val="370"/>
                        </a:spcBef>
                      </a:pPr>
                      <a:r>
                        <a:rPr sz="1600" dirty="0">
                          <a:latin typeface="Meiryo UI"/>
                          <a:cs typeface="Meiryo UI"/>
                        </a:rPr>
                        <a:t>análisis</a:t>
                      </a:r>
                      <a:r>
                        <a:rPr sz="1600" spc="90" dirty="0">
                          <a:latin typeface="Meiryo UI"/>
                          <a:cs typeface="Meiryo UI"/>
                        </a:rPr>
                        <a:t> </a:t>
                      </a:r>
                      <a:r>
                        <a:rPr sz="1600" dirty="0">
                          <a:latin typeface="Meiryo UI"/>
                          <a:cs typeface="Meiryo UI"/>
                        </a:rPr>
                        <a:t>comparativo</a:t>
                      </a:r>
                      <a:r>
                        <a:rPr sz="1600" spc="90" dirty="0">
                          <a:latin typeface="Meiryo UI"/>
                          <a:cs typeface="Meiryo UI"/>
                        </a:rPr>
                        <a:t> </a:t>
                      </a:r>
                      <a:r>
                        <a:rPr sz="1600" spc="-25" dirty="0">
                          <a:latin typeface="Meiryo UI"/>
                          <a:cs typeface="Meiryo UI"/>
                        </a:rPr>
                        <a:t>de</a:t>
                      </a:r>
                      <a:endParaRPr sz="1600" dirty="0">
                        <a:latin typeface="Meiryo UI"/>
                        <a:cs typeface="Meiryo UI"/>
                      </a:endParaRPr>
                    </a:p>
                  </a:txBody>
                  <a:tcPr marL="0" marR="0" marT="4763" marB="0"/>
                </a:tc>
                <a:tc>
                  <a:txBody>
                    <a:bodyPr/>
                    <a:lstStyle/>
                    <a:p>
                      <a:pPr marL="220979">
                        <a:lnSpc>
                          <a:spcPts val="1185"/>
                        </a:lnSpc>
                      </a:pPr>
                      <a:r>
                        <a:rPr sz="1600" spc="-50" dirty="0">
                          <a:solidFill>
                            <a:srgbClr val="002068"/>
                          </a:solidFill>
                          <a:latin typeface="Meiryo UI"/>
                          <a:cs typeface="Meiryo UI"/>
                        </a:rPr>
                        <a:t>★</a:t>
                      </a:r>
                      <a:endParaRPr sz="1600">
                        <a:latin typeface="Meiryo UI"/>
                        <a:cs typeface="Meiryo UI"/>
                      </a:endParaRPr>
                    </a:p>
                    <a:p>
                      <a:pPr marL="220979">
                        <a:lnSpc>
                          <a:spcPct val="100000"/>
                        </a:lnSpc>
                        <a:spcBef>
                          <a:spcPts val="380"/>
                        </a:spcBef>
                      </a:pPr>
                      <a:r>
                        <a:rPr sz="1600" spc="-50" dirty="0">
                          <a:solidFill>
                            <a:srgbClr val="002068"/>
                          </a:solidFill>
                          <a:latin typeface="Meiryo UI"/>
                          <a:cs typeface="Meiryo UI"/>
                        </a:rPr>
                        <a:t>★</a:t>
                      </a:r>
                      <a:endParaRPr sz="1600">
                        <a:latin typeface="Meiryo UI"/>
                        <a:cs typeface="Meiryo UI"/>
                      </a:endParaRPr>
                    </a:p>
                  </a:txBody>
                  <a:tcPr marL="0" marR="0" marT="0" marB="0"/>
                </a:tc>
                <a:tc>
                  <a:txBody>
                    <a:bodyPr/>
                    <a:lstStyle/>
                    <a:p>
                      <a:pPr marL="56515">
                        <a:lnSpc>
                          <a:spcPts val="1245"/>
                        </a:lnSpc>
                      </a:pPr>
                      <a:r>
                        <a:rPr sz="1600" dirty="0">
                          <a:latin typeface="Meiryo UI"/>
                          <a:cs typeface="Meiryo UI"/>
                        </a:rPr>
                        <a:t>Se</a:t>
                      </a:r>
                      <a:r>
                        <a:rPr sz="1600" spc="20" dirty="0">
                          <a:latin typeface="Meiryo UI"/>
                          <a:cs typeface="Meiryo UI"/>
                        </a:rPr>
                        <a:t> </a:t>
                      </a:r>
                      <a:r>
                        <a:rPr sz="1600" dirty="0">
                          <a:latin typeface="Meiryo UI"/>
                          <a:cs typeface="Meiryo UI"/>
                        </a:rPr>
                        <a:t>ordena</a:t>
                      </a:r>
                      <a:r>
                        <a:rPr sz="1600" spc="5" dirty="0">
                          <a:latin typeface="Meiryo UI"/>
                          <a:cs typeface="Meiryo UI"/>
                        </a:rPr>
                        <a:t> </a:t>
                      </a:r>
                      <a:r>
                        <a:rPr sz="1600" dirty="0">
                          <a:latin typeface="Meiryo UI"/>
                          <a:cs typeface="Meiryo UI"/>
                        </a:rPr>
                        <a:t>la</a:t>
                      </a:r>
                      <a:r>
                        <a:rPr sz="1600" spc="10" dirty="0">
                          <a:latin typeface="Meiryo UI"/>
                          <a:cs typeface="Meiryo UI"/>
                        </a:rPr>
                        <a:t> </a:t>
                      </a:r>
                      <a:r>
                        <a:rPr sz="1600" spc="-20" dirty="0">
                          <a:latin typeface="Meiryo UI"/>
                          <a:cs typeface="Meiryo UI"/>
                        </a:rPr>
                        <a:t>casa</a:t>
                      </a:r>
                      <a:endParaRPr sz="1600" dirty="0">
                        <a:latin typeface="Meiryo UI"/>
                        <a:cs typeface="Meiryo UI"/>
                      </a:endParaRPr>
                    </a:p>
                    <a:p>
                      <a:pPr marL="56515">
                        <a:lnSpc>
                          <a:spcPct val="100000"/>
                        </a:lnSpc>
                        <a:spcBef>
                          <a:spcPts val="370"/>
                        </a:spcBef>
                      </a:pPr>
                      <a:r>
                        <a:rPr sz="1600" dirty="0">
                          <a:latin typeface="Meiryo UI"/>
                          <a:cs typeface="Meiryo UI"/>
                        </a:rPr>
                        <a:t>Se</a:t>
                      </a:r>
                      <a:r>
                        <a:rPr sz="1600" spc="20" dirty="0">
                          <a:latin typeface="Meiryo UI"/>
                          <a:cs typeface="Meiryo UI"/>
                        </a:rPr>
                        <a:t> </a:t>
                      </a:r>
                      <a:r>
                        <a:rPr sz="1600" dirty="0">
                          <a:latin typeface="Meiryo UI"/>
                          <a:cs typeface="Meiryo UI"/>
                        </a:rPr>
                        <a:t>limpia</a:t>
                      </a:r>
                      <a:r>
                        <a:rPr sz="1600" spc="15" dirty="0">
                          <a:latin typeface="Meiryo UI"/>
                          <a:cs typeface="Meiryo UI"/>
                        </a:rPr>
                        <a:t> </a:t>
                      </a:r>
                      <a:r>
                        <a:rPr sz="1600" dirty="0">
                          <a:latin typeface="Meiryo UI"/>
                          <a:cs typeface="Meiryo UI"/>
                        </a:rPr>
                        <a:t>y</a:t>
                      </a:r>
                      <a:r>
                        <a:rPr sz="1600" spc="20" dirty="0">
                          <a:latin typeface="Meiryo UI"/>
                          <a:cs typeface="Meiryo UI"/>
                        </a:rPr>
                        <a:t> </a:t>
                      </a:r>
                      <a:r>
                        <a:rPr sz="1600" spc="-25" dirty="0">
                          <a:latin typeface="Meiryo UI"/>
                          <a:cs typeface="Meiryo UI"/>
                        </a:rPr>
                        <a:t>se</a:t>
                      </a:r>
                      <a:endParaRPr sz="1600" dirty="0">
                        <a:latin typeface="Meiryo UI"/>
                        <a:cs typeface="Meiryo UI"/>
                      </a:endParaRPr>
                    </a:p>
                  </a:txBody>
                  <a:tcPr marL="0" marR="0" marT="0" marB="0"/>
                </a:tc>
                <a:extLst>
                  <a:ext uri="{0D108BD9-81ED-4DB2-BD59-A6C34878D82A}">
                    <a16:rowId xmlns:a16="http://schemas.microsoft.com/office/drawing/2014/main" val="10000"/>
                  </a:ext>
                </a:extLst>
              </a:tr>
              <a:tr h="621983">
                <a:tc>
                  <a:txBody>
                    <a:bodyPr/>
                    <a:lstStyle/>
                    <a:p>
                      <a:pPr>
                        <a:lnSpc>
                          <a:spcPct val="100000"/>
                        </a:lnSpc>
                        <a:spcBef>
                          <a:spcPts val="525"/>
                        </a:spcBef>
                      </a:pPr>
                      <a:endParaRPr sz="1600">
                        <a:latin typeface="Times New Roman"/>
                        <a:cs typeface="Times New Roman"/>
                      </a:endParaRPr>
                    </a:p>
                    <a:p>
                      <a:pPr marR="15875" algn="ctr">
                        <a:lnSpc>
                          <a:spcPct val="100000"/>
                        </a:lnSpc>
                      </a:pPr>
                      <a:r>
                        <a:rPr sz="1600" spc="-50" dirty="0">
                          <a:solidFill>
                            <a:srgbClr val="002068"/>
                          </a:solidFill>
                          <a:latin typeface="Meiryo UI"/>
                          <a:cs typeface="Meiryo UI"/>
                        </a:rPr>
                        <a:t>★</a:t>
                      </a:r>
                      <a:endParaRPr sz="1600">
                        <a:latin typeface="Meiryo UI"/>
                        <a:cs typeface="Meiryo UI"/>
                      </a:endParaRPr>
                    </a:p>
                  </a:txBody>
                  <a:tcPr marL="0" marR="0" marT="100013" marB="0"/>
                </a:tc>
                <a:tc>
                  <a:txBody>
                    <a:bodyPr/>
                    <a:lstStyle/>
                    <a:p>
                      <a:pPr marL="55244">
                        <a:lnSpc>
                          <a:spcPct val="100000"/>
                        </a:lnSpc>
                        <a:spcBef>
                          <a:spcPts val="150"/>
                        </a:spcBef>
                      </a:pPr>
                      <a:r>
                        <a:rPr sz="1600" dirty="0">
                          <a:latin typeface="Meiryo UI"/>
                          <a:cs typeface="Meiryo UI"/>
                        </a:rPr>
                        <a:t>mercado</a:t>
                      </a:r>
                      <a:r>
                        <a:rPr sz="1600" spc="40" dirty="0">
                          <a:latin typeface="Meiryo UI"/>
                          <a:cs typeface="Meiryo UI"/>
                        </a:rPr>
                        <a:t> </a:t>
                      </a:r>
                      <a:r>
                        <a:rPr sz="1600" spc="-10" dirty="0">
                          <a:latin typeface="Meiryo UI"/>
                          <a:cs typeface="Meiryo UI"/>
                        </a:rPr>
                        <a:t>(ACM)</a:t>
                      </a:r>
                      <a:endParaRPr sz="1600" dirty="0">
                        <a:latin typeface="Meiryo UI"/>
                        <a:cs typeface="Meiryo UI"/>
                      </a:endParaRPr>
                    </a:p>
                    <a:p>
                      <a:pPr marL="55244">
                        <a:lnSpc>
                          <a:spcPct val="100000"/>
                        </a:lnSpc>
                        <a:spcBef>
                          <a:spcPts val="370"/>
                        </a:spcBef>
                      </a:pPr>
                      <a:r>
                        <a:rPr sz="1600" dirty="0">
                          <a:latin typeface="Meiryo UI"/>
                          <a:cs typeface="Meiryo UI"/>
                        </a:rPr>
                        <a:t>Repasa</a:t>
                      </a:r>
                      <a:r>
                        <a:rPr sz="1600" spc="75" dirty="0">
                          <a:latin typeface="Meiryo UI"/>
                          <a:cs typeface="Meiryo UI"/>
                        </a:rPr>
                        <a:t> </a:t>
                      </a:r>
                      <a:r>
                        <a:rPr sz="1600" dirty="0">
                          <a:latin typeface="Meiryo UI"/>
                          <a:cs typeface="Meiryo UI"/>
                        </a:rPr>
                        <a:t>las</a:t>
                      </a:r>
                      <a:r>
                        <a:rPr sz="1600" spc="85" dirty="0">
                          <a:latin typeface="Meiryo UI"/>
                          <a:cs typeface="Meiryo UI"/>
                        </a:rPr>
                        <a:t> </a:t>
                      </a:r>
                      <a:r>
                        <a:rPr sz="1600" dirty="0">
                          <a:latin typeface="Meiryo UI"/>
                          <a:cs typeface="Meiryo UI"/>
                        </a:rPr>
                        <a:t>condiciones</a:t>
                      </a:r>
                      <a:r>
                        <a:rPr sz="1600" spc="80" dirty="0">
                          <a:latin typeface="Meiryo UI"/>
                          <a:cs typeface="Meiryo UI"/>
                        </a:rPr>
                        <a:t> </a:t>
                      </a:r>
                      <a:r>
                        <a:rPr sz="1600" spc="-25" dirty="0">
                          <a:latin typeface="Meiryo UI"/>
                          <a:cs typeface="Meiryo UI"/>
                        </a:rPr>
                        <a:t>del</a:t>
                      </a:r>
                      <a:endParaRPr sz="1600" dirty="0">
                        <a:latin typeface="Meiryo UI"/>
                        <a:cs typeface="Meiryo UI"/>
                      </a:endParaRPr>
                    </a:p>
                  </a:txBody>
                  <a:tcPr marL="0" marR="0" marT="28575" marB="0"/>
                </a:tc>
                <a:tc>
                  <a:txBody>
                    <a:bodyPr/>
                    <a:lstStyle/>
                    <a:p>
                      <a:pPr>
                        <a:lnSpc>
                          <a:spcPct val="100000"/>
                        </a:lnSpc>
                        <a:spcBef>
                          <a:spcPts val="480"/>
                        </a:spcBef>
                      </a:pPr>
                      <a:endParaRPr sz="1600">
                        <a:latin typeface="Times New Roman"/>
                        <a:cs typeface="Times New Roman"/>
                      </a:endParaRPr>
                    </a:p>
                    <a:p>
                      <a:pPr marL="220979">
                        <a:lnSpc>
                          <a:spcPct val="100000"/>
                        </a:lnSpc>
                      </a:pPr>
                      <a:r>
                        <a:rPr sz="1600" spc="-50" dirty="0">
                          <a:solidFill>
                            <a:srgbClr val="002068"/>
                          </a:solidFill>
                          <a:latin typeface="Meiryo UI"/>
                          <a:cs typeface="Meiryo UI"/>
                        </a:rPr>
                        <a:t>★</a:t>
                      </a:r>
                      <a:endParaRPr sz="1600">
                        <a:latin typeface="Meiryo UI"/>
                        <a:cs typeface="Meiryo UI"/>
                      </a:endParaRPr>
                    </a:p>
                  </a:txBody>
                  <a:tcPr marL="0" marR="0" marT="91440" marB="0"/>
                </a:tc>
                <a:tc>
                  <a:txBody>
                    <a:bodyPr/>
                    <a:lstStyle/>
                    <a:p>
                      <a:pPr marL="56515">
                        <a:lnSpc>
                          <a:spcPct val="100000"/>
                        </a:lnSpc>
                        <a:spcBef>
                          <a:spcPts val="110"/>
                        </a:spcBef>
                      </a:pPr>
                      <a:r>
                        <a:rPr sz="1600" spc="-10" dirty="0">
                          <a:latin typeface="Meiryo UI"/>
                          <a:cs typeface="Meiryo UI"/>
                        </a:rPr>
                        <a:t>repara</a:t>
                      </a:r>
                      <a:endParaRPr sz="1600" dirty="0">
                        <a:latin typeface="Meiryo UI"/>
                        <a:cs typeface="Meiryo UI"/>
                      </a:endParaRPr>
                    </a:p>
                    <a:p>
                      <a:pPr marL="56515">
                        <a:lnSpc>
                          <a:spcPct val="100000"/>
                        </a:lnSpc>
                        <a:spcBef>
                          <a:spcPts val="380"/>
                        </a:spcBef>
                      </a:pPr>
                      <a:r>
                        <a:rPr sz="1600" dirty="0">
                          <a:latin typeface="Meiryo UI"/>
                          <a:cs typeface="Meiryo UI"/>
                        </a:rPr>
                        <a:t>Se</a:t>
                      </a:r>
                      <a:r>
                        <a:rPr sz="1600" spc="15" dirty="0">
                          <a:latin typeface="Meiryo UI"/>
                          <a:cs typeface="Meiryo UI"/>
                        </a:rPr>
                        <a:t> </a:t>
                      </a:r>
                      <a:r>
                        <a:rPr sz="1600" dirty="0">
                          <a:latin typeface="Meiryo UI"/>
                          <a:cs typeface="Meiryo UI"/>
                        </a:rPr>
                        <a:t>prepara</a:t>
                      </a:r>
                      <a:r>
                        <a:rPr sz="1600" spc="20" dirty="0">
                          <a:latin typeface="Meiryo UI"/>
                          <a:cs typeface="Meiryo UI"/>
                        </a:rPr>
                        <a:t> </a:t>
                      </a:r>
                      <a:r>
                        <a:rPr sz="1600" dirty="0">
                          <a:latin typeface="Meiryo UI"/>
                          <a:cs typeface="Meiryo UI"/>
                        </a:rPr>
                        <a:t>la</a:t>
                      </a:r>
                      <a:r>
                        <a:rPr sz="1600" spc="5" dirty="0">
                          <a:latin typeface="Meiryo UI"/>
                          <a:cs typeface="Meiryo UI"/>
                        </a:rPr>
                        <a:t> </a:t>
                      </a:r>
                      <a:r>
                        <a:rPr sz="1600" spc="-20" dirty="0">
                          <a:latin typeface="Meiryo UI"/>
                          <a:cs typeface="Meiryo UI"/>
                        </a:rPr>
                        <a:t>casa</a:t>
                      </a:r>
                      <a:endParaRPr sz="1600" dirty="0">
                        <a:latin typeface="Meiryo UI"/>
                        <a:cs typeface="Meiryo UI"/>
                      </a:endParaRPr>
                    </a:p>
                  </a:txBody>
                  <a:tcPr marL="0" marR="0" marT="20955" marB="0"/>
                </a:tc>
                <a:extLst>
                  <a:ext uri="{0D108BD9-81ED-4DB2-BD59-A6C34878D82A}">
                    <a16:rowId xmlns:a16="http://schemas.microsoft.com/office/drawing/2014/main" val="10001"/>
                  </a:ext>
                </a:extLst>
              </a:tr>
              <a:tr h="309563">
                <a:tc>
                  <a:txBody>
                    <a:bodyPr/>
                    <a:lstStyle/>
                    <a:p>
                      <a:pPr>
                        <a:lnSpc>
                          <a:spcPct val="100000"/>
                        </a:lnSpc>
                      </a:pPr>
                      <a:endParaRPr sz="1500">
                        <a:latin typeface="Times New Roman"/>
                        <a:cs typeface="Times New Roman"/>
                      </a:endParaRPr>
                    </a:p>
                  </a:txBody>
                  <a:tcPr marL="0" marR="0" marT="0" marB="0"/>
                </a:tc>
                <a:tc>
                  <a:txBody>
                    <a:bodyPr/>
                    <a:lstStyle/>
                    <a:p>
                      <a:pPr marL="55244">
                        <a:lnSpc>
                          <a:spcPct val="100000"/>
                        </a:lnSpc>
                        <a:spcBef>
                          <a:spcPts val="150"/>
                        </a:spcBef>
                      </a:pPr>
                      <a:r>
                        <a:rPr sz="1600" spc="-10" dirty="0">
                          <a:latin typeface="Meiryo UI"/>
                          <a:cs typeface="Meiryo UI"/>
                        </a:rPr>
                        <a:t>mercado</a:t>
                      </a:r>
                      <a:endParaRPr sz="1600" dirty="0">
                        <a:latin typeface="Meiryo UI"/>
                        <a:cs typeface="Meiryo UI"/>
                      </a:endParaRPr>
                    </a:p>
                  </a:txBody>
                  <a:tcPr marL="0" marR="0" marT="28575" marB="0"/>
                </a:tc>
                <a:tc>
                  <a:txBody>
                    <a:bodyPr/>
                    <a:lstStyle/>
                    <a:p>
                      <a:pPr>
                        <a:lnSpc>
                          <a:spcPct val="100000"/>
                        </a:lnSpc>
                      </a:pPr>
                      <a:endParaRPr sz="1500">
                        <a:latin typeface="Times New Roman"/>
                        <a:cs typeface="Times New Roman"/>
                      </a:endParaRPr>
                    </a:p>
                  </a:txBody>
                  <a:tcPr marL="0" marR="0" marT="0" marB="0"/>
                </a:tc>
                <a:tc>
                  <a:txBody>
                    <a:bodyPr/>
                    <a:lstStyle/>
                    <a:p>
                      <a:pPr marL="56515">
                        <a:lnSpc>
                          <a:spcPct val="100000"/>
                        </a:lnSpc>
                        <a:spcBef>
                          <a:spcPts val="110"/>
                        </a:spcBef>
                      </a:pPr>
                      <a:r>
                        <a:rPr sz="1600" dirty="0">
                          <a:latin typeface="Meiryo UI"/>
                          <a:cs typeface="Meiryo UI"/>
                        </a:rPr>
                        <a:t>para</a:t>
                      </a:r>
                      <a:r>
                        <a:rPr sz="1600" spc="5" dirty="0">
                          <a:latin typeface="Meiryo UI"/>
                          <a:cs typeface="Meiryo UI"/>
                        </a:rPr>
                        <a:t> </a:t>
                      </a:r>
                      <a:r>
                        <a:rPr sz="1600" dirty="0">
                          <a:latin typeface="Meiryo UI"/>
                          <a:cs typeface="Meiryo UI"/>
                        </a:rPr>
                        <a:t>su</a:t>
                      </a:r>
                      <a:r>
                        <a:rPr sz="1600" spc="-10" dirty="0">
                          <a:latin typeface="Meiryo UI"/>
                          <a:cs typeface="Meiryo UI"/>
                        </a:rPr>
                        <a:t> venta</a:t>
                      </a:r>
                      <a:endParaRPr sz="1600">
                        <a:latin typeface="Meiryo UI"/>
                        <a:cs typeface="Meiryo UI"/>
                      </a:endParaRPr>
                    </a:p>
                  </a:txBody>
                  <a:tcPr marL="0" marR="0" marT="20955" marB="0"/>
                </a:tc>
                <a:extLst>
                  <a:ext uri="{0D108BD9-81ED-4DB2-BD59-A6C34878D82A}">
                    <a16:rowId xmlns:a16="http://schemas.microsoft.com/office/drawing/2014/main" val="10002"/>
                  </a:ext>
                </a:extLst>
              </a:tr>
              <a:tr h="315278">
                <a:tc>
                  <a:txBody>
                    <a:bodyPr/>
                    <a:lstStyle/>
                    <a:p>
                      <a:pPr marR="15875" algn="ctr">
                        <a:lnSpc>
                          <a:spcPct val="100000"/>
                        </a:lnSpc>
                        <a:spcBef>
                          <a:spcPts val="100"/>
                        </a:spcBef>
                      </a:pPr>
                      <a:r>
                        <a:rPr sz="1600" spc="-50" dirty="0">
                          <a:solidFill>
                            <a:srgbClr val="002068"/>
                          </a:solidFill>
                          <a:latin typeface="Meiryo UI"/>
                          <a:cs typeface="Meiryo UI"/>
                        </a:rPr>
                        <a:t>★</a:t>
                      </a:r>
                      <a:endParaRPr sz="1600">
                        <a:latin typeface="Meiryo UI"/>
                        <a:cs typeface="Meiryo UI"/>
                      </a:endParaRPr>
                    </a:p>
                  </a:txBody>
                  <a:tcPr marL="0" marR="0" marT="19050" marB="0"/>
                </a:tc>
                <a:tc>
                  <a:txBody>
                    <a:bodyPr/>
                    <a:lstStyle/>
                    <a:p>
                      <a:pPr marL="55244">
                        <a:lnSpc>
                          <a:spcPct val="100000"/>
                        </a:lnSpc>
                        <a:spcBef>
                          <a:spcPts val="150"/>
                        </a:spcBef>
                      </a:pPr>
                      <a:r>
                        <a:rPr sz="1600" dirty="0">
                          <a:latin typeface="Meiryo UI"/>
                          <a:cs typeface="Meiryo UI"/>
                        </a:rPr>
                        <a:t>Compara</a:t>
                      </a:r>
                      <a:r>
                        <a:rPr sz="1600" spc="10" dirty="0">
                          <a:latin typeface="Meiryo UI"/>
                          <a:cs typeface="Meiryo UI"/>
                        </a:rPr>
                        <a:t> </a:t>
                      </a:r>
                      <a:r>
                        <a:rPr sz="1600" dirty="0">
                          <a:latin typeface="Meiryo UI"/>
                          <a:cs typeface="Meiryo UI"/>
                        </a:rPr>
                        <a:t>con</a:t>
                      </a:r>
                      <a:r>
                        <a:rPr sz="1600" spc="25" dirty="0">
                          <a:latin typeface="Meiryo UI"/>
                          <a:cs typeface="Meiryo UI"/>
                        </a:rPr>
                        <a:t> </a:t>
                      </a:r>
                      <a:r>
                        <a:rPr sz="1600" dirty="0">
                          <a:latin typeface="Meiryo UI"/>
                          <a:cs typeface="Meiryo UI"/>
                        </a:rPr>
                        <a:t>otras</a:t>
                      </a:r>
                      <a:r>
                        <a:rPr sz="1600" spc="15" dirty="0">
                          <a:latin typeface="Meiryo UI"/>
                          <a:cs typeface="Meiryo UI"/>
                        </a:rPr>
                        <a:t> </a:t>
                      </a:r>
                      <a:r>
                        <a:rPr sz="1600" spc="-10" dirty="0">
                          <a:latin typeface="Meiryo UI"/>
                          <a:cs typeface="Meiryo UI"/>
                        </a:rPr>
                        <a:t>casas</a:t>
                      </a:r>
                      <a:endParaRPr sz="1600">
                        <a:latin typeface="Meiryo UI"/>
                        <a:cs typeface="Meiryo UI"/>
                      </a:endParaRPr>
                    </a:p>
                  </a:txBody>
                  <a:tcPr marL="0" marR="0" marT="28575" marB="0"/>
                </a:tc>
                <a:tc>
                  <a:txBody>
                    <a:bodyPr/>
                    <a:lstStyle/>
                    <a:p>
                      <a:pPr>
                        <a:lnSpc>
                          <a:spcPct val="100000"/>
                        </a:lnSpc>
                      </a:pPr>
                      <a:endParaRPr sz="1500">
                        <a:latin typeface="Times New Roman"/>
                        <a:cs typeface="Times New Roman"/>
                      </a:endParaRPr>
                    </a:p>
                  </a:txBody>
                  <a:tcPr marL="0" marR="0" marT="0" marB="0"/>
                </a:tc>
                <a:tc>
                  <a:txBody>
                    <a:bodyPr/>
                    <a:lstStyle/>
                    <a:p>
                      <a:pPr>
                        <a:lnSpc>
                          <a:spcPct val="100000"/>
                        </a:lnSpc>
                      </a:pPr>
                      <a:endParaRPr sz="1500">
                        <a:latin typeface="Times New Roman"/>
                        <a:cs typeface="Times New Roman"/>
                      </a:endParaRPr>
                    </a:p>
                  </a:txBody>
                  <a:tcPr marL="0" marR="0" marT="0" marB="0"/>
                </a:tc>
                <a:extLst>
                  <a:ext uri="{0D108BD9-81ED-4DB2-BD59-A6C34878D82A}">
                    <a16:rowId xmlns:a16="http://schemas.microsoft.com/office/drawing/2014/main" val="10003"/>
                  </a:ext>
                </a:extLst>
              </a:tr>
              <a:tr h="306705">
                <a:tc>
                  <a:txBody>
                    <a:bodyPr/>
                    <a:lstStyle/>
                    <a:p>
                      <a:pPr>
                        <a:lnSpc>
                          <a:spcPct val="100000"/>
                        </a:lnSpc>
                      </a:pPr>
                      <a:endParaRPr sz="1500">
                        <a:latin typeface="Times New Roman"/>
                        <a:cs typeface="Times New Roman"/>
                      </a:endParaRPr>
                    </a:p>
                  </a:txBody>
                  <a:tcPr marL="0" marR="0" marT="0" marB="0"/>
                </a:tc>
                <a:tc>
                  <a:txBody>
                    <a:bodyPr/>
                    <a:lstStyle/>
                    <a:p>
                      <a:pPr marL="55244">
                        <a:lnSpc>
                          <a:spcPct val="100000"/>
                        </a:lnSpc>
                        <a:spcBef>
                          <a:spcPts val="130"/>
                        </a:spcBef>
                      </a:pPr>
                      <a:r>
                        <a:rPr sz="1600" dirty="0">
                          <a:latin typeface="Meiryo UI"/>
                          <a:cs typeface="Meiryo UI"/>
                        </a:rPr>
                        <a:t>que</a:t>
                      </a:r>
                      <a:r>
                        <a:rPr sz="1600" spc="35" dirty="0">
                          <a:latin typeface="Meiryo UI"/>
                          <a:cs typeface="Meiryo UI"/>
                        </a:rPr>
                        <a:t> </a:t>
                      </a:r>
                      <a:r>
                        <a:rPr sz="1600" dirty="0">
                          <a:latin typeface="Meiryo UI"/>
                          <a:cs typeface="Meiryo UI"/>
                        </a:rPr>
                        <a:t>hay</a:t>
                      </a:r>
                      <a:r>
                        <a:rPr sz="1600" spc="25" dirty="0">
                          <a:latin typeface="Meiryo UI"/>
                          <a:cs typeface="Meiryo UI"/>
                        </a:rPr>
                        <a:t> </a:t>
                      </a:r>
                      <a:r>
                        <a:rPr sz="1600" dirty="0">
                          <a:latin typeface="Meiryo UI"/>
                          <a:cs typeface="Meiryo UI"/>
                        </a:rPr>
                        <a:t>en</a:t>
                      </a:r>
                      <a:r>
                        <a:rPr sz="1600" spc="25" dirty="0">
                          <a:latin typeface="Meiryo UI"/>
                          <a:cs typeface="Meiryo UI"/>
                        </a:rPr>
                        <a:t> </a:t>
                      </a:r>
                      <a:r>
                        <a:rPr sz="1600" dirty="0">
                          <a:latin typeface="Meiryo UI"/>
                          <a:cs typeface="Meiryo UI"/>
                        </a:rPr>
                        <a:t>el</a:t>
                      </a:r>
                      <a:r>
                        <a:rPr sz="1600" spc="25" dirty="0">
                          <a:latin typeface="Meiryo UI"/>
                          <a:cs typeface="Meiryo UI"/>
                        </a:rPr>
                        <a:t> </a:t>
                      </a:r>
                      <a:r>
                        <a:rPr sz="1600" spc="-10" dirty="0">
                          <a:latin typeface="Meiryo UI"/>
                          <a:cs typeface="Meiryo UI"/>
                        </a:rPr>
                        <a:t>mercado</a:t>
                      </a:r>
                      <a:endParaRPr sz="1600">
                        <a:latin typeface="Meiryo UI"/>
                        <a:cs typeface="Meiryo UI"/>
                      </a:endParaRPr>
                    </a:p>
                  </a:txBody>
                  <a:tcPr marL="0" marR="0" marT="24765" marB="0"/>
                </a:tc>
                <a:tc>
                  <a:txBody>
                    <a:bodyPr/>
                    <a:lstStyle/>
                    <a:p>
                      <a:pPr>
                        <a:lnSpc>
                          <a:spcPct val="100000"/>
                        </a:lnSpc>
                      </a:pPr>
                      <a:endParaRPr sz="1500">
                        <a:latin typeface="Times New Roman"/>
                        <a:cs typeface="Times New Roman"/>
                      </a:endParaRPr>
                    </a:p>
                  </a:txBody>
                  <a:tcPr marL="0" marR="0" marT="0" marB="0"/>
                </a:tc>
                <a:tc>
                  <a:txBody>
                    <a:bodyPr/>
                    <a:lstStyle/>
                    <a:p>
                      <a:pPr>
                        <a:lnSpc>
                          <a:spcPct val="100000"/>
                        </a:lnSpc>
                      </a:pPr>
                      <a:endParaRPr sz="1500">
                        <a:latin typeface="Times New Roman"/>
                        <a:cs typeface="Times New Roman"/>
                      </a:endParaRPr>
                    </a:p>
                  </a:txBody>
                  <a:tcPr marL="0" marR="0" marT="0" marB="0"/>
                </a:tc>
                <a:extLst>
                  <a:ext uri="{0D108BD9-81ED-4DB2-BD59-A6C34878D82A}">
                    <a16:rowId xmlns:a16="http://schemas.microsoft.com/office/drawing/2014/main" val="10004"/>
                  </a:ext>
                </a:extLst>
              </a:tr>
              <a:tr h="315278">
                <a:tc>
                  <a:txBody>
                    <a:bodyPr/>
                    <a:lstStyle/>
                    <a:p>
                      <a:pPr marR="15875" algn="ctr">
                        <a:lnSpc>
                          <a:spcPct val="100000"/>
                        </a:lnSpc>
                        <a:spcBef>
                          <a:spcPts val="100"/>
                        </a:spcBef>
                      </a:pPr>
                      <a:r>
                        <a:rPr sz="1600" spc="-50" dirty="0">
                          <a:solidFill>
                            <a:srgbClr val="002068"/>
                          </a:solidFill>
                          <a:latin typeface="Meiryo UI"/>
                          <a:cs typeface="Meiryo UI"/>
                        </a:rPr>
                        <a:t>★</a:t>
                      </a:r>
                      <a:endParaRPr sz="1600">
                        <a:latin typeface="Meiryo UI"/>
                        <a:cs typeface="Meiryo UI"/>
                      </a:endParaRPr>
                    </a:p>
                  </a:txBody>
                  <a:tcPr marL="0" marR="0" marT="19050" marB="0"/>
                </a:tc>
                <a:tc>
                  <a:txBody>
                    <a:bodyPr/>
                    <a:lstStyle/>
                    <a:p>
                      <a:pPr marL="55244">
                        <a:lnSpc>
                          <a:spcPct val="100000"/>
                        </a:lnSpc>
                        <a:spcBef>
                          <a:spcPts val="150"/>
                        </a:spcBef>
                      </a:pPr>
                      <a:r>
                        <a:rPr sz="1600" dirty="0">
                          <a:latin typeface="Meiryo UI"/>
                          <a:cs typeface="Meiryo UI"/>
                        </a:rPr>
                        <a:t>Analiza</a:t>
                      </a:r>
                      <a:r>
                        <a:rPr sz="1600" spc="40" dirty="0">
                          <a:latin typeface="Meiryo UI"/>
                          <a:cs typeface="Meiryo UI"/>
                        </a:rPr>
                        <a:t> </a:t>
                      </a:r>
                      <a:r>
                        <a:rPr sz="1600" dirty="0">
                          <a:latin typeface="Meiryo UI"/>
                          <a:cs typeface="Meiryo UI"/>
                        </a:rPr>
                        <a:t>sus</a:t>
                      </a:r>
                      <a:r>
                        <a:rPr sz="1600" spc="25" dirty="0">
                          <a:latin typeface="Meiryo UI"/>
                          <a:cs typeface="Meiryo UI"/>
                        </a:rPr>
                        <a:t> </a:t>
                      </a:r>
                      <a:r>
                        <a:rPr sz="1600" dirty="0">
                          <a:latin typeface="Meiryo UI"/>
                          <a:cs typeface="Meiryo UI"/>
                        </a:rPr>
                        <a:t>objetivos</a:t>
                      </a:r>
                      <a:r>
                        <a:rPr sz="1600" spc="35" dirty="0">
                          <a:latin typeface="Meiryo UI"/>
                          <a:cs typeface="Meiryo UI"/>
                        </a:rPr>
                        <a:t> </a:t>
                      </a:r>
                      <a:r>
                        <a:rPr sz="1600" spc="-25" dirty="0">
                          <a:latin typeface="Meiryo UI"/>
                          <a:cs typeface="Meiryo UI"/>
                        </a:rPr>
                        <a:t>de</a:t>
                      </a:r>
                      <a:endParaRPr sz="1600">
                        <a:latin typeface="Meiryo UI"/>
                        <a:cs typeface="Meiryo UI"/>
                      </a:endParaRPr>
                    </a:p>
                  </a:txBody>
                  <a:tcPr marL="0" marR="0" marT="28575" marB="0"/>
                </a:tc>
                <a:tc>
                  <a:txBody>
                    <a:bodyPr/>
                    <a:lstStyle/>
                    <a:p>
                      <a:pPr>
                        <a:lnSpc>
                          <a:spcPct val="100000"/>
                        </a:lnSpc>
                      </a:pPr>
                      <a:endParaRPr sz="1500">
                        <a:latin typeface="Times New Roman"/>
                        <a:cs typeface="Times New Roman"/>
                      </a:endParaRPr>
                    </a:p>
                  </a:txBody>
                  <a:tcPr marL="0" marR="0" marT="0" marB="0"/>
                </a:tc>
                <a:tc>
                  <a:txBody>
                    <a:bodyPr/>
                    <a:lstStyle/>
                    <a:p>
                      <a:pPr>
                        <a:lnSpc>
                          <a:spcPct val="100000"/>
                        </a:lnSpc>
                      </a:pPr>
                      <a:endParaRPr sz="1500">
                        <a:latin typeface="Times New Roman"/>
                        <a:cs typeface="Times New Roman"/>
                      </a:endParaRPr>
                    </a:p>
                  </a:txBody>
                  <a:tcPr marL="0" marR="0" marT="0" marB="0"/>
                </a:tc>
                <a:extLst>
                  <a:ext uri="{0D108BD9-81ED-4DB2-BD59-A6C34878D82A}">
                    <a16:rowId xmlns:a16="http://schemas.microsoft.com/office/drawing/2014/main" val="10005"/>
                  </a:ext>
                </a:extLst>
              </a:tr>
              <a:tr h="306705">
                <a:tc>
                  <a:txBody>
                    <a:bodyPr/>
                    <a:lstStyle/>
                    <a:p>
                      <a:pPr>
                        <a:lnSpc>
                          <a:spcPct val="100000"/>
                        </a:lnSpc>
                      </a:pPr>
                      <a:endParaRPr sz="1500">
                        <a:latin typeface="Times New Roman"/>
                        <a:cs typeface="Times New Roman"/>
                      </a:endParaRPr>
                    </a:p>
                  </a:txBody>
                  <a:tcPr marL="0" marR="0" marT="0" marB="0"/>
                </a:tc>
                <a:tc>
                  <a:txBody>
                    <a:bodyPr/>
                    <a:lstStyle/>
                    <a:p>
                      <a:pPr marL="55244">
                        <a:lnSpc>
                          <a:spcPct val="100000"/>
                        </a:lnSpc>
                        <a:spcBef>
                          <a:spcPts val="130"/>
                        </a:spcBef>
                      </a:pPr>
                      <a:r>
                        <a:rPr sz="1600" spc="-10" dirty="0">
                          <a:latin typeface="Meiryo UI"/>
                          <a:cs typeface="Meiryo UI"/>
                        </a:rPr>
                        <a:t>venta</a:t>
                      </a:r>
                      <a:endParaRPr sz="1600">
                        <a:latin typeface="Meiryo UI"/>
                        <a:cs typeface="Meiryo UI"/>
                      </a:endParaRPr>
                    </a:p>
                  </a:txBody>
                  <a:tcPr marL="0" marR="0" marT="24765" marB="0"/>
                </a:tc>
                <a:tc>
                  <a:txBody>
                    <a:bodyPr/>
                    <a:lstStyle/>
                    <a:p>
                      <a:pPr>
                        <a:lnSpc>
                          <a:spcPct val="100000"/>
                        </a:lnSpc>
                      </a:pPr>
                      <a:endParaRPr sz="1500">
                        <a:latin typeface="Times New Roman"/>
                        <a:cs typeface="Times New Roman"/>
                      </a:endParaRPr>
                    </a:p>
                  </a:txBody>
                  <a:tcPr marL="0" marR="0" marT="0" marB="0"/>
                </a:tc>
                <a:tc>
                  <a:txBody>
                    <a:bodyPr/>
                    <a:lstStyle/>
                    <a:p>
                      <a:pPr>
                        <a:lnSpc>
                          <a:spcPct val="100000"/>
                        </a:lnSpc>
                      </a:pPr>
                      <a:endParaRPr sz="1500">
                        <a:latin typeface="Times New Roman"/>
                        <a:cs typeface="Times New Roman"/>
                      </a:endParaRPr>
                    </a:p>
                  </a:txBody>
                  <a:tcPr marL="0" marR="0" marT="0" marB="0"/>
                </a:tc>
                <a:extLst>
                  <a:ext uri="{0D108BD9-81ED-4DB2-BD59-A6C34878D82A}">
                    <a16:rowId xmlns:a16="http://schemas.microsoft.com/office/drawing/2014/main" val="10006"/>
                  </a:ext>
                </a:extLst>
              </a:tr>
              <a:tr h="317181">
                <a:tc>
                  <a:txBody>
                    <a:bodyPr/>
                    <a:lstStyle/>
                    <a:p>
                      <a:pPr marR="15875" algn="ctr">
                        <a:lnSpc>
                          <a:spcPct val="100000"/>
                        </a:lnSpc>
                        <a:spcBef>
                          <a:spcPts val="100"/>
                        </a:spcBef>
                      </a:pPr>
                      <a:r>
                        <a:rPr sz="1600" spc="-50" dirty="0">
                          <a:solidFill>
                            <a:srgbClr val="002068"/>
                          </a:solidFill>
                          <a:latin typeface="Meiryo UI"/>
                          <a:cs typeface="Meiryo UI"/>
                        </a:rPr>
                        <a:t>★</a:t>
                      </a:r>
                      <a:endParaRPr sz="1600">
                        <a:latin typeface="Meiryo UI"/>
                        <a:cs typeface="Meiryo UI"/>
                      </a:endParaRPr>
                    </a:p>
                  </a:txBody>
                  <a:tcPr marL="0" marR="0" marT="19050" marB="0"/>
                </a:tc>
                <a:tc>
                  <a:txBody>
                    <a:bodyPr/>
                    <a:lstStyle/>
                    <a:p>
                      <a:pPr marL="55244">
                        <a:lnSpc>
                          <a:spcPct val="100000"/>
                        </a:lnSpc>
                        <a:spcBef>
                          <a:spcPts val="165"/>
                        </a:spcBef>
                      </a:pPr>
                      <a:r>
                        <a:rPr sz="1600" dirty="0">
                          <a:latin typeface="Meiryo UI"/>
                          <a:cs typeface="Meiryo UI"/>
                        </a:rPr>
                        <a:t>Determina</a:t>
                      </a:r>
                      <a:r>
                        <a:rPr sz="1600" spc="55" dirty="0">
                          <a:latin typeface="Meiryo UI"/>
                          <a:cs typeface="Meiryo UI"/>
                        </a:rPr>
                        <a:t> </a:t>
                      </a:r>
                      <a:r>
                        <a:rPr sz="1600" dirty="0">
                          <a:latin typeface="Meiryo UI"/>
                          <a:cs typeface="Meiryo UI"/>
                        </a:rPr>
                        <a:t>el</a:t>
                      </a:r>
                      <a:r>
                        <a:rPr sz="1600" spc="60" dirty="0">
                          <a:latin typeface="Meiryo UI"/>
                          <a:cs typeface="Meiryo UI"/>
                        </a:rPr>
                        <a:t> </a:t>
                      </a:r>
                      <a:r>
                        <a:rPr sz="1600" dirty="0">
                          <a:latin typeface="Meiryo UI"/>
                          <a:cs typeface="Meiryo UI"/>
                        </a:rPr>
                        <a:t>precio</a:t>
                      </a:r>
                      <a:r>
                        <a:rPr sz="1600" spc="45" dirty="0">
                          <a:latin typeface="Meiryo UI"/>
                          <a:cs typeface="Meiryo UI"/>
                        </a:rPr>
                        <a:t> </a:t>
                      </a:r>
                      <a:r>
                        <a:rPr sz="1600" spc="-25" dirty="0">
                          <a:latin typeface="Meiryo UI"/>
                          <a:cs typeface="Meiryo UI"/>
                        </a:rPr>
                        <a:t>de</a:t>
                      </a:r>
                      <a:endParaRPr sz="1600">
                        <a:latin typeface="Meiryo UI"/>
                        <a:cs typeface="Meiryo UI"/>
                      </a:endParaRPr>
                    </a:p>
                  </a:txBody>
                  <a:tcPr marL="0" marR="0" marT="31433" marB="0"/>
                </a:tc>
                <a:tc>
                  <a:txBody>
                    <a:bodyPr/>
                    <a:lstStyle/>
                    <a:p>
                      <a:pPr>
                        <a:lnSpc>
                          <a:spcPct val="100000"/>
                        </a:lnSpc>
                      </a:pPr>
                      <a:endParaRPr sz="1500">
                        <a:latin typeface="Times New Roman"/>
                        <a:cs typeface="Times New Roman"/>
                      </a:endParaRPr>
                    </a:p>
                  </a:txBody>
                  <a:tcPr marL="0" marR="0" marT="0" marB="0"/>
                </a:tc>
                <a:tc>
                  <a:txBody>
                    <a:bodyPr/>
                    <a:lstStyle/>
                    <a:p>
                      <a:pPr>
                        <a:lnSpc>
                          <a:spcPct val="100000"/>
                        </a:lnSpc>
                      </a:pPr>
                      <a:endParaRPr sz="1500" dirty="0">
                        <a:latin typeface="Times New Roman"/>
                        <a:cs typeface="Times New Roman"/>
                      </a:endParaRPr>
                    </a:p>
                  </a:txBody>
                  <a:tcPr marL="0" marR="0" marT="0" marB="0"/>
                </a:tc>
                <a:extLst>
                  <a:ext uri="{0D108BD9-81ED-4DB2-BD59-A6C34878D82A}">
                    <a16:rowId xmlns:a16="http://schemas.microsoft.com/office/drawing/2014/main" val="10007"/>
                  </a:ext>
                </a:extLst>
              </a:tr>
              <a:tr h="310515">
                <a:tc>
                  <a:txBody>
                    <a:bodyPr/>
                    <a:lstStyle/>
                    <a:p>
                      <a:pPr>
                        <a:lnSpc>
                          <a:spcPct val="100000"/>
                        </a:lnSpc>
                      </a:pPr>
                      <a:endParaRPr sz="1500">
                        <a:latin typeface="Times New Roman"/>
                        <a:cs typeface="Times New Roman"/>
                      </a:endParaRPr>
                    </a:p>
                  </a:txBody>
                  <a:tcPr marL="0" marR="0" marT="0" marB="0"/>
                </a:tc>
                <a:tc>
                  <a:txBody>
                    <a:bodyPr/>
                    <a:lstStyle/>
                    <a:p>
                      <a:pPr marL="55244">
                        <a:lnSpc>
                          <a:spcPct val="100000"/>
                        </a:lnSpc>
                        <a:spcBef>
                          <a:spcPts val="125"/>
                        </a:spcBef>
                      </a:pPr>
                      <a:r>
                        <a:rPr sz="1600" dirty="0">
                          <a:latin typeface="Meiryo UI"/>
                          <a:cs typeface="Meiryo UI"/>
                        </a:rPr>
                        <a:t>venta</a:t>
                      </a:r>
                      <a:r>
                        <a:rPr sz="1600" spc="15" dirty="0">
                          <a:latin typeface="Meiryo UI"/>
                          <a:cs typeface="Meiryo UI"/>
                        </a:rPr>
                        <a:t> </a:t>
                      </a:r>
                      <a:r>
                        <a:rPr sz="1600" dirty="0">
                          <a:latin typeface="Meiryo UI"/>
                          <a:cs typeface="Meiryo UI"/>
                        </a:rPr>
                        <a:t>óptimo</a:t>
                      </a:r>
                      <a:r>
                        <a:rPr sz="1600" spc="35" dirty="0">
                          <a:latin typeface="Meiryo UI"/>
                          <a:cs typeface="Meiryo UI"/>
                        </a:rPr>
                        <a:t> </a:t>
                      </a:r>
                      <a:r>
                        <a:rPr sz="1600" dirty="0">
                          <a:latin typeface="Meiryo UI"/>
                          <a:cs typeface="Meiryo UI"/>
                        </a:rPr>
                        <a:t>para</a:t>
                      </a:r>
                      <a:r>
                        <a:rPr sz="1600" spc="20" dirty="0">
                          <a:latin typeface="Meiryo UI"/>
                          <a:cs typeface="Meiryo UI"/>
                        </a:rPr>
                        <a:t> </a:t>
                      </a:r>
                      <a:r>
                        <a:rPr sz="1600" spc="-25" dirty="0">
                          <a:latin typeface="Meiryo UI"/>
                          <a:cs typeface="Meiryo UI"/>
                        </a:rPr>
                        <a:t>su</a:t>
                      </a:r>
                      <a:endParaRPr sz="1600" dirty="0">
                        <a:latin typeface="Meiryo UI"/>
                        <a:cs typeface="Meiryo UI"/>
                      </a:endParaRPr>
                    </a:p>
                  </a:txBody>
                  <a:tcPr marL="0" marR="0" marT="23813" marB="0"/>
                </a:tc>
                <a:tc>
                  <a:txBody>
                    <a:bodyPr/>
                    <a:lstStyle/>
                    <a:p>
                      <a:pPr>
                        <a:lnSpc>
                          <a:spcPct val="100000"/>
                        </a:lnSpc>
                      </a:pPr>
                      <a:endParaRPr sz="1500">
                        <a:latin typeface="Times New Roman"/>
                        <a:cs typeface="Times New Roman"/>
                      </a:endParaRPr>
                    </a:p>
                  </a:txBody>
                  <a:tcPr marL="0" marR="0" marT="0" marB="0"/>
                </a:tc>
                <a:tc>
                  <a:txBody>
                    <a:bodyPr/>
                    <a:lstStyle/>
                    <a:p>
                      <a:pPr>
                        <a:lnSpc>
                          <a:spcPct val="100000"/>
                        </a:lnSpc>
                      </a:pPr>
                      <a:endParaRPr sz="1500">
                        <a:latin typeface="Times New Roman"/>
                        <a:cs typeface="Times New Roman"/>
                      </a:endParaRPr>
                    </a:p>
                  </a:txBody>
                  <a:tcPr marL="0" marR="0" marT="0" marB="0"/>
                </a:tc>
                <a:extLst>
                  <a:ext uri="{0D108BD9-81ED-4DB2-BD59-A6C34878D82A}">
                    <a16:rowId xmlns:a16="http://schemas.microsoft.com/office/drawing/2014/main" val="10008"/>
                  </a:ext>
                </a:extLst>
              </a:tr>
              <a:tr h="271463">
                <a:tc>
                  <a:txBody>
                    <a:bodyPr/>
                    <a:lstStyle/>
                    <a:p>
                      <a:pPr>
                        <a:lnSpc>
                          <a:spcPct val="100000"/>
                        </a:lnSpc>
                      </a:pPr>
                      <a:endParaRPr sz="1500">
                        <a:latin typeface="Times New Roman"/>
                        <a:cs typeface="Times New Roman"/>
                      </a:endParaRPr>
                    </a:p>
                  </a:txBody>
                  <a:tcPr marL="0" marR="0" marT="0" marB="0"/>
                </a:tc>
                <a:tc>
                  <a:txBody>
                    <a:bodyPr/>
                    <a:lstStyle/>
                    <a:p>
                      <a:pPr marL="55244">
                        <a:lnSpc>
                          <a:spcPts val="1195"/>
                        </a:lnSpc>
                        <a:spcBef>
                          <a:spcPts val="130"/>
                        </a:spcBef>
                      </a:pPr>
                      <a:r>
                        <a:rPr sz="1600" spc="-10" dirty="0">
                          <a:latin typeface="Meiryo UI"/>
                          <a:cs typeface="Meiryo UI"/>
                        </a:rPr>
                        <a:t>propiedad</a:t>
                      </a:r>
                      <a:endParaRPr sz="1600">
                        <a:latin typeface="Meiryo UI"/>
                        <a:cs typeface="Meiryo UI"/>
                      </a:endParaRPr>
                    </a:p>
                  </a:txBody>
                  <a:tcPr marL="0" marR="0" marT="24765" marB="0"/>
                </a:tc>
                <a:tc>
                  <a:txBody>
                    <a:bodyPr/>
                    <a:lstStyle/>
                    <a:p>
                      <a:pPr>
                        <a:lnSpc>
                          <a:spcPct val="100000"/>
                        </a:lnSpc>
                      </a:pPr>
                      <a:endParaRPr sz="1500">
                        <a:latin typeface="Times New Roman"/>
                        <a:cs typeface="Times New Roman"/>
                      </a:endParaRPr>
                    </a:p>
                  </a:txBody>
                  <a:tcPr marL="0" marR="0" marT="0" marB="0"/>
                </a:tc>
                <a:tc>
                  <a:txBody>
                    <a:bodyPr/>
                    <a:lstStyle/>
                    <a:p>
                      <a:pPr>
                        <a:lnSpc>
                          <a:spcPct val="100000"/>
                        </a:lnSpc>
                      </a:pPr>
                      <a:endParaRPr sz="1500" dirty="0">
                        <a:latin typeface="Times New Roman"/>
                        <a:cs typeface="Times New Roman"/>
                      </a:endParaRPr>
                    </a:p>
                  </a:txBody>
                  <a:tcPr marL="0" marR="0" marT="0" marB="0"/>
                </a:tc>
                <a:extLst>
                  <a:ext uri="{0D108BD9-81ED-4DB2-BD59-A6C34878D82A}">
                    <a16:rowId xmlns:a16="http://schemas.microsoft.com/office/drawing/2014/main" val="10009"/>
                  </a:ext>
                </a:extLst>
              </a:tr>
            </a:tbl>
          </a:graphicData>
        </a:graphic>
      </p:graphicFrame>
      <p:sp>
        <p:nvSpPr>
          <p:cNvPr id="3" name="object 3"/>
          <p:cNvSpPr txBox="1"/>
          <p:nvPr/>
        </p:nvSpPr>
        <p:spPr>
          <a:xfrm>
            <a:off x="2634500" y="3838136"/>
            <a:ext cx="1439228" cy="280846"/>
          </a:xfrm>
          <a:prstGeom prst="rect">
            <a:avLst/>
          </a:prstGeom>
        </p:spPr>
        <p:txBody>
          <a:bodyPr vert="horz" wrap="square" lIns="0" tIns="26670" rIns="0" bIns="0" rtlCol="0">
            <a:spAutoFit/>
          </a:bodyPr>
          <a:lstStyle/>
          <a:p>
            <a:pPr marL="19050">
              <a:spcBef>
                <a:spcPts val="210"/>
              </a:spcBef>
            </a:pPr>
            <a:r>
              <a:rPr sz="1650" dirty="0">
                <a:solidFill>
                  <a:srgbClr val="4D8ECC"/>
                </a:solidFill>
                <a:latin typeface="Meiryo UI"/>
                <a:cs typeface="Meiryo UI"/>
              </a:rPr>
              <a:t>1.</a:t>
            </a:r>
            <a:r>
              <a:rPr sz="1650" spc="-30" dirty="0">
                <a:solidFill>
                  <a:srgbClr val="4D8ECC"/>
                </a:solidFill>
                <a:latin typeface="Meiryo UI"/>
                <a:cs typeface="Meiryo UI"/>
              </a:rPr>
              <a:t> </a:t>
            </a:r>
            <a:r>
              <a:rPr sz="1650" spc="-15" dirty="0">
                <a:solidFill>
                  <a:srgbClr val="4D8ECC"/>
                </a:solidFill>
                <a:latin typeface="Meiryo UI"/>
                <a:cs typeface="Meiryo UI"/>
              </a:rPr>
              <a:t>Valoración</a:t>
            </a:r>
            <a:endParaRPr sz="1650">
              <a:latin typeface="Meiryo UI"/>
              <a:cs typeface="Meiryo UI"/>
            </a:endParaRPr>
          </a:p>
        </p:txBody>
      </p:sp>
      <p:sp>
        <p:nvSpPr>
          <p:cNvPr id="4" name="object 4"/>
          <p:cNvSpPr txBox="1"/>
          <p:nvPr/>
        </p:nvSpPr>
        <p:spPr>
          <a:xfrm>
            <a:off x="6318923" y="3832745"/>
            <a:ext cx="1605915" cy="280846"/>
          </a:xfrm>
          <a:prstGeom prst="rect">
            <a:avLst/>
          </a:prstGeom>
        </p:spPr>
        <p:txBody>
          <a:bodyPr vert="horz" wrap="square" lIns="0" tIns="26670" rIns="0" bIns="0" rtlCol="0">
            <a:spAutoFit/>
          </a:bodyPr>
          <a:lstStyle/>
          <a:p>
            <a:pPr marL="19050">
              <a:spcBef>
                <a:spcPts val="210"/>
              </a:spcBef>
            </a:pPr>
            <a:r>
              <a:rPr sz="1650" dirty="0">
                <a:solidFill>
                  <a:srgbClr val="4D8ECC"/>
                </a:solidFill>
                <a:latin typeface="Meiryo UI"/>
                <a:cs typeface="Meiryo UI"/>
              </a:rPr>
              <a:t>2.</a:t>
            </a:r>
            <a:r>
              <a:rPr sz="1650" spc="-30" dirty="0">
                <a:solidFill>
                  <a:srgbClr val="4D8ECC"/>
                </a:solidFill>
                <a:latin typeface="Meiryo UI"/>
                <a:cs typeface="Meiryo UI"/>
              </a:rPr>
              <a:t> </a:t>
            </a:r>
            <a:r>
              <a:rPr sz="1650" spc="-15" dirty="0">
                <a:solidFill>
                  <a:srgbClr val="4D8ECC"/>
                </a:solidFill>
                <a:latin typeface="Meiryo UI"/>
                <a:cs typeface="Meiryo UI"/>
              </a:rPr>
              <a:t>preparación</a:t>
            </a:r>
            <a:endParaRPr sz="1650">
              <a:latin typeface="Meiryo UI"/>
              <a:cs typeface="Meiryo UI"/>
            </a:endParaRPr>
          </a:p>
        </p:txBody>
      </p:sp>
      <p:graphicFrame>
        <p:nvGraphicFramePr>
          <p:cNvPr id="5" name="object 5"/>
          <p:cNvGraphicFramePr>
            <a:graphicFrameLocks noGrp="1"/>
          </p:cNvGraphicFramePr>
          <p:nvPr>
            <p:extLst>
              <p:ext uri="{D42A27DB-BD31-4B8C-83A1-F6EECF244321}">
                <p14:modId xmlns:p14="http://schemas.microsoft.com/office/powerpoint/2010/main" val="3867157909"/>
              </p:ext>
            </p:extLst>
          </p:nvPr>
        </p:nvGraphicFramePr>
        <p:xfrm>
          <a:off x="9304095" y="4302458"/>
          <a:ext cx="6922768" cy="5530213"/>
        </p:xfrm>
        <a:graphic>
          <a:graphicData uri="http://schemas.openxmlformats.org/drawingml/2006/table">
            <a:tbl>
              <a:tblPr firstRow="1" bandRow="1">
                <a:tableStyleId>{2D5ABB26-0587-4C30-8999-92F81FD0307C}</a:tableStyleId>
              </a:tblPr>
              <a:tblGrid>
                <a:gridCol w="311468">
                  <a:extLst>
                    <a:ext uri="{9D8B030D-6E8A-4147-A177-3AD203B41FA5}">
                      <a16:colId xmlns:a16="http://schemas.microsoft.com/office/drawing/2014/main" val="20000"/>
                    </a:ext>
                  </a:extLst>
                </a:gridCol>
                <a:gridCol w="3075621">
                  <a:extLst>
                    <a:ext uri="{9D8B030D-6E8A-4147-A177-3AD203B41FA5}">
                      <a16:colId xmlns:a16="http://schemas.microsoft.com/office/drawing/2014/main" val="20001"/>
                    </a:ext>
                  </a:extLst>
                </a:gridCol>
                <a:gridCol w="639126">
                  <a:extLst>
                    <a:ext uri="{9D8B030D-6E8A-4147-A177-3AD203B41FA5}">
                      <a16:colId xmlns:a16="http://schemas.microsoft.com/office/drawing/2014/main" val="20002"/>
                    </a:ext>
                  </a:extLst>
                </a:gridCol>
                <a:gridCol w="2896553">
                  <a:extLst>
                    <a:ext uri="{9D8B030D-6E8A-4147-A177-3AD203B41FA5}">
                      <a16:colId xmlns:a16="http://schemas.microsoft.com/office/drawing/2014/main" val="20003"/>
                    </a:ext>
                  </a:extLst>
                </a:gridCol>
              </a:tblGrid>
              <a:tr h="295275">
                <a:tc>
                  <a:txBody>
                    <a:bodyPr/>
                    <a:lstStyle/>
                    <a:p>
                      <a:pPr marR="16510" algn="ctr">
                        <a:lnSpc>
                          <a:spcPts val="1185"/>
                        </a:lnSpc>
                      </a:pPr>
                      <a:r>
                        <a:rPr sz="1600" spc="-50" dirty="0">
                          <a:solidFill>
                            <a:srgbClr val="002068"/>
                          </a:solidFill>
                          <a:latin typeface="Meiryo UI"/>
                          <a:cs typeface="Meiryo UI"/>
                        </a:rPr>
                        <a:t>★</a:t>
                      </a:r>
                      <a:endParaRPr sz="1600">
                        <a:latin typeface="Meiryo UI"/>
                        <a:cs typeface="Meiryo UI"/>
                      </a:endParaRPr>
                    </a:p>
                  </a:txBody>
                  <a:tcPr marL="0" marR="0" marT="0" marB="0"/>
                </a:tc>
                <a:tc>
                  <a:txBody>
                    <a:bodyPr/>
                    <a:lstStyle/>
                    <a:p>
                      <a:pPr marL="55880">
                        <a:lnSpc>
                          <a:spcPts val="1230"/>
                        </a:lnSpc>
                      </a:pPr>
                      <a:r>
                        <a:rPr sz="1600" dirty="0">
                          <a:latin typeface="Meiryo UI"/>
                          <a:cs typeface="Meiryo UI"/>
                        </a:rPr>
                        <a:t>Se</a:t>
                      </a:r>
                      <a:r>
                        <a:rPr sz="1600" spc="55" dirty="0">
                          <a:latin typeface="Meiryo UI"/>
                          <a:cs typeface="Meiryo UI"/>
                        </a:rPr>
                        <a:t> </a:t>
                      </a:r>
                      <a:r>
                        <a:rPr sz="1600" dirty="0">
                          <a:latin typeface="Meiryo UI"/>
                          <a:cs typeface="Meiryo UI"/>
                        </a:rPr>
                        <a:t>coloca</a:t>
                      </a:r>
                      <a:r>
                        <a:rPr sz="1600" spc="45" dirty="0">
                          <a:latin typeface="Meiryo UI"/>
                          <a:cs typeface="Meiryo UI"/>
                        </a:rPr>
                        <a:t> </a:t>
                      </a:r>
                      <a:r>
                        <a:rPr sz="1600" dirty="0">
                          <a:latin typeface="Meiryo UI"/>
                          <a:cs typeface="Meiryo UI"/>
                        </a:rPr>
                        <a:t>el</a:t>
                      </a:r>
                      <a:r>
                        <a:rPr sz="1600" spc="65" dirty="0">
                          <a:latin typeface="Meiryo UI"/>
                          <a:cs typeface="Meiryo UI"/>
                        </a:rPr>
                        <a:t> </a:t>
                      </a:r>
                      <a:r>
                        <a:rPr sz="1600" dirty="0">
                          <a:latin typeface="Meiryo UI"/>
                          <a:cs typeface="Meiryo UI"/>
                        </a:rPr>
                        <a:t>cartel</a:t>
                      </a:r>
                      <a:r>
                        <a:rPr sz="1600" spc="50" dirty="0">
                          <a:latin typeface="Meiryo UI"/>
                          <a:cs typeface="Meiryo UI"/>
                        </a:rPr>
                        <a:t> </a:t>
                      </a:r>
                      <a:r>
                        <a:rPr sz="1600" spc="-25" dirty="0">
                          <a:latin typeface="Meiryo UI"/>
                          <a:cs typeface="Meiryo UI"/>
                        </a:rPr>
                        <a:t>de</a:t>
                      </a:r>
                      <a:endParaRPr sz="1600" dirty="0">
                        <a:latin typeface="Meiryo UI"/>
                        <a:cs typeface="Meiryo UI"/>
                      </a:endParaRPr>
                    </a:p>
                  </a:txBody>
                  <a:tcPr marL="0" marR="0" marT="0" marB="0"/>
                </a:tc>
                <a:tc>
                  <a:txBody>
                    <a:bodyPr/>
                    <a:lstStyle/>
                    <a:p>
                      <a:pPr marR="48895" algn="r">
                        <a:lnSpc>
                          <a:spcPct val="100000"/>
                        </a:lnSpc>
                        <a:spcBef>
                          <a:spcPts val="60"/>
                        </a:spcBef>
                      </a:pPr>
                      <a:r>
                        <a:rPr sz="1600" spc="-50" dirty="0">
                          <a:solidFill>
                            <a:srgbClr val="002068"/>
                          </a:solidFill>
                          <a:latin typeface="Meiryo UI"/>
                          <a:cs typeface="Meiryo UI"/>
                        </a:rPr>
                        <a:t>★</a:t>
                      </a:r>
                      <a:endParaRPr sz="1600" dirty="0">
                        <a:latin typeface="Meiryo UI"/>
                        <a:cs typeface="Meiryo UI"/>
                      </a:endParaRPr>
                    </a:p>
                  </a:txBody>
                  <a:tcPr marL="0" marR="0" marT="11430" marB="0"/>
                </a:tc>
                <a:tc>
                  <a:txBody>
                    <a:bodyPr/>
                    <a:lstStyle/>
                    <a:p>
                      <a:pPr marL="56515">
                        <a:lnSpc>
                          <a:spcPct val="100000"/>
                        </a:lnSpc>
                        <a:spcBef>
                          <a:spcPts val="120"/>
                        </a:spcBef>
                      </a:pPr>
                      <a:r>
                        <a:rPr sz="1600" dirty="0">
                          <a:latin typeface="Meiryo UI"/>
                          <a:cs typeface="Meiryo UI"/>
                        </a:rPr>
                        <a:t>Se</a:t>
                      </a:r>
                      <a:r>
                        <a:rPr sz="1600" spc="35" dirty="0">
                          <a:latin typeface="Meiryo UI"/>
                          <a:cs typeface="Meiryo UI"/>
                        </a:rPr>
                        <a:t> </a:t>
                      </a:r>
                      <a:r>
                        <a:rPr sz="1600" dirty="0">
                          <a:latin typeface="Meiryo UI"/>
                          <a:cs typeface="Meiryo UI"/>
                        </a:rPr>
                        <a:t>evalúa</a:t>
                      </a:r>
                      <a:r>
                        <a:rPr sz="1600" spc="30" dirty="0">
                          <a:latin typeface="Meiryo UI"/>
                          <a:cs typeface="Meiryo UI"/>
                        </a:rPr>
                        <a:t> </a:t>
                      </a:r>
                      <a:r>
                        <a:rPr sz="1600" dirty="0">
                          <a:latin typeface="Meiryo UI"/>
                          <a:cs typeface="Meiryo UI"/>
                        </a:rPr>
                        <a:t>ofertas</a:t>
                      </a:r>
                      <a:r>
                        <a:rPr sz="1600" spc="25" dirty="0">
                          <a:latin typeface="Meiryo UI"/>
                          <a:cs typeface="Meiryo UI"/>
                        </a:rPr>
                        <a:t> </a:t>
                      </a:r>
                      <a:r>
                        <a:rPr sz="1600" dirty="0">
                          <a:latin typeface="Meiryo UI"/>
                          <a:cs typeface="Meiryo UI"/>
                        </a:rPr>
                        <a:t>y</a:t>
                      </a:r>
                      <a:r>
                        <a:rPr sz="1600" spc="35" dirty="0">
                          <a:latin typeface="Meiryo UI"/>
                          <a:cs typeface="Meiryo UI"/>
                        </a:rPr>
                        <a:t> </a:t>
                      </a:r>
                      <a:r>
                        <a:rPr sz="1600" spc="-25" dirty="0">
                          <a:latin typeface="Meiryo UI"/>
                          <a:cs typeface="Meiryo UI"/>
                        </a:rPr>
                        <a:t>se</a:t>
                      </a:r>
                      <a:endParaRPr sz="1600">
                        <a:latin typeface="Meiryo UI"/>
                        <a:cs typeface="Meiryo UI"/>
                      </a:endParaRPr>
                    </a:p>
                  </a:txBody>
                  <a:tcPr marL="0" marR="0" marT="22860" marB="0"/>
                </a:tc>
                <a:extLst>
                  <a:ext uri="{0D108BD9-81ED-4DB2-BD59-A6C34878D82A}">
                    <a16:rowId xmlns:a16="http://schemas.microsoft.com/office/drawing/2014/main" val="10000"/>
                  </a:ext>
                </a:extLst>
              </a:tr>
              <a:tr h="622935">
                <a:tc>
                  <a:txBody>
                    <a:bodyPr/>
                    <a:lstStyle/>
                    <a:p>
                      <a:pPr>
                        <a:lnSpc>
                          <a:spcPct val="100000"/>
                        </a:lnSpc>
                        <a:spcBef>
                          <a:spcPts val="430"/>
                        </a:spcBef>
                      </a:pPr>
                      <a:endParaRPr sz="1600">
                        <a:latin typeface="Times New Roman"/>
                        <a:cs typeface="Times New Roman"/>
                      </a:endParaRPr>
                    </a:p>
                    <a:p>
                      <a:pPr marR="16510" algn="ctr">
                        <a:lnSpc>
                          <a:spcPct val="100000"/>
                        </a:lnSpc>
                      </a:pPr>
                      <a:r>
                        <a:rPr sz="1600" spc="-50" dirty="0">
                          <a:solidFill>
                            <a:srgbClr val="002068"/>
                          </a:solidFill>
                          <a:latin typeface="Meiryo UI"/>
                          <a:cs typeface="Meiryo UI"/>
                        </a:rPr>
                        <a:t>★</a:t>
                      </a:r>
                      <a:endParaRPr sz="1600">
                        <a:latin typeface="Meiryo UI"/>
                        <a:cs typeface="Meiryo UI"/>
                      </a:endParaRPr>
                    </a:p>
                  </a:txBody>
                  <a:tcPr marL="0" marR="0" marT="81915" marB="0"/>
                </a:tc>
                <a:tc>
                  <a:txBody>
                    <a:bodyPr/>
                    <a:lstStyle/>
                    <a:p>
                      <a:pPr marL="55880">
                        <a:lnSpc>
                          <a:spcPct val="100000"/>
                        </a:lnSpc>
                        <a:spcBef>
                          <a:spcPts val="55"/>
                        </a:spcBef>
                      </a:pPr>
                      <a:r>
                        <a:rPr lang="es-ES" sz="1600" dirty="0">
                          <a:latin typeface="Meiryo UI"/>
                          <a:cs typeface="Meiryo UI"/>
                        </a:rPr>
                        <a:t>venta</a:t>
                      </a:r>
                      <a:r>
                        <a:rPr lang="es-ES" sz="1600" spc="65" dirty="0">
                          <a:latin typeface="Meiryo UI"/>
                          <a:cs typeface="Meiryo UI"/>
                        </a:rPr>
                        <a:t>.</a:t>
                      </a:r>
                      <a:endParaRPr lang="es-ES" sz="1600" dirty="0">
                        <a:latin typeface="Meiryo UI"/>
                        <a:cs typeface="Meiryo UI"/>
                      </a:endParaRPr>
                    </a:p>
                    <a:p>
                      <a:pPr marL="55880">
                        <a:lnSpc>
                          <a:spcPct val="100000"/>
                        </a:lnSpc>
                        <a:spcBef>
                          <a:spcPts val="384"/>
                        </a:spcBef>
                      </a:pPr>
                      <a:r>
                        <a:rPr sz="1600" dirty="0">
                          <a:latin typeface="Meiryo UI"/>
                          <a:cs typeface="Meiryo UI"/>
                        </a:rPr>
                        <a:t>Se</a:t>
                      </a:r>
                      <a:r>
                        <a:rPr sz="1600" spc="20" dirty="0">
                          <a:latin typeface="Meiryo UI"/>
                          <a:cs typeface="Meiryo UI"/>
                        </a:rPr>
                        <a:t> </a:t>
                      </a:r>
                      <a:r>
                        <a:rPr sz="1600" dirty="0">
                          <a:latin typeface="Meiryo UI"/>
                          <a:cs typeface="Meiryo UI"/>
                        </a:rPr>
                        <a:t>da</a:t>
                      </a:r>
                      <a:r>
                        <a:rPr sz="1600" spc="25" dirty="0">
                          <a:latin typeface="Meiryo UI"/>
                          <a:cs typeface="Meiryo UI"/>
                        </a:rPr>
                        <a:t> </a:t>
                      </a:r>
                      <a:r>
                        <a:rPr sz="1600" dirty="0">
                          <a:latin typeface="Meiryo UI"/>
                          <a:cs typeface="Meiryo UI"/>
                        </a:rPr>
                        <a:t>de</a:t>
                      </a:r>
                      <a:r>
                        <a:rPr sz="1600" spc="25" dirty="0">
                          <a:latin typeface="Meiryo UI"/>
                          <a:cs typeface="Meiryo UI"/>
                        </a:rPr>
                        <a:t> </a:t>
                      </a:r>
                      <a:r>
                        <a:rPr sz="1600" dirty="0">
                          <a:latin typeface="Meiryo UI"/>
                          <a:cs typeface="Meiryo UI"/>
                        </a:rPr>
                        <a:t>alta</a:t>
                      </a:r>
                      <a:r>
                        <a:rPr sz="1600" spc="10" dirty="0">
                          <a:latin typeface="Meiryo UI"/>
                          <a:cs typeface="Meiryo UI"/>
                        </a:rPr>
                        <a:t> </a:t>
                      </a:r>
                      <a:r>
                        <a:rPr sz="1600" dirty="0">
                          <a:latin typeface="Meiryo UI"/>
                          <a:cs typeface="Meiryo UI"/>
                        </a:rPr>
                        <a:t>la</a:t>
                      </a:r>
                      <a:r>
                        <a:rPr sz="1600" spc="10" dirty="0">
                          <a:latin typeface="Meiryo UI"/>
                          <a:cs typeface="Meiryo UI"/>
                        </a:rPr>
                        <a:t> </a:t>
                      </a:r>
                      <a:r>
                        <a:rPr sz="1600" spc="-10" dirty="0">
                          <a:latin typeface="Meiryo UI"/>
                          <a:cs typeface="Meiryo UI"/>
                        </a:rPr>
                        <a:t>propiedad</a:t>
                      </a:r>
                      <a:endParaRPr sz="1600" dirty="0">
                        <a:latin typeface="Meiryo UI"/>
                        <a:cs typeface="Meiryo UI"/>
                      </a:endParaRPr>
                    </a:p>
                  </a:txBody>
                  <a:tcPr marL="0" marR="0" marT="10478" marB="0"/>
                </a:tc>
                <a:tc>
                  <a:txBody>
                    <a:bodyPr/>
                    <a:lstStyle/>
                    <a:p>
                      <a:pPr>
                        <a:lnSpc>
                          <a:spcPct val="100000"/>
                        </a:lnSpc>
                      </a:pPr>
                      <a:endParaRPr sz="1500">
                        <a:latin typeface="Times New Roman"/>
                        <a:cs typeface="Times New Roman"/>
                      </a:endParaRPr>
                    </a:p>
                  </a:txBody>
                  <a:tcPr marL="0" marR="0" marT="0" marB="0"/>
                </a:tc>
                <a:tc>
                  <a:txBody>
                    <a:bodyPr/>
                    <a:lstStyle/>
                    <a:p>
                      <a:pPr marL="56515">
                        <a:lnSpc>
                          <a:spcPct val="100000"/>
                        </a:lnSpc>
                        <a:spcBef>
                          <a:spcPts val="195"/>
                        </a:spcBef>
                      </a:pPr>
                      <a:r>
                        <a:rPr sz="1600" dirty="0">
                          <a:latin typeface="Meiryo UI"/>
                          <a:cs typeface="Meiryo UI"/>
                        </a:rPr>
                        <a:t>negocia</a:t>
                      </a:r>
                      <a:r>
                        <a:rPr sz="1600" spc="25" dirty="0">
                          <a:latin typeface="Meiryo UI"/>
                          <a:cs typeface="Meiryo UI"/>
                        </a:rPr>
                        <a:t> </a:t>
                      </a:r>
                      <a:r>
                        <a:rPr sz="1600" dirty="0">
                          <a:latin typeface="Meiryo UI"/>
                          <a:cs typeface="Meiryo UI"/>
                        </a:rPr>
                        <a:t>los</a:t>
                      </a:r>
                      <a:r>
                        <a:rPr sz="1600" spc="30" dirty="0">
                          <a:latin typeface="Meiryo UI"/>
                          <a:cs typeface="Meiryo UI"/>
                        </a:rPr>
                        <a:t> </a:t>
                      </a:r>
                      <a:r>
                        <a:rPr sz="1600" dirty="0">
                          <a:latin typeface="Meiryo UI"/>
                          <a:cs typeface="Meiryo UI"/>
                        </a:rPr>
                        <a:t>mejores</a:t>
                      </a:r>
                      <a:r>
                        <a:rPr sz="1600" spc="35" dirty="0">
                          <a:latin typeface="Meiryo UI"/>
                          <a:cs typeface="Meiryo UI"/>
                        </a:rPr>
                        <a:t> </a:t>
                      </a:r>
                      <a:r>
                        <a:rPr sz="1600" spc="-10" dirty="0">
                          <a:latin typeface="Meiryo UI"/>
                          <a:cs typeface="Meiryo UI"/>
                        </a:rPr>
                        <a:t>precios</a:t>
                      </a:r>
                      <a:endParaRPr sz="1600">
                        <a:latin typeface="Meiryo UI"/>
                        <a:cs typeface="Meiryo UI"/>
                      </a:endParaRPr>
                    </a:p>
                    <a:p>
                      <a:pPr marL="56515">
                        <a:lnSpc>
                          <a:spcPct val="100000"/>
                        </a:lnSpc>
                        <a:spcBef>
                          <a:spcPts val="380"/>
                        </a:spcBef>
                      </a:pPr>
                      <a:r>
                        <a:rPr sz="1600" dirty="0">
                          <a:latin typeface="Meiryo UI"/>
                          <a:cs typeface="Meiryo UI"/>
                        </a:rPr>
                        <a:t>y</a:t>
                      </a:r>
                      <a:r>
                        <a:rPr sz="1600" spc="-25" dirty="0">
                          <a:latin typeface="Meiryo UI"/>
                          <a:cs typeface="Meiryo UI"/>
                        </a:rPr>
                        <a:t> </a:t>
                      </a:r>
                      <a:r>
                        <a:rPr sz="1600" spc="-10" dirty="0">
                          <a:latin typeface="Meiryo UI"/>
                          <a:cs typeface="Meiryo UI"/>
                        </a:rPr>
                        <a:t>condiciones.</a:t>
                      </a:r>
                      <a:endParaRPr sz="1600">
                        <a:latin typeface="Meiryo UI"/>
                        <a:cs typeface="Meiryo UI"/>
                      </a:endParaRPr>
                    </a:p>
                  </a:txBody>
                  <a:tcPr marL="0" marR="0" marT="37148" marB="0"/>
                </a:tc>
                <a:extLst>
                  <a:ext uri="{0D108BD9-81ED-4DB2-BD59-A6C34878D82A}">
                    <a16:rowId xmlns:a16="http://schemas.microsoft.com/office/drawing/2014/main" val="10001"/>
                  </a:ext>
                </a:extLst>
              </a:tr>
              <a:tr h="621983">
                <a:tc>
                  <a:txBody>
                    <a:bodyPr/>
                    <a:lstStyle/>
                    <a:p>
                      <a:pPr>
                        <a:lnSpc>
                          <a:spcPct val="100000"/>
                        </a:lnSpc>
                        <a:spcBef>
                          <a:spcPts val="430"/>
                        </a:spcBef>
                      </a:pPr>
                      <a:endParaRPr sz="1600">
                        <a:latin typeface="Times New Roman"/>
                        <a:cs typeface="Times New Roman"/>
                      </a:endParaRPr>
                    </a:p>
                    <a:p>
                      <a:pPr marR="16510" algn="ctr">
                        <a:lnSpc>
                          <a:spcPct val="100000"/>
                        </a:lnSpc>
                      </a:pPr>
                      <a:r>
                        <a:rPr sz="1600" spc="-50" dirty="0">
                          <a:solidFill>
                            <a:srgbClr val="002068"/>
                          </a:solidFill>
                          <a:latin typeface="Meiryo UI"/>
                          <a:cs typeface="Meiryo UI"/>
                        </a:rPr>
                        <a:t>★</a:t>
                      </a:r>
                      <a:endParaRPr sz="1600">
                        <a:latin typeface="Meiryo UI"/>
                        <a:cs typeface="Meiryo UI"/>
                      </a:endParaRPr>
                    </a:p>
                  </a:txBody>
                  <a:tcPr marL="0" marR="0" marT="81915" marB="0"/>
                </a:tc>
                <a:tc>
                  <a:txBody>
                    <a:bodyPr/>
                    <a:lstStyle/>
                    <a:p>
                      <a:pPr marL="55880">
                        <a:lnSpc>
                          <a:spcPct val="100000"/>
                        </a:lnSpc>
                        <a:spcBef>
                          <a:spcPts val="55"/>
                        </a:spcBef>
                      </a:pPr>
                      <a:r>
                        <a:rPr sz="1600" dirty="0">
                          <a:latin typeface="Meiryo UI"/>
                          <a:cs typeface="Meiryo UI"/>
                        </a:rPr>
                        <a:t>en</a:t>
                      </a:r>
                      <a:r>
                        <a:rPr sz="1600" spc="25" dirty="0">
                          <a:latin typeface="Meiryo UI"/>
                          <a:cs typeface="Meiryo UI"/>
                        </a:rPr>
                        <a:t> </a:t>
                      </a:r>
                      <a:r>
                        <a:rPr sz="1600" dirty="0">
                          <a:latin typeface="Meiryo UI"/>
                          <a:cs typeface="Meiryo UI"/>
                        </a:rPr>
                        <a:t>el</a:t>
                      </a:r>
                      <a:r>
                        <a:rPr sz="1600" spc="45" dirty="0">
                          <a:latin typeface="Meiryo UI"/>
                          <a:cs typeface="Meiryo UI"/>
                        </a:rPr>
                        <a:t> </a:t>
                      </a:r>
                      <a:r>
                        <a:rPr sz="1600" spc="-25" dirty="0">
                          <a:latin typeface="Meiryo UI"/>
                          <a:cs typeface="Meiryo UI"/>
                        </a:rPr>
                        <a:t>CRM</a:t>
                      </a:r>
                      <a:endParaRPr sz="1600" dirty="0">
                        <a:latin typeface="Meiryo UI"/>
                        <a:cs typeface="Meiryo UI"/>
                      </a:endParaRPr>
                    </a:p>
                    <a:p>
                      <a:pPr marL="55880">
                        <a:lnSpc>
                          <a:spcPct val="100000"/>
                        </a:lnSpc>
                        <a:spcBef>
                          <a:spcPts val="380"/>
                        </a:spcBef>
                      </a:pPr>
                      <a:r>
                        <a:rPr sz="1600" dirty="0">
                          <a:latin typeface="Meiryo UI"/>
                          <a:cs typeface="Meiryo UI"/>
                        </a:rPr>
                        <a:t>Se</a:t>
                      </a:r>
                      <a:r>
                        <a:rPr sz="1600" spc="60" dirty="0">
                          <a:latin typeface="Meiryo UI"/>
                          <a:cs typeface="Meiryo UI"/>
                        </a:rPr>
                        <a:t> </a:t>
                      </a:r>
                      <a:r>
                        <a:rPr sz="1600" dirty="0">
                          <a:latin typeface="Meiryo UI"/>
                          <a:cs typeface="Meiryo UI"/>
                        </a:rPr>
                        <a:t>publica</a:t>
                      </a:r>
                      <a:r>
                        <a:rPr sz="1600" spc="50" dirty="0">
                          <a:latin typeface="Meiryo UI"/>
                          <a:cs typeface="Meiryo UI"/>
                        </a:rPr>
                        <a:t> </a:t>
                      </a:r>
                      <a:r>
                        <a:rPr sz="1600" dirty="0">
                          <a:latin typeface="Meiryo UI"/>
                          <a:cs typeface="Meiryo UI"/>
                        </a:rPr>
                        <a:t>el</a:t>
                      </a:r>
                      <a:r>
                        <a:rPr sz="1600" spc="65" dirty="0">
                          <a:latin typeface="Meiryo UI"/>
                          <a:cs typeface="Meiryo UI"/>
                        </a:rPr>
                        <a:t> </a:t>
                      </a:r>
                      <a:r>
                        <a:rPr sz="1600" dirty="0">
                          <a:latin typeface="Meiryo UI"/>
                          <a:cs typeface="Meiryo UI"/>
                        </a:rPr>
                        <a:t>anuncio</a:t>
                      </a:r>
                      <a:r>
                        <a:rPr sz="1600" spc="55" dirty="0">
                          <a:latin typeface="Meiryo UI"/>
                          <a:cs typeface="Meiryo UI"/>
                        </a:rPr>
                        <a:t> </a:t>
                      </a:r>
                      <a:r>
                        <a:rPr sz="1600" spc="-35" dirty="0">
                          <a:latin typeface="Meiryo UI"/>
                          <a:cs typeface="Meiryo UI"/>
                        </a:rPr>
                        <a:t>de</a:t>
                      </a:r>
                      <a:endParaRPr sz="1600" dirty="0">
                        <a:latin typeface="Meiryo UI"/>
                        <a:cs typeface="Meiryo UI"/>
                      </a:endParaRPr>
                    </a:p>
                  </a:txBody>
                  <a:tcPr marL="0" marR="0" marT="10478" marB="0"/>
                </a:tc>
                <a:tc>
                  <a:txBody>
                    <a:bodyPr/>
                    <a:lstStyle/>
                    <a:p>
                      <a:pPr marL="249554">
                        <a:lnSpc>
                          <a:spcPct val="100000"/>
                        </a:lnSpc>
                        <a:spcBef>
                          <a:spcPts val="145"/>
                        </a:spcBef>
                      </a:pPr>
                      <a:r>
                        <a:rPr lang="es-ES" sz="1600" spc="-50" dirty="0">
                          <a:solidFill>
                            <a:srgbClr val="002068"/>
                          </a:solidFill>
                          <a:latin typeface="Meiryo UI"/>
                          <a:cs typeface="Meiryo UI"/>
                        </a:rPr>
                        <a:t>  </a:t>
                      </a:r>
                      <a:r>
                        <a:rPr sz="1600" spc="-50" dirty="0">
                          <a:solidFill>
                            <a:srgbClr val="002068"/>
                          </a:solidFill>
                          <a:latin typeface="Meiryo UI"/>
                          <a:cs typeface="Meiryo UI"/>
                        </a:rPr>
                        <a:t>★</a:t>
                      </a:r>
                      <a:endParaRPr sz="1600" dirty="0">
                        <a:latin typeface="Meiryo UI"/>
                        <a:cs typeface="Meiryo UI"/>
                      </a:endParaRPr>
                    </a:p>
                    <a:p>
                      <a:pPr marL="249554">
                        <a:lnSpc>
                          <a:spcPct val="100000"/>
                        </a:lnSpc>
                        <a:spcBef>
                          <a:spcPts val="370"/>
                        </a:spcBef>
                      </a:pPr>
                      <a:r>
                        <a:rPr lang="es-ES" sz="1600" spc="-50" dirty="0">
                          <a:solidFill>
                            <a:srgbClr val="002068"/>
                          </a:solidFill>
                          <a:latin typeface="Meiryo UI"/>
                          <a:cs typeface="Meiryo UI"/>
                        </a:rPr>
                        <a:t>  </a:t>
                      </a:r>
                      <a:r>
                        <a:rPr sz="1600" spc="-50" dirty="0">
                          <a:solidFill>
                            <a:srgbClr val="002068"/>
                          </a:solidFill>
                          <a:latin typeface="Meiryo UI"/>
                          <a:cs typeface="Meiryo UI"/>
                        </a:rPr>
                        <a:t>★</a:t>
                      </a:r>
                      <a:endParaRPr sz="1600" dirty="0">
                        <a:latin typeface="Meiryo UI"/>
                        <a:cs typeface="Meiryo UI"/>
                      </a:endParaRPr>
                    </a:p>
                  </a:txBody>
                  <a:tcPr marL="0" marR="0" marT="27623" marB="0"/>
                </a:tc>
                <a:tc>
                  <a:txBody>
                    <a:bodyPr/>
                    <a:lstStyle/>
                    <a:p>
                      <a:pPr marL="56515">
                        <a:lnSpc>
                          <a:spcPct val="100000"/>
                        </a:lnSpc>
                        <a:spcBef>
                          <a:spcPts val="195"/>
                        </a:spcBef>
                      </a:pPr>
                      <a:r>
                        <a:rPr sz="1600" dirty="0">
                          <a:latin typeface="Meiryo UI"/>
                          <a:cs typeface="Meiryo UI"/>
                        </a:rPr>
                        <a:t>Se</a:t>
                      </a:r>
                      <a:r>
                        <a:rPr sz="1600" spc="30" dirty="0">
                          <a:latin typeface="Meiryo UI"/>
                          <a:cs typeface="Meiryo UI"/>
                        </a:rPr>
                        <a:t> </a:t>
                      </a:r>
                      <a:r>
                        <a:rPr sz="1600" dirty="0">
                          <a:latin typeface="Meiryo UI"/>
                          <a:cs typeface="Meiryo UI"/>
                        </a:rPr>
                        <a:t>hace</a:t>
                      </a:r>
                      <a:r>
                        <a:rPr sz="1600" spc="40" dirty="0">
                          <a:latin typeface="Meiryo UI"/>
                          <a:cs typeface="Meiryo UI"/>
                        </a:rPr>
                        <a:t> </a:t>
                      </a:r>
                      <a:r>
                        <a:rPr sz="1600" dirty="0">
                          <a:latin typeface="Meiryo UI"/>
                          <a:cs typeface="Meiryo UI"/>
                        </a:rPr>
                        <a:t>una</a:t>
                      </a:r>
                      <a:r>
                        <a:rPr sz="1600" spc="35" dirty="0">
                          <a:latin typeface="Meiryo UI"/>
                          <a:cs typeface="Meiryo UI"/>
                        </a:rPr>
                        <a:t> </a:t>
                      </a:r>
                      <a:r>
                        <a:rPr sz="1600" dirty="0">
                          <a:latin typeface="Meiryo UI"/>
                          <a:cs typeface="Meiryo UI"/>
                        </a:rPr>
                        <a:t>revisión</a:t>
                      </a:r>
                      <a:r>
                        <a:rPr sz="1600" spc="25" dirty="0">
                          <a:latin typeface="Meiryo UI"/>
                          <a:cs typeface="Meiryo UI"/>
                        </a:rPr>
                        <a:t> </a:t>
                      </a:r>
                      <a:r>
                        <a:rPr sz="1600" spc="-10" dirty="0">
                          <a:latin typeface="Meiryo UI"/>
                          <a:cs typeface="Meiryo UI"/>
                        </a:rPr>
                        <a:t>final</a:t>
                      </a:r>
                      <a:endParaRPr sz="1600">
                        <a:latin typeface="Meiryo UI"/>
                        <a:cs typeface="Meiryo UI"/>
                      </a:endParaRPr>
                    </a:p>
                    <a:p>
                      <a:pPr marL="56515">
                        <a:lnSpc>
                          <a:spcPct val="100000"/>
                        </a:lnSpc>
                        <a:spcBef>
                          <a:spcPts val="380"/>
                        </a:spcBef>
                      </a:pPr>
                      <a:r>
                        <a:rPr sz="1600" dirty="0">
                          <a:latin typeface="Meiryo UI"/>
                          <a:cs typeface="Meiryo UI"/>
                        </a:rPr>
                        <a:t>Se</a:t>
                      </a:r>
                      <a:r>
                        <a:rPr sz="1600" spc="25" dirty="0">
                          <a:latin typeface="Meiryo UI"/>
                          <a:cs typeface="Meiryo UI"/>
                        </a:rPr>
                        <a:t> </a:t>
                      </a:r>
                      <a:r>
                        <a:rPr sz="1600" dirty="0">
                          <a:latin typeface="Meiryo UI"/>
                          <a:cs typeface="Meiryo UI"/>
                        </a:rPr>
                        <a:t>prepara</a:t>
                      </a:r>
                      <a:r>
                        <a:rPr sz="1600" spc="25" dirty="0">
                          <a:latin typeface="Meiryo UI"/>
                          <a:cs typeface="Meiryo UI"/>
                        </a:rPr>
                        <a:t> </a:t>
                      </a:r>
                      <a:r>
                        <a:rPr sz="1600" dirty="0">
                          <a:latin typeface="Meiryo UI"/>
                          <a:cs typeface="Meiryo UI"/>
                        </a:rPr>
                        <a:t>el</a:t>
                      </a:r>
                      <a:r>
                        <a:rPr sz="1600" spc="35" dirty="0">
                          <a:latin typeface="Meiryo UI"/>
                          <a:cs typeface="Meiryo UI"/>
                        </a:rPr>
                        <a:t> </a:t>
                      </a:r>
                      <a:r>
                        <a:rPr sz="1600" dirty="0">
                          <a:latin typeface="Meiryo UI"/>
                          <a:cs typeface="Meiryo UI"/>
                        </a:rPr>
                        <a:t>contrato</a:t>
                      </a:r>
                      <a:r>
                        <a:rPr sz="1600" spc="30" dirty="0">
                          <a:latin typeface="Meiryo UI"/>
                          <a:cs typeface="Meiryo UI"/>
                        </a:rPr>
                        <a:t> </a:t>
                      </a:r>
                      <a:r>
                        <a:rPr sz="1600" spc="-25" dirty="0">
                          <a:latin typeface="Meiryo UI"/>
                          <a:cs typeface="Meiryo UI"/>
                        </a:rPr>
                        <a:t>de</a:t>
                      </a:r>
                      <a:endParaRPr sz="1600">
                        <a:latin typeface="Meiryo UI"/>
                        <a:cs typeface="Meiryo UI"/>
                      </a:endParaRPr>
                    </a:p>
                  </a:txBody>
                  <a:tcPr marL="0" marR="0" marT="37148" marB="0"/>
                </a:tc>
                <a:extLst>
                  <a:ext uri="{0D108BD9-81ED-4DB2-BD59-A6C34878D82A}">
                    <a16:rowId xmlns:a16="http://schemas.microsoft.com/office/drawing/2014/main" val="10002"/>
                  </a:ext>
                </a:extLst>
              </a:tr>
              <a:tr h="621983">
                <a:tc>
                  <a:txBody>
                    <a:bodyPr/>
                    <a:lstStyle/>
                    <a:p>
                      <a:pPr>
                        <a:lnSpc>
                          <a:spcPct val="100000"/>
                        </a:lnSpc>
                        <a:spcBef>
                          <a:spcPts val="430"/>
                        </a:spcBef>
                      </a:pPr>
                      <a:endParaRPr sz="1600">
                        <a:latin typeface="Times New Roman"/>
                        <a:cs typeface="Times New Roman"/>
                      </a:endParaRPr>
                    </a:p>
                    <a:p>
                      <a:pPr marR="16510" algn="ctr">
                        <a:lnSpc>
                          <a:spcPct val="100000"/>
                        </a:lnSpc>
                      </a:pPr>
                      <a:r>
                        <a:rPr sz="1600" spc="-50" dirty="0">
                          <a:solidFill>
                            <a:srgbClr val="002068"/>
                          </a:solidFill>
                          <a:latin typeface="Meiryo UI"/>
                          <a:cs typeface="Meiryo UI"/>
                        </a:rPr>
                        <a:t>★</a:t>
                      </a:r>
                      <a:endParaRPr sz="1600">
                        <a:latin typeface="Meiryo UI"/>
                        <a:cs typeface="Meiryo UI"/>
                      </a:endParaRPr>
                    </a:p>
                  </a:txBody>
                  <a:tcPr marL="0" marR="0" marT="81915" marB="0"/>
                </a:tc>
                <a:tc>
                  <a:txBody>
                    <a:bodyPr/>
                    <a:lstStyle/>
                    <a:p>
                      <a:pPr marL="55880">
                        <a:lnSpc>
                          <a:spcPct val="100000"/>
                        </a:lnSpc>
                        <a:spcBef>
                          <a:spcPts val="55"/>
                        </a:spcBef>
                      </a:pPr>
                      <a:r>
                        <a:rPr sz="1600" dirty="0">
                          <a:latin typeface="Meiryo UI"/>
                          <a:cs typeface="Meiryo UI"/>
                        </a:rPr>
                        <a:t>su</a:t>
                      </a:r>
                      <a:r>
                        <a:rPr sz="1600" spc="30" dirty="0">
                          <a:latin typeface="Meiryo UI"/>
                          <a:cs typeface="Meiryo UI"/>
                        </a:rPr>
                        <a:t> </a:t>
                      </a:r>
                      <a:r>
                        <a:rPr sz="1600" dirty="0">
                          <a:latin typeface="Meiryo UI"/>
                          <a:cs typeface="Meiryo UI"/>
                        </a:rPr>
                        <a:t>propiedad</a:t>
                      </a:r>
                      <a:r>
                        <a:rPr sz="1600" spc="35" dirty="0">
                          <a:latin typeface="Meiryo UI"/>
                          <a:cs typeface="Meiryo UI"/>
                        </a:rPr>
                        <a:t> </a:t>
                      </a:r>
                      <a:r>
                        <a:rPr sz="1600" dirty="0">
                          <a:latin typeface="Meiryo UI"/>
                          <a:cs typeface="Meiryo UI"/>
                        </a:rPr>
                        <a:t>en</a:t>
                      </a:r>
                      <a:r>
                        <a:rPr sz="1600" spc="30" dirty="0">
                          <a:latin typeface="Meiryo UI"/>
                          <a:cs typeface="Meiryo UI"/>
                        </a:rPr>
                        <a:t> </a:t>
                      </a:r>
                      <a:r>
                        <a:rPr sz="1600" dirty="0">
                          <a:latin typeface="Meiryo UI"/>
                          <a:cs typeface="Meiryo UI"/>
                        </a:rPr>
                        <a:t>la</a:t>
                      </a:r>
                      <a:r>
                        <a:rPr sz="1600" spc="20" dirty="0">
                          <a:latin typeface="Meiryo UI"/>
                          <a:cs typeface="Meiryo UI"/>
                        </a:rPr>
                        <a:t> </a:t>
                      </a:r>
                      <a:r>
                        <a:rPr sz="1600" spc="-25" dirty="0">
                          <a:latin typeface="Meiryo UI"/>
                          <a:cs typeface="Meiryo UI"/>
                        </a:rPr>
                        <a:t>web</a:t>
                      </a:r>
                      <a:endParaRPr sz="1600" dirty="0">
                        <a:latin typeface="Meiryo UI"/>
                        <a:cs typeface="Meiryo UI"/>
                      </a:endParaRPr>
                    </a:p>
                    <a:p>
                      <a:pPr marL="55880">
                        <a:lnSpc>
                          <a:spcPct val="100000"/>
                        </a:lnSpc>
                        <a:spcBef>
                          <a:spcPts val="380"/>
                        </a:spcBef>
                      </a:pPr>
                      <a:r>
                        <a:rPr sz="1600" dirty="0">
                          <a:latin typeface="Meiryo UI"/>
                          <a:cs typeface="Meiryo UI"/>
                        </a:rPr>
                        <a:t>Se</a:t>
                      </a:r>
                      <a:r>
                        <a:rPr sz="1600" spc="50" dirty="0">
                          <a:latin typeface="Meiryo UI"/>
                          <a:cs typeface="Meiryo UI"/>
                        </a:rPr>
                        <a:t> </a:t>
                      </a:r>
                      <a:r>
                        <a:rPr sz="1600" dirty="0">
                          <a:latin typeface="Meiryo UI"/>
                          <a:cs typeface="Meiryo UI"/>
                        </a:rPr>
                        <a:t>contesta</a:t>
                      </a:r>
                      <a:r>
                        <a:rPr sz="1600" spc="40" dirty="0">
                          <a:latin typeface="Meiryo UI"/>
                          <a:cs typeface="Meiryo UI"/>
                        </a:rPr>
                        <a:t> </a:t>
                      </a:r>
                      <a:r>
                        <a:rPr sz="1600" spc="-10" dirty="0">
                          <a:latin typeface="Meiryo UI"/>
                          <a:cs typeface="Meiryo UI"/>
                        </a:rPr>
                        <a:t>rápidamente</a:t>
                      </a:r>
                      <a:endParaRPr sz="1600" dirty="0">
                        <a:latin typeface="Meiryo UI"/>
                        <a:cs typeface="Meiryo UI"/>
                      </a:endParaRPr>
                    </a:p>
                  </a:txBody>
                  <a:tcPr marL="0" marR="0" marT="10478" marB="0"/>
                </a:tc>
                <a:tc>
                  <a:txBody>
                    <a:bodyPr/>
                    <a:lstStyle/>
                    <a:p>
                      <a:pPr>
                        <a:lnSpc>
                          <a:spcPct val="100000"/>
                        </a:lnSpc>
                        <a:spcBef>
                          <a:spcPts val="570"/>
                        </a:spcBef>
                      </a:pPr>
                      <a:endParaRPr sz="1600">
                        <a:latin typeface="Times New Roman"/>
                        <a:cs typeface="Times New Roman"/>
                      </a:endParaRPr>
                    </a:p>
                    <a:p>
                      <a:pPr marR="48895" algn="r">
                        <a:lnSpc>
                          <a:spcPct val="100000"/>
                        </a:lnSpc>
                      </a:pPr>
                      <a:r>
                        <a:rPr sz="1600" spc="-50" dirty="0">
                          <a:solidFill>
                            <a:srgbClr val="002068"/>
                          </a:solidFill>
                          <a:latin typeface="Meiryo UI"/>
                          <a:cs typeface="Meiryo UI"/>
                        </a:rPr>
                        <a:t>★</a:t>
                      </a:r>
                      <a:endParaRPr sz="1600">
                        <a:latin typeface="Meiryo UI"/>
                        <a:cs typeface="Meiryo UI"/>
                      </a:endParaRPr>
                    </a:p>
                  </a:txBody>
                  <a:tcPr marL="0" marR="0" marT="108585" marB="0"/>
                </a:tc>
                <a:tc>
                  <a:txBody>
                    <a:bodyPr/>
                    <a:lstStyle/>
                    <a:p>
                      <a:pPr marL="56515">
                        <a:lnSpc>
                          <a:spcPct val="100000"/>
                        </a:lnSpc>
                        <a:spcBef>
                          <a:spcPts val="195"/>
                        </a:spcBef>
                      </a:pPr>
                      <a:r>
                        <a:rPr sz="1600" spc="-10" dirty="0">
                          <a:latin typeface="Meiryo UI"/>
                          <a:cs typeface="Meiryo UI"/>
                        </a:rPr>
                        <a:t>arras</a:t>
                      </a:r>
                      <a:endParaRPr sz="1600">
                        <a:latin typeface="Meiryo UI"/>
                        <a:cs typeface="Meiryo UI"/>
                      </a:endParaRPr>
                    </a:p>
                    <a:p>
                      <a:pPr marL="56515">
                        <a:lnSpc>
                          <a:spcPct val="100000"/>
                        </a:lnSpc>
                        <a:spcBef>
                          <a:spcPts val="380"/>
                        </a:spcBef>
                      </a:pPr>
                      <a:r>
                        <a:rPr sz="1600" dirty="0">
                          <a:latin typeface="Meiryo UI"/>
                          <a:cs typeface="Meiryo UI"/>
                        </a:rPr>
                        <a:t>Organización</a:t>
                      </a:r>
                      <a:r>
                        <a:rPr sz="1600" spc="105" dirty="0">
                          <a:latin typeface="Meiryo UI"/>
                          <a:cs typeface="Meiryo UI"/>
                        </a:rPr>
                        <a:t> </a:t>
                      </a:r>
                      <a:r>
                        <a:rPr sz="1600" spc="-50" dirty="0">
                          <a:latin typeface="Meiryo UI"/>
                          <a:cs typeface="Meiryo UI"/>
                        </a:rPr>
                        <a:t>y</a:t>
                      </a:r>
                      <a:endParaRPr sz="1600">
                        <a:latin typeface="Meiryo UI"/>
                        <a:cs typeface="Meiryo UI"/>
                      </a:endParaRPr>
                    </a:p>
                  </a:txBody>
                  <a:tcPr marL="0" marR="0" marT="37148" marB="0"/>
                </a:tc>
                <a:extLst>
                  <a:ext uri="{0D108BD9-81ED-4DB2-BD59-A6C34878D82A}">
                    <a16:rowId xmlns:a16="http://schemas.microsoft.com/office/drawing/2014/main" val="10003"/>
                  </a:ext>
                </a:extLst>
              </a:tr>
              <a:tr h="311468">
                <a:tc>
                  <a:txBody>
                    <a:bodyPr/>
                    <a:lstStyle/>
                    <a:p>
                      <a:pPr>
                        <a:lnSpc>
                          <a:spcPct val="100000"/>
                        </a:lnSpc>
                      </a:pPr>
                      <a:endParaRPr sz="1500">
                        <a:latin typeface="Times New Roman"/>
                        <a:cs typeface="Times New Roman"/>
                      </a:endParaRPr>
                    </a:p>
                  </a:txBody>
                  <a:tcPr marL="0" marR="0" marT="0" marB="0"/>
                </a:tc>
                <a:tc>
                  <a:txBody>
                    <a:bodyPr/>
                    <a:lstStyle/>
                    <a:p>
                      <a:pPr marL="55880">
                        <a:lnSpc>
                          <a:spcPct val="100000"/>
                        </a:lnSpc>
                        <a:spcBef>
                          <a:spcPts val="55"/>
                        </a:spcBef>
                      </a:pPr>
                      <a:r>
                        <a:rPr sz="1600" dirty="0">
                          <a:latin typeface="Meiryo UI"/>
                          <a:cs typeface="Meiryo UI"/>
                        </a:rPr>
                        <a:t>a</a:t>
                      </a:r>
                      <a:r>
                        <a:rPr sz="1600" spc="30" dirty="0">
                          <a:latin typeface="Meiryo UI"/>
                          <a:cs typeface="Meiryo UI"/>
                        </a:rPr>
                        <a:t> </a:t>
                      </a:r>
                      <a:r>
                        <a:rPr sz="1600" dirty="0">
                          <a:latin typeface="Meiryo UI"/>
                          <a:cs typeface="Meiryo UI"/>
                        </a:rPr>
                        <a:t>las</a:t>
                      </a:r>
                      <a:r>
                        <a:rPr sz="1600" spc="35" dirty="0">
                          <a:latin typeface="Meiryo UI"/>
                          <a:cs typeface="Meiryo UI"/>
                        </a:rPr>
                        <a:t> </a:t>
                      </a:r>
                      <a:r>
                        <a:rPr sz="1600" dirty="0">
                          <a:latin typeface="Meiryo UI"/>
                          <a:cs typeface="Meiryo UI"/>
                        </a:rPr>
                        <a:t>demandas</a:t>
                      </a:r>
                      <a:r>
                        <a:rPr sz="1600" spc="40" dirty="0">
                          <a:latin typeface="Meiryo UI"/>
                          <a:cs typeface="Meiryo UI"/>
                        </a:rPr>
                        <a:t> </a:t>
                      </a:r>
                      <a:r>
                        <a:rPr sz="1600" spc="-25" dirty="0">
                          <a:latin typeface="Meiryo UI"/>
                          <a:cs typeface="Meiryo UI"/>
                        </a:rPr>
                        <a:t>de</a:t>
                      </a:r>
                      <a:endParaRPr sz="1600">
                        <a:latin typeface="Meiryo UI"/>
                        <a:cs typeface="Meiryo UI"/>
                      </a:endParaRPr>
                    </a:p>
                  </a:txBody>
                  <a:tcPr marL="0" marR="0" marT="10478" marB="0"/>
                </a:tc>
                <a:tc>
                  <a:txBody>
                    <a:bodyPr/>
                    <a:lstStyle/>
                    <a:p>
                      <a:pPr>
                        <a:lnSpc>
                          <a:spcPct val="100000"/>
                        </a:lnSpc>
                      </a:pPr>
                      <a:endParaRPr sz="1500">
                        <a:latin typeface="Times New Roman"/>
                        <a:cs typeface="Times New Roman"/>
                      </a:endParaRPr>
                    </a:p>
                  </a:txBody>
                  <a:tcPr marL="0" marR="0" marT="0" marB="0"/>
                </a:tc>
                <a:tc>
                  <a:txBody>
                    <a:bodyPr/>
                    <a:lstStyle/>
                    <a:p>
                      <a:pPr marL="56515">
                        <a:lnSpc>
                          <a:spcPct val="100000"/>
                        </a:lnSpc>
                        <a:spcBef>
                          <a:spcPts val="204"/>
                        </a:spcBef>
                      </a:pPr>
                      <a:r>
                        <a:rPr sz="1600" dirty="0">
                          <a:latin typeface="Meiryo UI"/>
                          <a:cs typeface="Meiryo UI"/>
                        </a:rPr>
                        <a:t>acompañamiento</a:t>
                      </a:r>
                      <a:r>
                        <a:rPr sz="1600" spc="75" dirty="0">
                          <a:latin typeface="Meiryo UI"/>
                          <a:cs typeface="Meiryo UI"/>
                        </a:rPr>
                        <a:t> </a:t>
                      </a:r>
                      <a:r>
                        <a:rPr sz="1600" dirty="0">
                          <a:latin typeface="Meiryo UI"/>
                          <a:cs typeface="Meiryo UI"/>
                        </a:rPr>
                        <a:t>en</a:t>
                      </a:r>
                      <a:r>
                        <a:rPr sz="1600" spc="95" dirty="0">
                          <a:latin typeface="Meiryo UI"/>
                          <a:cs typeface="Meiryo UI"/>
                        </a:rPr>
                        <a:t> </a:t>
                      </a:r>
                      <a:r>
                        <a:rPr sz="1600" spc="-25" dirty="0">
                          <a:latin typeface="Meiryo UI"/>
                          <a:cs typeface="Meiryo UI"/>
                        </a:rPr>
                        <a:t>la</a:t>
                      </a:r>
                      <a:endParaRPr sz="1600">
                        <a:latin typeface="Meiryo UI"/>
                        <a:cs typeface="Meiryo UI"/>
                      </a:endParaRPr>
                    </a:p>
                  </a:txBody>
                  <a:tcPr marL="0" marR="0" marT="39051" marB="0"/>
                </a:tc>
                <a:extLst>
                  <a:ext uri="{0D108BD9-81ED-4DB2-BD59-A6C34878D82A}">
                    <a16:rowId xmlns:a16="http://schemas.microsoft.com/office/drawing/2014/main" val="10004"/>
                  </a:ext>
                </a:extLst>
              </a:tr>
              <a:tr h="601980">
                <a:tc>
                  <a:txBody>
                    <a:bodyPr/>
                    <a:lstStyle/>
                    <a:p>
                      <a:pPr>
                        <a:lnSpc>
                          <a:spcPct val="100000"/>
                        </a:lnSpc>
                        <a:spcBef>
                          <a:spcPts val="430"/>
                        </a:spcBef>
                      </a:pPr>
                      <a:endParaRPr sz="1600">
                        <a:latin typeface="Times New Roman"/>
                        <a:cs typeface="Times New Roman"/>
                      </a:endParaRPr>
                    </a:p>
                    <a:p>
                      <a:pPr marR="16510" algn="ctr">
                        <a:lnSpc>
                          <a:spcPct val="100000"/>
                        </a:lnSpc>
                      </a:pPr>
                      <a:r>
                        <a:rPr sz="1600" spc="-50" dirty="0">
                          <a:solidFill>
                            <a:srgbClr val="002068"/>
                          </a:solidFill>
                          <a:latin typeface="Meiryo UI"/>
                          <a:cs typeface="Meiryo UI"/>
                        </a:rPr>
                        <a:t>★</a:t>
                      </a:r>
                      <a:endParaRPr sz="1600">
                        <a:latin typeface="Meiryo UI"/>
                        <a:cs typeface="Meiryo UI"/>
                      </a:endParaRPr>
                    </a:p>
                  </a:txBody>
                  <a:tcPr marL="0" marR="0" marT="81915" marB="0"/>
                </a:tc>
                <a:tc>
                  <a:txBody>
                    <a:bodyPr/>
                    <a:lstStyle/>
                    <a:p>
                      <a:pPr marL="55880">
                        <a:lnSpc>
                          <a:spcPct val="100000"/>
                        </a:lnSpc>
                        <a:spcBef>
                          <a:spcPts val="55"/>
                        </a:spcBef>
                      </a:pPr>
                      <a:r>
                        <a:rPr sz="1600" spc="-10" dirty="0">
                          <a:latin typeface="Meiryo UI"/>
                          <a:cs typeface="Meiryo UI"/>
                        </a:rPr>
                        <a:t>compradores</a:t>
                      </a:r>
                      <a:endParaRPr sz="1600">
                        <a:latin typeface="Meiryo UI"/>
                        <a:cs typeface="Meiryo UI"/>
                      </a:endParaRPr>
                    </a:p>
                    <a:p>
                      <a:pPr marL="55880">
                        <a:lnSpc>
                          <a:spcPct val="100000"/>
                        </a:lnSpc>
                        <a:spcBef>
                          <a:spcPts val="370"/>
                        </a:spcBef>
                      </a:pPr>
                      <a:r>
                        <a:rPr sz="1600" dirty="0">
                          <a:latin typeface="Meiryo UI"/>
                          <a:cs typeface="Meiryo UI"/>
                        </a:rPr>
                        <a:t>Se</a:t>
                      </a:r>
                      <a:r>
                        <a:rPr sz="1600" spc="25" dirty="0">
                          <a:latin typeface="Meiryo UI"/>
                          <a:cs typeface="Meiryo UI"/>
                        </a:rPr>
                        <a:t> </a:t>
                      </a:r>
                      <a:r>
                        <a:rPr sz="1600" dirty="0">
                          <a:latin typeface="Meiryo UI"/>
                          <a:cs typeface="Meiryo UI"/>
                        </a:rPr>
                        <a:t>organiza</a:t>
                      </a:r>
                      <a:r>
                        <a:rPr sz="1600" spc="25" dirty="0">
                          <a:latin typeface="Meiryo UI"/>
                          <a:cs typeface="Meiryo UI"/>
                        </a:rPr>
                        <a:t> </a:t>
                      </a:r>
                      <a:r>
                        <a:rPr sz="1600" spc="-10" dirty="0">
                          <a:latin typeface="Meiryo UI"/>
                          <a:cs typeface="Meiryo UI"/>
                        </a:rPr>
                        <a:t>visitas</a:t>
                      </a:r>
                      <a:endParaRPr sz="1600">
                        <a:latin typeface="Meiryo UI"/>
                        <a:cs typeface="Meiryo UI"/>
                      </a:endParaRPr>
                    </a:p>
                  </a:txBody>
                  <a:tcPr marL="0" marR="0" marT="10478" marB="0"/>
                </a:tc>
                <a:tc>
                  <a:txBody>
                    <a:bodyPr/>
                    <a:lstStyle/>
                    <a:p>
                      <a:pPr>
                        <a:lnSpc>
                          <a:spcPct val="100000"/>
                        </a:lnSpc>
                      </a:pPr>
                      <a:endParaRPr sz="1500">
                        <a:latin typeface="Times New Roman"/>
                        <a:cs typeface="Times New Roman"/>
                      </a:endParaRPr>
                    </a:p>
                  </a:txBody>
                  <a:tcPr marL="0" marR="0" marT="0" marB="0"/>
                </a:tc>
                <a:tc>
                  <a:txBody>
                    <a:bodyPr/>
                    <a:lstStyle/>
                    <a:p>
                      <a:pPr marL="56515">
                        <a:lnSpc>
                          <a:spcPct val="100000"/>
                        </a:lnSpc>
                        <a:spcBef>
                          <a:spcPts val="195"/>
                        </a:spcBef>
                      </a:pPr>
                      <a:r>
                        <a:rPr sz="1600" dirty="0">
                          <a:latin typeface="Meiryo UI"/>
                          <a:cs typeface="Meiryo UI"/>
                        </a:rPr>
                        <a:t>firma</a:t>
                      </a:r>
                      <a:r>
                        <a:rPr sz="1600" spc="5" dirty="0">
                          <a:latin typeface="Meiryo UI"/>
                          <a:cs typeface="Meiryo UI"/>
                        </a:rPr>
                        <a:t> </a:t>
                      </a:r>
                      <a:r>
                        <a:rPr sz="1600" dirty="0">
                          <a:latin typeface="Meiryo UI"/>
                          <a:cs typeface="Meiryo UI"/>
                        </a:rPr>
                        <a:t>en</a:t>
                      </a:r>
                      <a:r>
                        <a:rPr sz="1600" spc="10" dirty="0">
                          <a:latin typeface="Meiryo UI"/>
                          <a:cs typeface="Meiryo UI"/>
                        </a:rPr>
                        <a:t> </a:t>
                      </a:r>
                      <a:r>
                        <a:rPr sz="1600" dirty="0">
                          <a:latin typeface="Meiryo UI"/>
                          <a:cs typeface="Meiryo UI"/>
                        </a:rPr>
                        <a:t>la </a:t>
                      </a:r>
                      <a:r>
                        <a:rPr sz="1600" spc="-10" dirty="0">
                          <a:latin typeface="Meiryo UI"/>
                          <a:cs typeface="Meiryo UI"/>
                        </a:rPr>
                        <a:t>notaría</a:t>
                      </a:r>
                      <a:endParaRPr sz="1600">
                        <a:latin typeface="Meiryo UI"/>
                        <a:cs typeface="Meiryo UI"/>
                      </a:endParaRPr>
                    </a:p>
                  </a:txBody>
                  <a:tcPr marL="0" marR="0" marT="37148" marB="0"/>
                </a:tc>
                <a:extLst>
                  <a:ext uri="{0D108BD9-81ED-4DB2-BD59-A6C34878D82A}">
                    <a16:rowId xmlns:a16="http://schemas.microsoft.com/office/drawing/2014/main" val="10005"/>
                  </a:ext>
                </a:extLst>
              </a:tr>
              <a:tr h="317181">
                <a:tc>
                  <a:txBody>
                    <a:bodyPr/>
                    <a:lstStyle/>
                    <a:p>
                      <a:pPr marR="16510" algn="ctr">
                        <a:lnSpc>
                          <a:spcPct val="100000"/>
                        </a:lnSpc>
                        <a:spcBef>
                          <a:spcPts val="100"/>
                        </a:spcBef>
                      </a:pPr>
                      <a:r>
                        <a:rPr sz="1600" spc="-50" dirty="0">
                          <a:solidFill>
                            <a:srgbClr val="002068"/>
                          </a:solidFill>
                          <a:latin typeface="Meiryo UI"/>
                          <a:cs typeface="Meiryo UI"/>
                        </a:rPr>
                        <a:t>★</a:t>
                      </a:r>
                      <a:endParaRPr sz="1600">
                        <a:latin typeface="Meiryo UI"/>
                        <a:cs typeface="Meiryo UI"/>
                      </a:endParaRPr>
                    </a:p>
                  </a:txBody>
                  <a:tcPr marL="0" marR="0" marT="19050" marB="0"/>
                </a:tc>
                <a:tc>
                  <a:txBody>
                    <a:bodyPr/>
                    <a:lstStyle/>
                    <a:p>
                      <a:pPr marL="55880">
                        <a:lnSpc>
                          <a:spcPct val="100000"/>
                        </a:lnSpc>
                        <a:spcBef>
                          <a:spcPts val="160"/>
                        </a:spcBef>
                      </a:pPr>
                      <a:r>
                        <a:rPr sz="1600" dirty="0">
                          <a:latin typeface="Meiryo UI"/>
                          <a:cs typeface="Meiryo UI"/>
                        </a:rPr>
                        <a:t>Se</a:t>
                      </a:r>
                      <a:r>
                        <a:rPr sz="1600" spc="55" dirty="0">
                          <a:latin typeface="Meiryo UI"/>
                          <a:cs typeface="Meiryo UI"/>
                        </a:rPr>
                        <a:t> </a:t>
                      </a:r>
                      <a:r>
                        <a:rPr sz="1600" dirty="0">
                          <a:latin typeface="Meiryo UI"/>
                          <a:cs typeface="Meiryo UI"/>
                        </a:rPr>
                        <a:t>comunica</a:t>
                      </a:r>
                      <a:r>
                        <a:rPr sz="1600" spc="45" dirty="0">
                          <a:latin typeface="Meiryo UI"/>
                          <a:cs typeface="Meiryo UI"/>
                        </a:rPr>
                        <a:t> </a:t>
                      </a:r>
                      <a:r>
                        <a:rPr sz="1600" spc="-10" dirty="0">
                          <a:latin typeface="Meiryo UI"/>
                          <a:cs typeface="Meiryo UI"/>
                        </a:rPr>
                        <a:t>comentarios</a:t>
                      </a:r>
                      <a:endParaRPr sz="1600">
                        <a:latin typeface="Meiryo UI"/>
                        <a:cs typeface="Meiryo UI"/>
                      </a:endParaRPr>
                    </a:p>
                  </a:txBody>
                  <a:tcPr marL="0" marR="0" marT="30480" marB="0"/>
                </a:tc>
                <a:tc>
                  <a:txBody>
                    <a:bodyPr/>
                    <a:lstStyle/>
                    <a:p>
                      <a:pPr>
                        <a:lnSpc>
                          <a:spcPct val="100000"/>
                        </a:lnSpc>
                      </a:pPr>
                      <a:endParaRPr sz="1500">
                        <a:latin typeface="Times New Roman"/>
                        <a:cs typeface="Times New Roman"/>
                      </a:endParaRPr>
                    </a:p>
                  </a:txBody>
                  <a:tcPr marL="0" marR="0" marT="0" marB="0"/>
                </a:tc>
                <a:tc>
                  <a:txBody>
                    <a:bodyPr/>
                    <a:lstStyle/>
                    <a:p>
                      <a:pPr>
                        <a:lnSpc>
                          <a:spcPct val="100000"/>
                        </a:lnSpc>
                      </a:pPr>
                      <a:endParaRPr sz="1500">
                        <a:latin typeface="Times New Roman"/>
                        <a:cs typeface="Times New Roman"/>
                      </a:endParaRPr>
                    </a:p>
                  </a:txBody>
                  <a:tcPr marL="0" marR="0" marT="0" marB="0"/>
                </a:tc>
                <a:extLst>
                  <a:ext uri="{0D108BD9-81ED-4DB2-BD59-A6C34878D82A}">
                    <a16:rowId xmlns:a16="http://schemas.microsoft.com/office/drawing/2014/main" val="10006"/>
                  </a:ext>
                </a:extLst>
              </a:tr>
              <a:tr h="304800">
                <a:tc>
                  <a:txBody>
                    <a:bodyPr/>
                    <a:lstStyle/>
                    <a:p>
                      <a:pPr>
                        <a:lnSpc>
                          <a:spcPct val="100000"/>
                        </a:lnSpc>
                      </a:pPr>
                      <a:endParaRPr sz="1500">
                        <a:latin typeface="Times New Roman"/>
                        <a:cs typeface="Times New Roman"/>
                      </a:endParaRPr>
                    </a:p>
                  </a:txBody>
                  <a:tcPr marL="0" marR="0" marT="0" marB="0"/>
                </a:tc>
                <a:tc>
                  <a:txBody>
                    <a:bodyPr/>
                    <a:lstStyle/>
                    <a:p>
                      <a:pPr marL="55880">
                        <a:lnSpc>
                          <a:spcPct val="100000"/>
                        </a:lnSpc>
                        <a:spcBef>
                          <a:spcPts val="130"/>
                        </a:spcBef>
                      </a:pPr>
                      <a:r>
                        <a:rPr sz="1600" dirty="0">
                          <a:latin typeface="Meiryo UI"/>
                          <a:cs typeface="Meiryo UI"/>
                        </a:rPr>
                        <a:t>y</a:t>
                      </a:r>
                      <a:r>
                        <a:rPr sz="1600" spc="-15" dirty="0">
                          <a:latin typeface="Meiryo UI"/>
                          <a:cs typeface="Meiryo UI"/>
                        </a:rPr>
                        <a:t> </a:t>
                      </a:r>
                      <a:r>
                        <a:rPr sz="1600" spc="-10" dirty="0">
                          <a:latin typeface="Meiryo UI"/>
                          <a:cs typeface="Meiryo UI"/>
                        </a:rPr>
                        <a:t>feedback</a:t>
                      </a:r>
                      <a:endParaRPr sz="1600">
                        <a:latin typeface="Meiryo UI"/>
                        <a:cs typeface="Meiryo UI"/>
                      </a:endParaRPr>
                    </a:p>
                  </a:txBody>
                  <a:tcPr marL="0" marR="0" marT="24765" marB="0"/>
                </a:tc>
                <a:tc>
                  <a:txBody>
                    <a:bodyPr/>
                    <a:lstStyle/>
                    <a:p>
                      <a:pPr>
                        <a:lnSpc>
                          <a:spcPct val="100000"/>
                        </a:lnSpc>
                      </a:pPr>
                      <a:endParaRPr sz="1500">
                        <a:latin typeface="Times New Roman"/>
                        <a:cs typeface="Times New Roman"/>
                      </a:endParaRPr>
                    </a:p>
                  </a:txBody>
                  <a:tcPr marL="0" marR="0" marT="0" marB="0"/>
                </a:tc>
                <a:tc>
                  <a:txBody>
                    <a:bodyPr/>
                    <a:lstStyle/>
                    <a:p>
                      <a:pPr>
                        <a:lnSpc>
                          <a:spcPct val="100000"/>
                        </a:lnSpc>
                      </a:pPr>
                      <a:endParaRPr sz="1500">
                        <a:latin typeface="Times New Roman"/>
                        <a:cs typeface="Times New Roman"/>
                      </a:endParaRPr>
                    </a:p>
                  </a:txBody>
                  <a:tcPr marL="0" marR="0" marT="0" marB="0"/>
                </a:tc>
                <a:extLst>
                  <a:ext uri="{0D108BD9-81ED-4DB2-BD59-A6C34878D82A}">
                    <a16:rowId xmlns:a16="http://schemas.microsoft.com/office/drawing/2014/main" val="10007"/>
                  </a:ext>
                </a:extLst>
              </a:tr>
              <a:tr h="317181">
                <a:tc>
                  <a:txBody>
                    <a:bodyPr/>
                    <a:lstStyle/>
                    <a:p>
                      <a:pPr marR="16510" algn="ctr">
                        <a:lnSpc>
                          <a:spcPct val="100000"/>
                        </a:lnSpc>
                        <a:spcBef>
                          <a:spcPts val="95"/>
                        </a:spcBef>
                      </a:pPr>
                      <a:r>
                        <a:rPr sz="1600" spc="-50" dirty="0">
                          <a:solidFill>
                            <a:srgbClr val="002068"/>
                          </a:solidFill>
                          <a:latin typeface="Meiryo UI"/>
                          <a:cs typeface="Meiryo UI"/>
                        </a:rPr>
                        <a:t>★</a:t>
                      </a:r>
                      <a:endParaRPr sz="1600">
                        <a:latin typeface="Meiryo UI"/>
                        <a:cs typeface="Meiryo UI"/>
                      </a:endParaRPr>
                    </a:p>
                  </a:txBody>
                  <a:tcPr marL="0" marR="0" marT="18098" marB="0"/>
                </a:tc>
                <a:tc>
                  <a:txBody>
                    <a:bodyPr/>
                    <a:lstStyle/>
                    <a:p>
                      <a:pPr marL="55880">
                        <a:lnSpc>
                          <a:spcPct val="100000"/>
                        </a:lnSpc>
                        <a:spcBef>
                          <a:spcPts val="155"/>
                        </a:spcBef>
                      </a:pPr>
                      <a:r>
                        <a:rPr sz="1600" dirty="0">
                          <a:latin typeface="Meiryo UI"/>
                          <a:cs typeface="Meiryo UI"/>
                        </a:rPr>
                        <a:t>Se</a:t>
                      </a:r>
                      <a:r>
                        <a:rPr sz="1600" spc="90" dirty="0">
                          <a:latin typeface="Meiryo UI"/>
                          <a:cs typeface="Meiryo UI"/>
                        </a:rPr>
                        <a:t> </a:t>
                      </a:r>
                      <a:r>
                        <a:rPr sz="1600" dirty="0">
                          <a:latin typeface="Meiryo UI"/>
                          <a:cs typeface="Meiryo UI"/>
                        </a:rPr>
                        <a:t>comercializa</a:t>
                      </a:r>
                      <a:r>
                        <a:rPr sz="1600" spc="75" dirty="0">
                          <a:latin typeface="Meiryo UI"/>
                          <a:cs typeface="Meiryo UI"/>
                        </a:rPr>
                        <a:t> </a:t>
                      </a:r>
                      <a:r>
                        <a:rPr sz="1600" spc="-25" dirty="0">
                          <a:latin typeface="Meiryo UI"/>
                          <a:cs typeface="Meiryo UI"/>
                        </a:rPr>
                        <a:t>su</a:t>
                      </a:r>
                      <a:endParaRPr sz="1600">
                        <a:latin typeface="Meiryo UI"/>
                        <a:cs typeface="Meiryo UI"/>
                      </a:endParaRPr>
                    </a:p>
                  </a:txBody>
                  <a:tcPr marL="0" marR="0" marT="29528" marB="0"/>
                </a:tc>
                <a:tc>
                  <a:txBody>
                    <a:bodyPr/>
                    <a:lstStyle/>
                    <a:p>
                      <a:pPr>
                        <a:lnSpc>
                          <a:spcPct val="100000"/>
                        </a:lnSpc>
                      </a:pPr>
                      <a:endParaRPr sz="1500">
                        <a:latin typeface="Times New Roman"/>
                        <a:cs typeface="Times New Roman"/>
                      </a:endParaRPr>
                    </a:p>
                  </a:txBody>
                  <a:tcPr marL="0" marR="0" marT="0" marB="0"/>
                </a:tc>
                <a:tc>
                  <a:txBody>
                    <a:bodyPr/>
                    <a:lstStyle/>
                    <a:p>
                      <a:pPr>
                        <a:lnSpc>
                          <a:spcPct val="100000"/>
                        </a:lnSpc>
                      </a:pPr>
                      <a:endParaRPr sz="1500">
                        <a:latin typeface="Times New Roman"/>
                        <a:cs typeface="Times New Roman"/>
                      </a:endParaRPr>
                    </a:p>
                  </a:txBody>
                  <a:tcPr marL="0" marR="0" marT="0" marB="0"/>
                </a:tc>
                <a:extLst>
                  <a:ext uri="{0D108BD9-81ED-4DB2-BD59-A6C34878D82A}">
                    <a16:rowId xmlns:a16="http://schemas.microsoft.com/office/drawing/2014/main" val="10008"/>
                  </a:ext>
                </a:extLst>
              </a:tr>
              <a:tr h="311468">
                <a:tc>
                  <a:txBody>
                    <a:bodyPr/>
                    <a:lstStyle/>
                    <a:p>
                      <a:pPr>
                        <a:lnSpc>
                          <a:spcPct val="100000"/>
                        </a:lnSpc>
                      </a:pPr>
                      <a:endParaRPr sz="1500">
                        <a:latin typeface="Times New Roman"/>
                        <a:cs typeface="Times New Roman"/>
                      </a:endParaRPr>
                    </a:p>
                  </a:txBody>
                  <a:tcPr marL="0" marR="0" marT="0" marB="0"/>
                </a:tc>
                <a:tc>
                  <a:txBody>
                    <a:bodyPr/>
                    <a:lstStyle/>
                    <a:p>
                      <a:pPr marL="55880">
                        <a:lnSpc>
                          <a:spcPct val="100000"/>
                        </a:lnSpc>
                        <a:spcBef>
                          <a:spcPts val="130"/>
                        </a:spcBef>
                      </a:pPr>
                      <a:r>
                        <a:rPr sz="1600" dirty="0">
                          <a:latin typeface="Meiryo UI"/>
                          <a:cs typeface="Meiryo UI"/>
                        </a:rPr>
                        <a:t>propiedad</a:t>
                      </a:r>
                      <a:r>
                        <a:rPr sz="1600" spc="35" dirty="0">
                          <a:latin typeface="Meiryo UI"/>
                          <a:cs typeface="Meiryo UI"/>
                        </a:rPr>
                        <a:t> </a:t>
                      </a:r>
                      <a:r>
                        <a:rPr sz="1600" dirty="0">
                          <a:latin typeface="Meiryo UI"/>
                          <a:cs typeface="Meiryo UI"/>
                        </a:rPr>
                        <a:t>por</a:t>
                      </a:r>
                      <a:r>
                        <a:rPr sz="1600" spc="45" dirty="0">
                          <a:latin typeface="Meiryo UI"/>
                          <a:cs typeface="Meiryo UI"/>
                        </a:rPr>
                        <a:t> </a:t>
                      </a:r>
                      <a:r>
                        <a:rPr sz="1600" spc="-10" dirty="0">
                          <a:latin typeface="Meiryo UI"/>
                          <a:cs typeface="Meiryo UI"/>
                        </a:rPr>
                        <a:t>email,</a:t>
                      </a:r>
                      <a:endParaRPr sz="1600">
                        <a:latin typeface="Meiryo UI"/>
                        <a:cs typeface="Meiryo UI"/>
                      </a:endParaRPr>
                    </a:p>
                  </a:txBody>
                  <a:tcPr marL="0" marR="0" marT="24765" marB="0"/>
                </a:tc>
                <a:tc>
                  <a:txBody>
                    <a:bodyPr/>
                    <a:lstStyle/>
                    <a:p>
                      <a:pPr>
                        <a:lnSpc>
                          <a:spcPct val="100000"/>
                        </a:lnSpc>
                      </a:pPr>
                      <a:endParaRPr sz="1500">
                        <a:latin typeface="Times New Roman"/>
                        <a:cs typeface="Times New Roman"/>
                      </a:endParaRPr>
                    </a:p>
                  </a:txBody>
                  <a:tcPr marL="0" marR="0" marT="0" marB="0"/>
                </a:tc>
                <a:tc>
                  <a:txBody>
                    <a:bodyPr/>
                    <a:lstStyle/>
                    <a:p>
                      <a:pPr>
                        <a:lnSpc>
                          <a:spcPct val="100000"/>
                        </a:lnSpc>
                      </a:pPr>
                      <a:endParaRPr sz="1500">
                        <a:latin typeface="Times New Roman"/>
                        <a:cs typeface="Times New Roman"/>
                      </a:endParaRPr>
                    </a:p>
                  </a:txBody>
                  <a:tcPr marL="0" marR="0" marT="0" marB="0"/>
                </a:tc>
                <a:extLst>
                  <a:ext uri="{0D108BD9-81ED-4DB2-BD59-A6C34878D82A}">
                    <a16:rowId xmlns:a16="http://schemas.microsoft.com/office/drawing/2014/main" val="10009"/>
                  </a:ext>
                </a:extLst>
              </a:tr>
              <a:tr h="304800">
                <a:tc>
                  <a:txBody>
                    <a:bodyPr/>
                    <a:lstStyle/>
                    <a:p>
                      <a:pPr>
                        <a:lnSpc>
                          <a:spcPct val="100000"/>
                        </a:lnSpc>
                      </a:pPr>
                      <a:endParaRPr sz="1500">
                        <a:latin typeface="Times New Roman"/>
                        <a:cs typeface="Times New Roman"/>
                      </a:endParaRPr>
                    </a:p>
                  </a:txBody>
                  <a:tcPr marL="0" marR="0" marT="0" marB="0"/>
                </a:tc>
                <a:tc>
                  <a:txBody>
                    <a:bodyPr/>
                    <a:lstStyle/>
                    <a:p>
                      <a:pPr marL="55880">
                        <a:lnSpc>
                          <a:spcPct val="100000"/>
                        </a:lnSpc>
                        <a:spcBef>
                          <a:spcPts val="125"/>
                        </a:spcBef>
                      </a:pPr>
                      <a:r>
                        <a:rPr sz="1600" dirty="0">
                          <a:latin typeface="Meiryo UI"/>
                          <a:cs typeface="Meiryo UI"/>
                        </a:rPr>
                        <a:t>portales</a:t>
                      </a:r>
                      <a:r>
                        <a:rPr sz="1600" spc="35" dirty="0">
                          <a:latin typeface="Meiryo UI"/>
                          <a:cs typeface="Meiryo UI"/>
                        </a:rPr>
                        <a:t> </a:t>
                      </a:r>
                      <a:r>
                        <a:rPr sz="1600" dirty="0">
                          <a:latin typeface="Meiryo UI"/>
                          <a:cs typeface="Meiryo UI"/>
                        </a:rPr>
                        <a:t>y</a:t>
                      </a:r>
                      <a:r>
                        <a:rPr sz="1600" spc="40" dirty="0">
                          <a:latin typeface="Meiryo UI"/>
                          <a:cs typeface="Meiryo UI"/>
                        </a:rPr>
                        <a:t> </a:t>
                      </a:r>
                      <a:r>
                        <a:rPr sz="1600" dirty="0">
                          <a:latin typeface="Meiryo UI"/>
                          <a:cs typeface="Meiryo UI"/>
                        </a:rPr>
                        <a:t>redes</a:t>
                      </a:r>
                      <a:r>
                        <a:rPr sz="1600" spc="35" dirty="0">
                          <a:latin typeface="Meiryo UI"/>
                          <a:cs typeface="Meiryo UI"/>
                        </a:rPr>
                        <a:t> </a:t>
                      </a:r>
                      <a:r>
                        <a:rPr sz="1600" spc="-10" dirty="0">
                          <a:latin typeface="Meiryo UI"/>
                          <a:cs typeface="Meiryo UI"/>
                        </a:rPr>
                        <a:t>sociales</a:t>
                      </a:r>
                      <a:endParaRPr sz="1600">
                        <a:latin typeface="Meiryo UI"/>
                        <a:cs typeface="Meiryo UI"/>
                      </a:endParaRPr>
                    </a:p>
                  </a:txBody>
                  <a:tcPr marL="0" marR="0" marT="23813" marB="0"/>
                </a:tc>
                <a:tc>
                  <a:txBody>
                    <a:bodyPr/>
                    <a:lstStyle/>
                    <a:p>
                      <a:pPr>
                        <a:lnSpc>
                          <a:spcPct val="100000"/>
                        </a:lnSpc>
                      </a:pPr>
                      <a:endParaRPr sz="1500">
                        <a:latin typeface="Times New Roman"/>
                        <a:cs typeface="Times New Roman"/>
                      </a:endParaRPr>
                    </a:p>
                  </a:txBody>
                  <a:tcPr marL="0" marR="0" marT="0" marB="0"/>
                </a:tc>
                <a:tc>
                  <a:txBody>
                    <a:bodyPr/>
                    <a:lstStyle/>
                    <a:p>
                      <a:pPr>
                        <a:lnSpc>
                          <a:spcPct val="100000"/>
                        </a:lnSpc>
                      </a:pPr>
                      <a:endParaRPr sz="1500">
                        <a:latin typeface="Times New Roman"/>
                        <a:cs typeface="Times New Roman"/>
                      </a:endParaRPr>
                    </a:p>
                  </a:txBody>
                  <a:tcPr marL="0" marR="0" marT="0" marB="0"/>
                </a:tc>
                <a:extLst>
                  <a:ext uri="{0D108BD9-81ED-4DB2-BD59-A6C34878D82A}">
                    <a16:rowId xmlns:a16="http://schemas.microsoft.com/office/drawing/2014/main" val="10010"/>
                  </a:ext>
                </a:extLst>
              </a:tr>
              <a:tr h="317181">
                <a:tc>
                  <a:txBody>
                    <a:bodyPr/>
                    <a:lstStyle/>
                    <a:p>
                      <a:pPr marR="16510" algn="ctr">
                        <a:lnSpc>
                          <a:spcPct val="100000"/>
                        </a:lnSpc>
                        <a:spcBef>
                          <a:spcPts val="100"/>
                        </a:spcBef>
                      </a:pPr>
                      <a:r>
                        <a:rPr sz="1600" spc="-50" dirty="0">
                          <a:solidFill>
                            <a:srgbClr val="002068"/>
                          </a:solidFill>
                          <a:latin typeface="Meiryo UI"/>
                          <a:cs typeface="Meiryo UI"/>
                        </a:rPr>
                        <a:t>★</a:t>
                      </a:r>
                      <a:endParaRPr sz="1600">
                        <a:latin typeface="Meiryo UI"/>
                        <a:cs typeface="Meiryo UI"/>
                      </a:endParaRPr>
                    </a:p>
                  </a:txBody>
                  <a:tcPr marL="0" marR="0" marT="19050" marB="0"/>
                </a:tc>
                <a:tc>
                  <a:txBody>
                    <a:bodyPr/>
                    <a:lstStyle/>
                    <a:p>
                      <a:pPr marL="55880">
                        <a:lnSpc>
                          <a:spcPct val="100000"/>
                        </a:lnSpc>
                        <a:spcBef>
                          <a:spcPts val="165"/>
                        </a:spcBef>
                      </a:pPr>
                      <a:r>
                        <a:rPr sz="1600" dirty="0">
                          <a:latin typeface="Meiryo UI"/>
                          <a:cs typeface="Meiryo UI"/>
                        </a:rPr>
                        <a:t>Se</a:t>
                      </a:r>
                      <a:r>
                        <a:rPr sz="1600" spc="20" dirty="0">
                          <a:latin typeface="Meiryo UI"/>
                          <a:cs typeface="Meiryo UI"/>
                        </a:rPr>
                        <a:t> </a:t>
                      </a:r>
                      <a:r>
                        <a:rPr sz="1600" dirty="0">
                          <a:latin typeface="Meiryo UI"/>
                          <a:cs typeface="Meiryo UI"/>
                        </a:rPr>
                        <a:t>proporciona</a:t>
                      </a:r>
                      <a:r>
                        <a:rPr sz="1600" spc="10" dirty="0">
                          <a:latin typeface="Meiryo UI"/>
                          <a:cs typeface="Meiryo UI"/>
                        </a:rPr>
                        <a:t> </a:t>
                      </a:r>
                      <a:r>
                        <a:rPr sz="1600" spc="-10" dirty="0">
                          <a:latin typeface="Meiryo UI"/>
                          <a:cs typeface="Meiryo UI"/>
                        </a:rPr>
                        <a:t>noticias</a:t>
                      </a:r>
                      <a:endParaRPr sz="1600">
                        <a:latin typeface="Meiryo UI"/>
                        <a:cs typeface="Meiryo UI"/>
                      </a:endParaRPr>
                    </a:p>
                  </a:txBody>
                  <a:tcPr marL="0" marR="0" marT="31433" marB="0"/>
                </a:tc>
                <a:tc>
                  <a:txBody>
                    <a:bodyPr/>
                    <a:lstStyle/>
                    <a:p>
                      <a:pPr>
                        <a:lnSpc>
                          <a:spcPct val="100000"/>
                        </a:lnSpc>
                      </a:pPr>
                      <a:endParaRPr sz="1500">
                        <a:latin typeface="Times New Roman"/>
                        <a:cs typeface="Times New Roman"/>
                      </a:endParaRPr>
                    </a:p>
                  </a:txBody>
                  <a:tcPr marL="0" marR="0" marT="0" marB="0"/>
                </a:tc>
                <a:tc>
                  <a:txBody>
                    <a:bodyPr/>
                    <a:lstStyle/>
                    <a:p>
                      <a:pPr>
                        <a:lnSpc>
                          <a:spcPct val="100000"/>
                        </a:lnSpc>
                      </a:pPr>
                      <a:endParaRPr sz="1500">
                        <a:latin typeface="Times New Roman"/>
                        <a:cs typeface="Times New Roman"/>
                      </a:endParaRPr>
                    </a:p>
                  </a:txBody>
                  <a:tcPr marL="0" marR="0" marT="0" marB="0"/>
                </a:tc>
                <a:extLst>
                  <a:ext uri="{0D108BD9-81ED-4DB2-BD59-A6C34878D82A}">
                    <a16:rowId xmlns:a16="http://schemas.microsoft.com/office/drawing/2014/main" val="10011"/>
                  </a:ext>
                </a:extLst>
              </a:tr>
              <a:tr h="310515">
                <a:tc>
                  <a:txBody>
                    <a:bodyPr/>
                    <a:lstStyle/>
                    <a:p>
                      <a:pPr>
                        <a:lnSpc>
                          <a:spcPct val="100000"/>
                        </a:lnSpc>
                      </a:pPr>
                      <a:endParaRPr sz="1500">
                        <a:latin typeface="Times New Roman"/>
                        <a:cs typeface="Times New Roman"/>
                      </a:endParaRPr>
                    </a:p>
                  </a:txBody>
                  <a:tcPr marL="0" marR="0" marT="0" marB="0"/>
                </a:tc>
                <a:tc>
                  <a:txBody>
                    <a:bodyPr/>
                    <a:lstStyle/>
                    <a:p>
                      <a:pPr marL="55880">
                        <a:lnSpc>
                          <a:spcPct val="100000"/>
                        </a:lnSpc>
                        <a:spcBef>
                          <a:spcPts val="125"/>
                        </a:spcBef>
                      </a:pPr>
                      <a:r>
                        <a:rPr sz="1600" dirty="0">
                          <a:latin typeface="Meiryo UI"/>
                          <a:cs typeface="Meiryo UI"/>
                        </a:rPr>
                        <a:t>sobre</a:t>
                      </a:r>
                      <a:r>
                        <a:rPr sz="1600" spc="45" dirty="0">
                          <a:latin typeface="Meiryo UI"/>
                          <a:cs typeface="Meiryo UI"/>
                        </a:rPr>
                        <a:t> </a:t>
                      </a:r>
                      <a:r>
                        <a:rPr sz="1600" dirty="0">
                          <a:latin typeface="Meiryo UI"/>
                          <a:cs typeface="Meiryo UI"/>
                        </a:rPr>
                        <a:t>cambios</a:t>
                      </a:r>
                      <a:r>
                        <a:rPr sz="1600" spc="35" dirty="0">
                          <a:latin typeface="Meiryo UI"/>
                          <a:cs typeface="Meiryo UI"/>
                        </a:rPr>
                        <a:t> </a:t>
                      </a:r>
                      <a:r>
                        <a:rPr sz="1600" spc="-25" dirty="0">
                          <a:latin typeface="Meiryo UI"/>
                          <a:cs typeface="Meiryo UI"/>
                        </a:rPr>
                        <a:t>del</a:t>
                      </a:r>
                      <a:endParaRPr sz="1600">
                        <a:latin typeface="Meiryo UI"/>
                        <a:cs typeface="Meiryo UI"/>
                      </a:endParaRPr>
                    </a:p>
                  </a:txBody>
                  <a:tcPr marL="0" marR="0" marT="23813" marB="0"/>
                </a:tc>
                <a:tc>
                  <a:txBody>
                    <a:bodyPr/>
                    <a:lstStyle/>
                    <a:p>
                      <a:pPr>
                        <a:lnSpc>
                          <a:spcPct val="100000"/>
                        </a:lnSpc>
                      </a:pPr>
                      <a:endParaRPr sz="1500">
                        <a:latin typeface="Times New Roman"/>
                        <a:cs typeface="Times New Roman"/>
                      </a:endParaRPr>
                    </a:p>
                  </a:txBody>
                  <a:tcPr marL="0" marR="0" marT="0" marB="0"/>
                </a:tc>
                <a:tc>
                  <a:txBody>
                    <a:bodyPr/>
                    <a:lstStyle/>
                    <a:p>
                      <a:pPr>
                        <a:lnSpc>
                          <a:spcPct val="100000"/>
                        </a:lnSpc>
                      </a:pPr>
                      <a:endParaRPr sz="1500">
                        <a:latin typeface="Times New Roman"/>
                        <a:cs typeface="Times New Roman"/>
                      </a:endParaRPr>
                    </a:p>
                  </a:txBody>
                  <a:tcPr marL="0" marR="0" marT="0" marB="0"/>
                </a:tc>
                <a:extLst>
                  <a:ext uri="{0D108BD9-81ED-4DB2-BD59-A6C34878D82A}">
                    <a16:rowId xmlns:a16="http://schemas.microsoft.com/office/drawing/2014/main" val="10012"/>
                  </a:ext>
                </a:extLst>
              </a:tr>
              <a:tr h="271463">
                <a:tc>
                  <a:txBody>
                    <a:bodyPr/>
                    <a:lstStyle/>
                    <a:p>
                      <a:pPr>
                        <a:lnSpc>
                          <a:spcPct val="100000"/>
                        </a:lnSpc>
                      </a:pPr>
                      <a:endParaRPr sz="1500">
                        <a:latin typeface="Times New Roman"/>
                        <a:cs typeface="Times New Roman"/>
                      </a:endParaRPr>
                    </a:p>
                  </a:txBody>
                  <a:tcPr marL="0" marR="0" marT="0" marB="0"/>
                </a:tc>
                <a:tc>
                  <a:txBody>
                    <a:bodyPr/>
                    <a:lstStyle/>
                    <a:p>
                      <a:pPr marL="55880">
                        <a:lnSpc>
                          <a:spcPts val="1195"/>
                        </a:lnSpc>
                        <a:spcBef>
                          <a:spcPts val="130"/>
                        </a:spcBef>
                      </a:pPr>
                      <a:r>
                        <a:rPr sz="1600" spc="-10" dirty="0">
                          <a:latin typeface="Meiryo UI"/>
                          <a:cs typeface="Meiryo UI"/>
                        </a:rPr>
                        <a:t>mercado</a:t>
                      </a:r>
                      <a:endParaRPr sz="1600">
                        <a:latin typeface="Meiryo UI"/>
                        <a:cs typeface="Meiryo UI"/>
                      </a:endParaRPr>
                    </a:p>
                  </a:txBody>
                  <a:tcPr marL="0" marR="0" marT="24765" marB="0"/>
                </a:tc>
                <a:tc>
                  <a:txBody>
                    <a:bodyPr/>
                    <a:lstStyle/>
                    <a:p>
                      <a:pPr>
                        <a:lnSpc>
                          <a:spcPct val="100000"/>
                        </a:lnSpc>
                      </a:pPr>
                      <a:endParaRPr sz="1500">
                        <a:latin typeface="Times New Roman"/>
                        <a:cs typeface="Times New Roman"/>
                      </a:endParaRPr>
                    </a:p>
                  </a:txBody>
                  <a:tcPr marL="0" marR="0" marT="0" marB="0"/>
                </a:tc>
                <a:tc>
                  <a:txBody>
                    <a:bodyPr/>
                    <a:lstStyle/>
                    <a:p>
                      <a:pPr>
                        <a:lnSpc>
                          <a:spcPct val="100000"/>
                        </a:lnSpc>
                      </a:pPr>
                      <a:endParaRPr sz="1500" dirty="0">
                        <a:latin typeface="Times New Roman"/>
                        <a:cs typeface="Times New Roman"/>
                      </a:endParaRPr>
                    </a:p>
                  </a:txBody>
                  <a:tcPr marL="0" marR="0" marT="0" marB="0"/>
                </a:tc>
                <a:extLst>
                  <a:ext uri="{0D108BD9-81ED-4DB2-BD59-A6C34878D82A}">
                    <a16:rowId xmlns:a16="http://schemas.microsoft.com/office/drawing/2014/main" val="10013"/>
                  </a:ext>
                </a:extLst>
              </a:tr>
            </a:tbl>
          </a:graphicData>
        </a:graphic>
      </p:graphicFrame>
      <p:sp>
        <p:nvSpPr>
          <p:cNvPr id="6" name="object 6"/>
          <p:cNvSpPr txBox="1"/>
          <p:nvPr/>
        </p:nvSpPr>
        <p:spPr>
          <a:xfrm>
            <a:off x="9332670" y="3805733"/>
            <a:ext cx="1390650" cy="280846"/>
          </a:xfrm>
          <a:prstGeom prst="rect">
            <a:avLst/>
          </a:prstGeom>
        </p:spPr>
        <p:txBody>
          <a:bodyPr vert="horz" wrap="square" lIns="0" tIns="26670" rIns="0" bIns="0" rtlCol="0">
            <a:spAutoFit/>
          </a:bodyPr>
          <a:lstStyle/>
          <a:p>
            <a:pPr marL="19050">
              <a:spcBef>
                <a:spcPts val="210"/>
              </a:spcBef>
            </a:pPr>
            <a:r>
              <a:rPr sz="1650" dirty="0">
                <a:solidFill>
                  <a:srgbClr val="4D8ECC"/>
                </a:solidFill>
                <a:latin typeface="Meiryo UI"/>
                <a:cs typeface="Meiryo UI"/>
              </a:rPr>
              <a:t>3.</a:t>
            </a:r>
            <a:r>
              <a:rPr sz="1650" spc="-30" dirty="0">
                <a:solidFill>
                  <a:srgbClr val="4D8ECC"/>
                </a:solidFill>
                <a:latin typeface="Meiryo UI"/>
                <a:cs typeface="Meiryo UI"/>
              </a:rPr>
              <a:t> </a:t>
            </a:r>
            <a:r>
              <a:rPr sz="1650" spc="-15" dirty="0">
                <a:solidFill>
                  <a:srgbClr val="4D8ECC"/>
                </a:solidFill>
                <a:latin typeface="Meiryo UI"/>
                <a:cs typeface="Meiryo UI"/>
              </a:rPr>
              <a:t>Marketing</a:t>
            </a:r>
            <a:endParaRPr sz="1650">
              <a:latin typeface="Meiryo UI"/>
              <a:cs typeface="Meiryo UI"/>
            </a:endParaRPr>
          </a:p>
        </p:txBody>
      </p:sp>
      <p:sp>
        <p:nvSpPr>
          <p:cNvPr id="7" name="object 7"/>
          <p:cNvSpPr txBox="1"/>
          <p:nvPr/>
        </p:nvSpPr>
        <p:spPr>
          <a:xfrm>
            <a:off x="13047326" y="3832745"/>
            <a:ext cx="927735" cy="280846"/>
          </a:xfrm>
          <a:prstGeom prst="rect">
            <a:avLst/>
          </a:prstGeom>
        </p:spPr>
        <p:txBody>
          <a:bodyPr vert="horz" wrap="square" lIns="0" tIns="26670" rIns="0" bIns="0" rtlCol="0">
            <a:spAutoFit/>
          </a:bodyPr>
          <a:lstStyle/>
          <a:p>
            <a:pPr marL="19050">
              <a:spcBef>
                <a:spcPts val="210"/>
              </a:spcBef>
            </a:pPr>
            <a:r>
              <a:rPr sz="1650" dirty="0">
                <a:solidFill>
                  <a:srgbClr val="4D8ECC"/>
                </a:solidFill>
                <a:latin typeface="Meiryo UI"/>
                <a:cs typeface="Meiryo UI"/>
              </a:rPr>
              <a:t>4.</a:t>
            </a:r>
            <a:r>
              <a:rPr sz="1650" spc="-30" dirty="0">
                <a:solidFill>
                  <a:srgbClr val="4D8ECC"/>
                </a:solidFill>
                <a:latin typeface="Meiryo UI"/>
                <a:cs typeface="Meiryo UI"/>
              </a:rPr>
              <a:t> </a:t>
            </a:r>
            <a:r>
              <a:rPr sz="1650" spc="-15" dirty="0">
                <a:solidFill>
                  <a:srgbClr val="4D8ECC"/>
                </a:solidFill>
                <a:latin typeface="Meiryo UI"/>
                <a:cs typeface="Meiryo UI"/>
              </a:rPr>
              <a:t>venta</a:t>
            </a:r>
            <a:endParaRPr sz="1650">
              <a:latin typeface="Meiryo UI"/>
              <a:cs typeface="Meiryo UI"/>
            </a:endParaRPr>
          </a:p>
        </p:txBody>
      </p:sp>
      <p:pic>
        <p:nvPicPr>
          <p:cNvPr id="8" name="object 8"/>
          <p:cNvPicPr/>
          <p:nvPr/>
        </p:nvPicPr>
        <p:blipFill>
          <a:blip r:embed="rId2" cstate="print"/>
          <a:stretch>
            <a:fillRect/>
          </a:stretch>
        </p:blipFill>
        <p:spPr>
          <a:xfrm>
            <a:off x="9752400" y="2858719"/>
            <a:ext cx="813243" cy="813245"/>
          </a:xfrm>
          <a:prstGeom prst="rect">
            <a:avLst/>
          </a:prstGeom>
        </p:spPr>
      </p:pic>
      <p:pic>
        <p:nvPicPr>
          <p:cNvPr id="9" name="object 9"/>
          <p:cNvPicPr/>
          <p:nvPr/>
        </p:nvPicPr>
        <p:blipFill>
          <a:blip r:embed="rId3" cstate="print"/>
          <a:stretch>
            <a:fillRect/>
          </a:stretch>
        </p:blipFill>
        <p:spPr>
          <a:xfrm>
            <a:off x="13157092" y="2815514"/>
            <a:ext cx="900722" cy="900722"/>
          </a:xfrm>
          <a:prstGeom prst="rect">
            <a:avLst/>
          </a:prstGeom>
        </p:spPr>
      </p:pic>
      <p:pic>
        <p:nvPicPr>
          <p:cNvPr id="10" name="object 10"/>
          <p:cNvPicPr/>
          <p:nvPr/>
        </p:nvPicPr>
        <p:blipFill>
          <a:blip r:embed="rId4" cstate="print"/>
          <a:stretch>
            <a:fillRect/>
          </a:stretch>
        </p:blipFill>
        <p:spPr>
          <a:xfrm>
            <a:off x="3142793" y="2815514"/>
            <a:ext cx="730625" cy="730625"/>
          </a:xfrm>
          <a:prstGeom prst="rect">
            <a:avLst/>
          </a:prstGeom>
        </p:spPr>
      </p:pic>
      <p:pic>
        <p:nvPicPr>
          <p:cNvPr id="11" name="object 11"/>
          <p:cNvPicPr/>
          <p:nvPr/>
        </p:nvPicPr>
        <p:blipFill>
          <a:blip r:embed="rId5" cstate="print"/>
          <a:stretch>
            <a:fillRect/>
          </a:stretch>
        </p:blipFill>
        <p:spPr>
          <a:xfrm>
            <a:off x="6710572" y="2771774"/>
            <a:ext cx="900722" cy="900722"/>
          </a:xfrm>
          <a:prstGeom prst="rect">
            <a:avLst/>
          </a:prstGeom>
        </p:spPr>
      </p:pic>
      <p:grpSp>
        <p:nvGrpSpPr>
          <p:cNvPr id="15" name="Group 2">
            <a:extLst>
              <a:ext uri="{FF2B5EF4-FFF2-40B4-BE49-F238E27FC236}">
                <a16:creationId xmlns:a16="http://schemas.microsoft.com/office/drawing/2014/main" id="{D6CFB061-4636-9C45-8C86-25ADFEACC594}"/>
              </a:ext>
            </a:extLst>
          </p:cNvPr>
          <p:cNvGrpSpPr>
            <a:grpSpLocks noChangeAspect="1"/>
          </p:cNvGrpSpPr>
          <p:nvPr/>
        </p:nvGrpSpPr>
        <p:grpSpPr>
          <a:xfrm>
            <a:off x="1028700" y="1065240"/>
            <a:ext cx="1597199" cy="661884"/>
            <a:chOff x="0" y="0"/>
            <a:chExt cx="1359789" cy="563499"/>
          </a:xfrm>
        </p:grpSpPr>
        <p:sp>
          <p:nvSpPr>
            <p:cNvPr id="16" name="Freeform 3">
              <a:extLst>
                <a:ext uri="{FF2B5EF4-FFF2-40B4-BE49-F238E27FC236}">
                  <a16:creationId xmlns:a16="http://schemas.microsoft.com/office/drawing/2014/main" id="{3A07D362-CE44-6F49-920D-5A153B39B2E8}"/>
                </a:ext>
              </a:extLst>
            </p:cNvPr>
            <p:cNvSpPr/>
            <p:nvPr/>
          </p:nvSpPr>
          <p:spPr>
            <a:xfrm>
              <a:off x="0" y="0"/>
              <a:ext cx="1359789" cy="563499"/>
            </a:xfrm>
            <a:custGeom>
              <a:avLst/>
              <a:gdLst/>
              <a:ahLst/>
              <a:cxnLst/>
              <a:rect l="l" t="t" r="r" b="b"/>
              <a:pathLst>
                <a:path w="1359789" h="563499">
                  <a:moveTo>
                    <a:pt x="0" y="563499"/>
                  </a:moveTo>
                  <a:lnTo>
                    <a:pt x="1359789" y="563499"/>
                  </a:lnTo>
                  <a:lnTo>
                    <a:pt x="1359789" y="0"/>
                  </a:lnTo>
                  <a:lnTo>
                    <a:pt x="0" y="0"/>
                  </a:lnTo>
                  <a:close/>
                </a:path>
              </a:pathLst>
            </a:custGeom>
            <a:solidFill>
              <a:schemeClr val="tx2"/>
            </a:solidFill>
          </p:spPr>
        </p:sp>
      </p:grpSp>
      <p:sp>
        <p:nvSpPr>
          <p:cNvPr id="17" name="TextBox 15">
            <a:extLst>
              <a:ext uri="{FF2B5EF4-FFF2-40B4-BE49-F238E27FC236}">
                <a16:creationId xmlns:a16="http://schemas.microsoft.com/office/drawing/2014/main" id="{D35A715E-3CF0-A84A-871C-9F4B52170EE2}"/>
              </a:ext>
            </a:extLst>
          </p:cNvPr>
          <p:cNvSpPr txBox="1"/>
          <p:nvPr/>
        </p:nvSpPr>
        <p:spPr>
          <a:xfrm>
            <a:off x="1172291" y="923925"/>
            <a:ext cx="1371886" cy="880229"/>
          </a:xfrm>
          <a:prstGeom prst="rect">
            <a:avLst/>
          </a:prstGeom>
        </p:spPr>
        <p:txBody>
          <a:bodyPr lIns="0" tIns="0" rIns="0" bIns="0" numCol="1" rtlCol="0" anchor="t">
            <a:spAutoFit/>
          </a:bodyPr>
          <a:lstStyle/>
          <a:p>
            <a:pPr algn="l">
              <a:lnSpc>
                <a:spcPts val="7207"/>
              </a:lnSpc>
            </a:pPr>
            <a:r>
              <a:rPr lang="en-US" sz="5100" spc="-77" dirty="0">
                <a:solidFill>
                  <a:srgbClr val="FFFFFF"/>
                </a:solidFill>
                <a:latin typeface="Gibson 1"/>
              </a:rPr>
              <a:t>08</a:t>
            </a:r>
            <a:endParaRPr lang="en-US" sz="5148" spc="-77" dirty="0">
              <a:solidFill>
                <a:srgbClr val="FFFFFF"/>
              </a:solidFill>
              <a:latin typeface="Gibson 1"/>
            </a:endParaRPr>
          </a:p>
        </p:txBody>
      </p:sp>
      <p:sp>
        <p:nvSpPr>
          <p:cNvPr id="18" name="TextBox 14">
            <a:extLst>
              <a:ext uri="{FF2B5EF4-FFF2-40B4-BE49-F238E27FC236}">
                <a16:creationId xmlns:a16="http://schemas.microsoft.com/office/drawing/2014/main" id="{BB2C1A5C-5E05-BB4D-B398-FF05FF96EF21}"/>
              </a:ext>
            </a:extLst>
          </p:cNvPr>
          <p:cNvSpPr txBox="1"/>
          <p:nvPr/>
        </p:nvSpPr>
        <p:spPr>
          <a:xfrm>
            <a:off x="2902206" y="1011530"/>
            <a:ext cx="9574856" cy="692497"/>
          </a:xfrm>
          <a:prstGeom prst="rect">
            <a:avLst/>
          </a:prstGeom>
        </p:spPr>
        <p:txBody>
          <a:bodyPr wrap="square" lIns="0" tIns="0" rIns="0" bIns="0" numCol="1" rtlCol="0" anchor="t">
            <a:spAutoFit/>
          </a:bodyPr>
          <a:lstStyle/>
          <a:p>
            <a:pPr algn="l">
              <a:lnSpc>
                <a:spcPts val="1604"/>
              </a:lnSpc>
            </a:pPr>
            <a:r>
              <a:rPr lang="en-US" sz="1550" spc="-31" dirty="0">
                <a:solidFill>
                  <a:schemeClr val="accent1"/>
                </a:solidFill>
                <a:latin typeface="Gibson 1"/>
              </a:rPr>
              <a:t>ESTRATEGIA</a:t>
            </a:r>
            <a:endParaRPr lang="en-US" sz="1568" spc="-31" dirty="0">
              <a:solidFill>
                <a:schemeClr val="accent1"/>
              </a:solidFill>
              <a:latin typeface="Gibson 1"/>
            </a:endParaRPr>
          </a:p>
          <a:p>
            <a:pPr>
              <a:lnSpc>
                <a:spcPts val="3841"/>
              </a:lnSpc>
            </a:pPr>
            <a:r>
              <a:rPr lang="en-US" sz="3750" spc="-56" dirty="0">
                <a:solidFill>
                  <a:schemeClr val="accent1"/>
                </a:solidFill>
                <a:latin typeface="Gibson 1"/>
              </a:rPr>
              <a:t>PLAN DE ACCIÓN </a:t>
            </a:r>
          </a:p>
        </p:txBody>
      </p:sp>
      <p:sp>
        <p:nvSpPr>
          <p:cNvPr id="19" name="TextBox 67">
            <a:extLst>
              <a:ext uri="{FF2B5EF4-FFF2-40B4-BE49-F238E27FC236}">
                <a16:creationId xmlns:a16="http://schemas.microsoft.com/office/drawing/2014/main" id="{3A5BA7EB-A7EF-4847-925A-F90504DC049B}"/>
              </a:ext>
            </a:extLst>
          </p:cNvPr>
          <p:cNvSpPr txBox="1"/>
          <p:nvPr/>
        </p:nvSpPr>
        <p:spPr>
          <a:xfrm>
            <a:off x="13326185" y="550667"/>
            <a:ext cx="4296920" cy="442750"/>
          </a:xfrm>
          <a:prstGeom prst="rect">
            <a:avLst/>
          </a:prstGeom>
        </p:spPr>
        <p:txBody>
          <a:bodyPr lIns="0" tIns="0" rIns="0" bIns="0" numCol="1" rtlCol="0" anchor="t">
            <a:spAutoFit/>
          </a:bodyPr>
          <a:lstStyle/>
          <a:p>
            <a:pPr algn="l">
              <a:lnSpc>
                <a:spcPts val="1763"/>
              </a:lnSpc>
            </a:pPr>
            <a:r>
              <a:rPr lang="en-US" sz="1259" spc="56" dirty="0">
                <a:solidFill>
                  <a:schemeClr val="accent1"/>
                </a:solidFill>
                <a:latin typeface="Gibson 2"/>
              </a:rPr>
              <a:t>GENTILE HOME/ DOCUMENTO DE VALORACIÓN /        ESTRATEGIA</a:t>
            </a:r>
          </a:p>
        </p:txBody>
      </p:sp>
    </p:spTree>
    <p:extLst>
      <p:ext uri="{BB962C8B-B14F-4D97-AF65-F5344CB8AC3E}">
        <p14:creationId xmlns:p14="http://schemas.microsoft.com/office/powerpoint/2010/main" val="154878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extLst>
              <p:ext uri="{D42A27DB-BD31-4B8C-83A1-F6EECF244321}">
                <p14:modId xmlns:p14="http://schemas.microsoft.com/office/powerpoint/2010/main" val="364507611"/>
              </p:ext>
            </p:extLst>
          </p:nvPr>
        </p:nvGraphicFramePr>
        <p:xfrm>
          <a:off x="2569750" y="3049967"/>
          <a:ext cx="9156381" cy="2077404"/>
        </p:xfrm>
        <a:graphic>
          <a:graphicData uri="http://schemas.openxmlformats.org/drawingml/2006/table">
            <a:tbl>
              <a:tblPr firstRow="1" bandRow="1">
                <a:tableStyleId>{2D5ABB26-0587-4C30-8999-92F81FD0307C}</a:tableStyleId>
              </a:tblPr>
              <a:tblGrid>
                <a:gridCol w="299085">
                  <a:extLst>
                    <a:ext uri="{9D8B030D-6E8A-4147-A177-3AD203B41FA5}">
                      <a16:colId xmlns:a16="http://schemas.microsoft.com/office/drawing/2014/main" val="20000"/>
                    </a:ext>
                  </a:extLst>
                </a:gridCol>
                <a:gridCol w="3092768">
                  <a:extLst>
                    <a:ext uri="{9D8B030D-6E8A-4147-A177-3AD203B41FA5}">
                      <a16:colId xmlns:a16="http://schemas.microsoft.com/office/drawing/2014/main" val="20001"/>
                    </a:ext>
                  </a:extLst>
                </a:gridCol>
                <a:gridCol w="1411604">
                  <a:extLst>
                    <a:ext uri="{9D8B030D-6E8A-4147-A177-3AD203B41FA5}">
                      <a16:colId xmlns:a16="http://schemas.microsoft.com/office/drawing/2014/main" val="20002"/>
                    </a:ext>
                  </a:extLst>
                </a:gridCol>
                <a:gridCol w="2767965">
                  <a:extLst>
                    <a:ext uri="{9D8B030D-6E8A-4147-A177-3AD203B41FA5}">
                      <a16:colId xmlns:a16="http://schemas.microsoft.com/office/drawing/2014/main" val="20003"/>
                    </a:ext>
                  </a:extLst>
                </a:gridCol>
                <a:gridCol w="1584959">
                  <a:extLst>
                    <a:ext uri="{9D8B030D-6E8A-4147-A177-3AD203B41FA5}">
                      <a16:colId xmlns:a16="http://schemas.microsoft.com/office/drawing/2014/main" val="20004"/>
                    </a:ext>
                  </a:extLst>
                </a:gridCol>
              </a:tblGrid>
              <a:tr h="505778">
                <a:tc>
                  <a:txBody>
                    <a:bodyPr/>
                    <a:lstStyle/>
                    <a:p>
                      <a:pPr marL="31750">
                        <a:lnSpc>
                          <a:spcPts val="1015"/>
                        </a:lnSpc>
                      </a:pPr>
                      <a:r>
                        <a:rPr sz="1400" spc="-50" dirty="0">
                          <a:solidFill>
                            <a:srgbClr val="002068"/>
                          </a:solidFill>
                          <a:latin typeface="Meiryo UI"/>
                          <a:cs typeface="Meiryo UI"/>
                        </a:rPr>
                        <a:t>★</a:t>
                      </a:r>
                      <a:endParaRPr sz="1400">
                        <a:latin typeface="Meiryo UI"/>
                        <a:cs typeface="Meiryo UI"/>
                      </a:endParaRPr>
                    </a:p>
                    <a:p>
                      <a:pPr marL="31750">
                        <a:lnSpc>
                          <a:spcPct val="100000"/>
                        </a:lnSpc>
                        <a:spcBef>
                          <a:spcPts val="320"/>
                        </a:spcBef>
                      </a:pPr>
                      <a:r>
                        <a:rPr sz="1400" spc="-50" dirty="0">
                          <a:solidFill>
                            <a:srgbClr val="002068"/>
                          </a:solidFill>
                          <a:latin typeface="Meiryo UI"/>
                          <a:cs typeface="Meiryo UI"/>
                        </a:rPr>
                        <a:t>★</a:t>
                      </a:r>
                      <a:endParaRPr sz="1400">
                        <a:latin typeface="Meiryo UI"/>
                        <a:cs typeface="Meiryo UI"/>
                      </a:endParaRPr>
                    </a:p>
                  </a:txBody>
                  <a:tcPr marL="0" marR="0" marT="0" marB="0"/>
                </a:tc>
                <a:tc>
                  <a:txBody>
                    <a:bodyPr/>
                    <a:lstStyle/>
                    <a:p>
                      <a:pPr marL="64769">
                        <a:lnSpc>
                          <a:spcPts val="1070"/>
                        </a:lnSpc>
                      </a:pPr>
                      <a:r>
                        <a:rPr sz="1400" spc="-10" dirty="0">
                          <a:latin typeface="Meiryo UI"/>
                          <a:cs typeface="Meiryo UI"/>
                        </a:rPr>
                        <a:t>Documentación</a:t>
                      </a:r>
                      <a:endParaRPr sz="1400" dirty="0">
                        <a:latin typeface="Meiryo UI"/>
                        <a:cs typeface="Meiryo UI"/>
                      </a:endParaRPr>
                    </a:p>
                    <a:p>
                      <a:pPr marL="64769">
                        <a:lnSpc>
                          <a:spcPct val="100000"/>
                        </a:lnSpc>
                        <a:spcBef>
                          <a:spcPts val="320"/>
                        </a:spcBef>
                      </a:pPr>
                      <a:r>
                        <a:rPr sz="1400" dirty="0">
                          <a:latin typeface="Meiryo UI"/>
                          <a:cs typeface="Meiryo UI"/>
                        </a:rPr>
                        <a:t>Home</a:t>
                      </a:r>
                      <a:r>
                        <a:rPr sz="1400" spc="5" dirty="0">
                          <a:latin typeface="Meiryo UI"/>
                          <a:cs typeface="Meiryo UI"/>
                        </a:rPr>
                        <a:t> </a:t>
                      </a:r>
                      <a:r>
                        <a:rPr sz="1400" spc="-10" dirty="0">
                          <a:latin typeface="Meiryo UI"/>
                          <a:cs typeface="Meiryo UI"/>
                        </a:rPr>
                        <a:t>Staging</a:t>
                      </a:r>
                      <a:endParaRPr sz="1400" dirty="0">
                        <a:latin typeface="Meiryo UI"/>
                        <a:cs typeface="Meiryo UI"/>
                      </a:endParaRPr>
                    </a:p>
                  </a:txBody>
                  <a:tcPr marL="0" marR="0" marT="0" marB="0"/>
                </a:tc>
                <a:tc>
                  <a:txBody>
                    <a:bodyPr/>
                    <a:lstStyle/>
                    <a:p>
                      <a:pPr marR="56515" algn="r">
                        <a:lnSpc>
                          <a:spcPts val="1015"/>
                        </a:lnSpc>
                      </a:pPr>
                      <a:r>
                        <a:rPr sz="1400" spc="-50" dirty="0">
                          <a:solidFill>
                            <a:srgbClr val="002068"/>
                          </a:solidFill>
                          <a:latin typeface="Meiryo UI"/>
                          <a:cs typeface="Meiryo UI"/>
                        </a:rPr>
                        <a:t>★</a:t>
                      </a:r>
                      <a:endParaRPr sz="1400">
                        <a:latin typeface="Meiryo UI"/>
                        <a:cs typeface="Meiryo UI"/>
                      </a:endParaRPr>
                    </a:p>
                    <a:p>
                      <a:pPr marR="56515" algn="r">
                        <a:lnSpc>
                          <a:spcPct val="100000"/>
                        </a:lnSpc>
                        <a:spcBef>
                          <a:spcPts val="320"/>
                        </a:spcBef>
                      </a:pPr>
                      <a:r>
                        <a:rPr sz="1400" spc="-50" dirty="0">
                          <a:solidFill>
                            <a:srgbClr val="002068"/>
                          </a:solidFill>
                          <a:latin typeface="Meiryo UI"/>
                          <a:cs typeface="Meiryo UI"/>
                        </a:rPr>
                        <a:t>★</a:t>
                      </a:r>
                      <a:endParaRPr sz="1400">
                        <a:latin typeface="Meiryo UI"/>
                        <a:cs typeface="Meiryo UI"/>
                      </a:endParaRPr>
                    </a:p>
                  </a:txBody>
                  <a:tcPr marL="0" marR="0" marT="0" marB="0"/>
                </a:tc>
                <a:tc>
                  <a:txBody>
                    <a:bodyPr/>
                    <a:lstStyle/>
                    <a:p>
                      <a:pPr marL="64135">
                        <a:lnSpc>
                          <a:spcPts val="1070"/>
                        </a:lnSpc>
                      </a:pPr>
                      <a:r>
                        <a:rPr sz="1400" dirty="0">
                          <a:latin typeface="Meiryo UI"/>
                          <a:cs typeface="Meiryo UI"/>
                        </a:rPr>
                        <a:t>Post</a:t>
                      </a:r>
                      <a:r>
                        <a:rPr sz="1400" spc="-5" dirty="0">
                          <a:latin typeface="Meiryo UI"/>
                          <a:cs typeface="Meiryo UI"/>
                        </a:rPr>
                        <a:t> </a:t>
                      </a:r>
                      <a:r>
                        <a:rPr sz="1400" spc="-10" dirty="0">
                          <a:latin typeface="Meiryo UI"/>
                          <a:cs typeface="Meiryo UI"/>
                        </a:rPr>
                        <a:t>Instagram</a:t>
                      </a:r>
                      <a:endParaRPr sz="1400" dirty="0">
                        <a:latin typeface="Meiryo UI"/>
                        <a:cs typeface="Meiryo UI"/>
                      </a:endParaRPr>
                    </a:p>
                    <a:p>
                      <a:pPr marL="64135">
                        <a:lnSpc>
                          <a:spcPct val="100000"/>
                        </a:lnSpc>
                        <a:spcBef>
                          <a:spcPts val="320"/>
                        </a:spcBef>
                      </a:pPr>
                      <a:r>
                        <a:rPr sz="1400" dirty="0">
                          <a:latin typeface="Meiryo UI"/>
                          <a:cs typeface="Meiryo UI"/>
                        </a:rPr>
                        <a:t>Post</a:t>
                      </a:r>
                      <a:r>
                        <a:rPr sz="1400" spc="-5" dirty="0">
                          <a:latin typeface="Meiryo UI"/>
                          <a:cs typeface="Meiryo UI"/>
                        </a:rPr>
                        <a:t> </a:t>
                      </a:r>
                      <a:r>
                        <a:rPr sz="1400" spc="-10" dirty="0">
                          <a:latin typeface="Meiryo UI"/>
                          <a:cs typeface="Meiryo UI"/>
                        </a:rPr>
                        <a:t>Facebook</a:t>
                      </a:r>
                      <a:endParaRPr sz="1400" dirty="0">
                        <a:latin typeface="Meiryo UI"/>
                        <a:cs typeface="Meiryo UI"/>
                      </a:endParaRPr>
                    </a:p>
                  </a:txBody>
                  <a:tcPr marL="0" marR="0" marT="0" marB="0"/>
                </a:tc>
                <a:tc>
                  <a:txBody>
                    <a:bodyPr/>
                    <a:lstStyle/>
                    <a:p>
                      <a:pPr marR="24130" algn="r">
                        <a:lnSpc>
                          <a:spcPct val="100000"/>
                        </a:lnSpc>
                        <a:spcBef>
                          <a:spcPts val="185"/>
                        </a:spcBef>
                      </a:pPr>
                      <a:r>
                        <a:rPr sz="1400" spc="-50" dirty="0">
                          <a:solidFill>
                            <a:srgbClr val="002068"/>
                          </a:solidFill>
                          <a:latin typeface="Meiryo UI"/>
                          <a:cs typeface="Meiryo UI"/>
                        </a:rPr>
                        <a:t>★</a:t>
                      </a:r>
                      <a:endParaRPr sz="1400">
                        <a:latin typeface="Meiryo UI"/>
                        <a:cs typeface="Meiryo UI"/>
                      </a:endParaRPr>
                    </a:p>
                  </a:txBody>
                  <a:tcPr marL="0" marR="0" marT="35243" marB="0"/>
                </a:tc>
                <a:extLst>
                  <a:ext uri="{0D108BD9-81ED-4DB2-BD59-A6C34878D82A}">
                    <a16:rowId xmlns:a16="http://schemas.microsoft.com/office/drawing/2014/main" val="10000"/>
                  </a:ext>
                </a:extLst>
              </a:tr>
              <a:tr h="800100">
                <a:tc>
                  <a:txBody>
                    <a:bodyPr/>
                    <a:lstStyle/>
                    <a:p>
                      <a:pPr marL="31750">
                        <a:lnSpc>
                          <a:spcPct val="100000"/>
                        </a:lnSpc>
                        <a:spcBef>
                          <a:spcPts val="90"/>
                        </a:spcBef>
                      </a:pPr>
                      <a:r>
                        <a:rPr sz="1400" spc="-50" dirty="0">
                          <a:solidFill>
                            <a:srgbClr val="002068"/>
                          </a:solidFill>
                          <a:latin typeface="Meiryo UI"/>
                          <a:cs typeface="Meiryo UI"/>
                        </a:rPr>
                        <a:t>★</a:t>
                      </a:r>
                      <a:endParaRPr sz="1400">
                        <a:latin typeface="Meiryo UI"/>
                        <a:cs typeface="Meiryo UI"/>
                      </a:endParaRPr>
                    </a:p>
                    <a:p>
                      <a:pPr marL="31750">
                        <a:lnSpc>
                          <a:spcPct val="100000"/>
                        </a:lnSpc>
                        <a:spcBef>
                          <a:spcPts val="320"/>
                        </a:spcBef>
                      </a:pPr>
                      <a:r>
                        <a:rPr sz="1400" spc="-50" dirty="0">
                          <a:solidFill>
                            <a:srgbClr val="002068"/>
                          </a:solidFill>
                          <a:latin typeface="Meiryo UI"/>
                          <a:cs typeface="Meiryo UI"/>
                        </a:rPr>
                        <a:t>★</a:t>
                      </a:r>
                      <a:endParaRPr sz="1400">
                        <a:latin typeface="Meiryo UI"/>
                        <a:cs typeface="Meiryo UI"/>
                      </a:endParaRPr>
                    </a:p>
                    <a:p>
                      <a:pPr marL="31750">
                        <a:lnSpc>
                          <a:spcPct val="100000"/>
                        </a:lnSpc>
                        <a:spcBef>
                          <a:spcPts val="320"/>
                        </a:spcBef>
                      </a:pPr>
                      <a:r>
                        <a:rPr sz="1400" spc="-50" dirty="0">
                          <a:solidFill>
                            <a:srgbClr val="002068"/>
                          </a:solidFill>
                          <a:latin typeface="Meiryo UI"/>
                          <a:cs typeface="Meiryo UI"/>
                        </a:rPr>
                        <a:t>★</a:t>
                      </a:r>
                      <a:endParaRPr sz="1400">
                        <a:latin typeface="Meiryo UI"/>
                        <a:cs typeface="Meiryo UI"/>
                      </a:endParaRPr>
                    </a:p>
                  </a:txBody>
                  <a:tcPr marL="0" marR="0" marT="17145" marB="0"/>
                </a:tc>
                <a:tc>
                  <a:txBody>
                    <a:bodyPr/>
                    <a:lstStyle/>
                    <a:p>
                      <a:pPr marL="64769">
                        <a:lnSpc>
                          <a:spcPct val="100000"/>
                        </a:lnSpc>
                        <a:spcBef>
                          <a:spcPts val="130"/>
                        </a:spcBef>
                      </a:pPr>
                      <a:r>
                        <a:rPr sz="1400" dirty="0">
                          <a:latin typeface="Meiryo UI"/>
                          <a:cs typeface="Meiryo UI"/>
                        </a:rPr>
                        <a:t>Reportaje</a:t>
                      </a:r>
                      <a:r>
                        <a:rPr sz="1400" spc="-5" dirty="0">
                          <a:latin typeface="Meiryo UI"/>
                          <a:cs typeface="Meiryo UI"/>
                        </a:rPr>
                        <a:t> </a:t>
                      </a:r>
                      <a:r>
                        <a:rPr sz="1400" spc="-10" dirty="0">
                          <a:latin typeface="Meiryo UI"/>
                          <a:cs typeface="Meiryo UI"/>
                        </a:rPr>
                        <a:t>profesional</a:t>
                      </a:r>
                      <a:endParaRPr sz="1400" dirty="0">
                        <a:latin typeface="Meiryo UI"/>
                        <a:cs typeface="Meiryo UI"/>
                      </a:endParaRPr>
                    </a:p>
                    <a:p>
                      <a:pPr marL="64769" marR="821690">
                        <a:lnSpc>
                          <a:spcPct val="129700"/>
                        </a:lnSpc>
                        <a:spcBef>
                          <a:spcPts val="10"/>
                        </a:spcBef>
                      </a:pPr>
                      <a:r>
                        <a:rPr sz="1400" dirty="0">
                          <a:latin typeface="Meiryo UI"/>
                          <a:cs typeface="Meiryo UI"/>
                        </a:rPr>
                        <a:t>Vídeo</a:t>
                      </a:r>
                      <a:r>
                        <a:rPr sz="1400" spc="45" dirty="0">
                          <a:latin typeface="Meiryo UI"/>
                          <a:cs typeface="Meiryo UI"/>
                        </a:rPr>
                        <a:t> </a:t>
                      </a:r>
                      <a:r>
                        <a:rPr sz="1400" spc="-10" dirty="0">
                          <a:latin typeface="Meiryo UI"/>
                          <a:cs typeface="Meiryo UI"/>
                        </a:rPr>
                        <a:t>profesional </a:t>
                      </a:r>
                      <a:r>
                        <a:rPr sz="1400" dirty="0">
                          <a:latin typeface="Meiryo UI"/>
                          <a:cs typeface="Meiryo UI"/>
                        </a:rPr>
                        <a:t>Publicación</a:t>
                      </a:r>
                      <a:r>
                        <a:rPr sz="1400" spc="170" dirty="0">
                          <a:latin typeface="Meiryo UI"/>
                          <a:cs typeface="Meiryo UI"/>
                        </a:rPr>
                        <a:t> </a:t>
                      </a:r>
                      <a:r>
                        <a:rPr sz="1400" spc="-10" dirty="0">
                          <a:latin typeface="Meiryo UI"/>
                          <a:cs typeface="Meiryo UI"/>
                        </a:rPr>
                        <a:t>nacional</a:t>
                      </a:r>
                      <a:endParaRPr sz="1400" dirty="0">
                        <a:latin typeface="Meiryo UI"/>
                        <a:cs typeface="Meiryo UI"/>
                      </a:endParaRPr>
                    </a:p>
                  </a:txBody>
                  <a:tcPr marL="0" marR="0" marT="24765" marB="0"/>
                </a:tc>
                <a:tc>
                  <a:txBody>
                    <a:bodyPr/>
                    <a:lstStyle/>
                    <a:p>
                      <a:pPr marR="56515" algn="r">
                        <a:lnSpc>
                          <a:spcPct val="100000"/>
                        </a:lnSpc>
                        <a:spcBef>
                          <a:spcPts val="90"/>
                        </a:spcBef>
                      </a:pPr>
                      <a:r>
                        <a:rPr sz="1400" spc="-50" dirty="0">
                          <a:solidFill>
                            <a:srgbClr val="002068"/>
                          </a:solidFill>
                          <a:latin typeface="Meiryo UI"/>
                          <a:cs typeface="Meiryo UI"/>
                        </a:rPr>
                        <a:t>★</a:t>
                      </a:r>
                      <a:endParaRPr sz="1400">
                        <a:latin typeface="Meiryo UI"/>
                        <a:cs typeface="Meiryo UI"/>
                      </a:endParaRPr>
                    </a:p>
                    <a:p>
                      <a:pPr>
                        <a:lnSpc>
                          <a:spcPct val="100000"/>
                        </a:lnSpc>
                        <a:spcBef>
                          <a:spcPts val="685"/>
                        </a:spcBef>
                      </a:pPr>
                      <a:endParaRPr sz="1400">
                        <a:latin typeface="Times New Roman"/>
                        <a:cs typeface="Times New Roman"/>
                      </a:endParaRPr>
                    </a:p>
                    <a:p>
                      <a:pPr marR="56515" algn="r">
                        <a:lnSpc>
                          <a:spcPct val="100000"/>
                        </a:lnSpc>
                      </a:pPr>
                      <a:r>
                        <a:rPr sz="1400" spc="-50" dirty="0">
                          <a:solidFill>
                            <a:srgbClr val="002068"/>
                          </a:solidFill>
                          <a:latin typeface="Meiryo UI"/>
                          <a:cs typeface="Meiryo UI"/>
                        </a:rPr>
                        <a:t>★</a:t>
                      </a:r>
                      <a:endParaRPr sz="1400">
                        <a:latin typeface="Meiryo UI"/>
                        <a:cs typeface="Meiryo UI"/>
                      </a:endParaRPr>
                    </a:p>
                  </a:txBody>
                  <a:tcPr marL="0" marR="0" marT="17145" marB="0"/>
                </a:tc>
                <a:tc>
                  <a:txBody>
                    <a:bodyPr/>
                    <a:lstStyle/>
                    <a:p>
                      <a:pPr marL="64135">
                        <a:lnSpc>
                          <a:spcPct val="100000"/>
                        </a:lnSpc>
                        <a:spcBef>
                          <a:spcPts val="130"/>
                        </a:spcBef>
                      </a:pPr>
                      <a:r>
                        <a:rPr sz="1400" dirty="0">
                          <a:latin typeface="Meiryo UI"/>
                          <a:cs typeface="Meiryo UI"/>
                        </a:rPr>
                        <a:t>Presentación</a:t>
                      </a:r>
                      <a:r>
                        <a:rPr sz="1400" spc="120" dirty="0">
                          <a:latin typeface="Meiryo UI"/>
                          <a:cs typeface="Meiryo UI"/>
                        </a:rPr>
                        <a:t> </a:t>
                      </a:r>
                      <a:r>
                        <a:rPr sz="1400" spc="-50" dirty="0">
                          <a:latin typeface="Meiryo UI"/>
                          <a:cs typeface="Meiryo UI"/>
                        </a:rPr>
                        <a:t>a</a:t>
                      </a:r>
                      <a:endParaRPr sz="1400">
                        <a:latin typeface="Meiryo UI"/>
                        <a:cs typeface="Meiryo UI"/>
                      </a:endParaRPr>
                    </a:p>
                    <a:p>
                      <a:pPr marL="64135" marR="959485">
                        <a:lnSpc>
                          <a:spcPct val="129700"/>
                        </a:lnSpc>
                        <a:spcBef>
                          <a:spcPts val="10"/>
                        </a:spcBef>
                      </a:pPr>
                      <a:r>
                        <a:rPr sz="1400" spc="-10" dirty="0">
                          <a:latin typeface="Meiryo UI"/>
                          <a:cs typeface="Meiryo UI"/>
                        </a:rPr>
                        <a:t>colaboradores Diseño</a:t>
                      </a:r>
                      <a:endParaRPr sz="1400">
                        <a:latin typeface="Meiryo UI"/>
                        <a:cs typeface="Meiryo UI"/>
                      </a:endParaRPr>
                    </a:p>
                  </a:txBody>
                  <a:tcPr marL="0" marR="0" marT="24765" marB="0"/>
                </a:tc>
                <a:tc>
                  <a:txBody>
                    <a:bodyPr/>
                    <a:lstStyle/>
                    <a:p>
                      <a:pPr marR="24130" algn="r">
                        <a:lnSpc>
                          <a:spcPct val="100000"/>
                        </a:lnSpc>
                        <a:spcBef>
                          <a:spcPts val="340"/>
                        </a:spcBef>
                      </a:pPr>
                      <a:r>
                        <a:rPr sz="1400" spc="-50" dirty="0">
                          <a:solidFill>
                            <a:srgbClr val="002068"/>
                          </a:solidFill>
                          <a:latin typeface="Meiryo UI"/>
                          <a:cs typeface="Meiryo UI"/>
                        </a:rPr>
                        <a:t>★</a:t>
                      </a:r>
                      <a:endParaRPr sz="1400">
                        <a:latin typeface="Meiryo UI"/>
                        <a:cs typeface="Meiryo UI"/>
                      </a:endParaRPr>
                    </a:p>
                    <a:p>
                      <a:pPr marR="24130" algn="r">
                        <a:lnSpc>
                          <a:spcPct val="100000"/>
                        </a:lnSpc>
                        <a:spcBef>
                          <a:spcPts val="320"/>
                        </a:spcBef>
                      </a:pPr>
                      <a:r>
                        <a:rPr sz="1400" spc="-50" dirty="0">
                          <a:solidFill>
                            <a:srgbClr val="002068"/>
                          </a:solidFill>
                          <a:latin typeface="Meiryo UI"/>
                          <a:cs typeface="Meiryo UI"/>
                        </a:rPr>
                        <a:t>★</a:t>
                      </a:r>
                      <a:endParaRPr sz="1400">
                        <a:latin typeface="Meiryo UI"/>
                        <a:cs typeface="Meiryo UI"/>
                      </a:endParaRPr>
                    </a:p>
                  </a:txBody>
                  <a:tcPr marL="0" marR="0" marT="64770" marB="0"/>
                </a:tc>
                <a:extLst>
                  <a:ext uri="{0D108BD9-81ED-4DB2-BD59-A6C34878D82A}">
                    <a16:rowId xmlns:a16="http://schemas.microsoft.com/office/drawing/2014/main" val="10001"/>
                  </a:ext>
                </a:extLst>
              </a:tr>
              <a:tr h="267653">
                <a:tc>
                  <a:txBody>
                    <a:bodyPr/>
                    <a:lstStyle/>
                    <a:p>
                      <a:pPr>
                        <a:lnSpc>
                          <a:spcPct val="100000"/>
                        </a:lnSpc>
                      </a:pPr>
                      <a:endParaRPr sz="1400">
                        <a:latin typeface="Times New Roman"/>
                        <a:cs typeface="Times New Roman"/>
                      </a:endParaRPr>
                    </a:p>
                  </a:txBody>
                  <a:tcPr marL="0" marR="0" marT="0" marB="0"/>
                </a:tc>
                <a:tc>
                  <a:txBody>
                    <a:bodyPr/>
                    <a:lstStyle/>
                    <a:p>
                      <a:pPr marL="64769">
                        <a:lnSpc>
                          <a:spcPct val="100000"/>
                        </a:lnSpc>
                        <a:spcBef>
                          <a:spcPts val="135"/>
                        </a:spcBef>
                      </a:pPr>
                      <a:r>
                        <a:rPr sz="1400" dirty="0">
                          <a:latin typeface="Meiryo UI"/>
                          <a:cs typeface="Meiryo UI"/>
                        </a:rPr>
                        <a:t>con</a:t>
                      </a:r>
                      <a:r>
                        <a:rPr sz="1400" spc="30" dirty="0">
                          <a:latin typeface="Meiryo UI"/>
                          <a:cs typeface="Meiryo UI"/>
                        </a:rPr>
                        <a:t> </a:t>
                      </a:r>
                      <a:r>
                        <a:rPr sz="1400" spc="-10" dirty="0">
                          <a:latin typeface="Meiryo UI"/>
                          <a:cs typeface="Meiryo UI"/>
                        </a:rPr>
                        <a:t>m</a:t>
                      </a:r>
                      <a:r>
                        <a:rPr lang="es-ES" sz="1400" spc="-10" dirty="0">
                          <a:latin typeface="Meiryo UI"/>
                          <a:cs typeface="Meiryo UI"/>
                        </a:rPr>
                        <a:t>a</a:t>
                      </a:r>
                      <a:r>
                        <a:rPr sz="1400" spc="-10" dirty="0" err="1">
                          <a:latin typeface="Meiryo UI"/>
                          <a:cs typeface="Meiryo UI"/>
                        </a:rPr>
                        <a:t>ximo</a:t>
                      </a:r>
                      <a:r>
                        <a:rPr lang="es-ES" sz="1400" spc="-10" dirty="0">
                          <a:latin typeface="Meiryo UI"/>
                          <a:cs typeface="Meiryo UI"/>
                        </a:rPr>
                        <a:t> posicionamiento.</a:t>
                      </a:r>
                      <a:endParaRPr sz="1400" dirty="0">
                        <a:latin typeface="Meiryo UI"/>
                        <a:cs typeface="Meiryo UI"/>
                      </a:endParaRPr>
                    </a:p>
                  </a:txBody>
                  <a:tcPr marL="0" marR="0" marT="25718" marB="0"/>
                </a:tc>
                <a:tc>
                  <a:txBody>
                    <a:bodyPr/>
                    <a:lstStyle/>
                    <a:p>
                      <a:pPr marR="56515" algn="r">
                        <a:lnSpc>
                          <a:spcPct val="100000"/>
                        </a:lnSpc>
                        <a:spcBef>
                          <a:spcPts val="85"/>
                        </a:spcBef>
                      </a:pPr>
                      <a:r>
                        <a:rPr sz="1400" spc="-50" dirty="0">
                          <a:solidFill>
                            <a:srgbClr val="002068"/>
                          </a:solidFill>
                          <a:latin typeface="Meiryo UI"/>
                          <a:cs typeface="Meiryo UI"/>
                        </a:rPr>
                        <a:t>★</a:t>
                      </a:r>
                      <a:endParaRPr sz="1400" dirty="0">
                        <a:latin typeface="Meiryo UI"/>
                        <a:cs typeface="Meiryo UI"/>
                      </a:endParaRPr>
                    </a:p>
                  </a:txBody>
                  <a:tcPr marL="0" marR="0" marT="16193" marB="0"/>
                </a:tc>
                <a:tc>
                  <a:txBody>
                    <a:bodyPr/>
                    <a:lstStyle/>
                    <a:p>
                      <a:pPr marL="64135">
                        <a:lnSpc>
                          <a:spcPct val="100000"/>
                        </a:lnSpc>
                        <a:spcBef>
                          <a:spcPts val="135"/>
                        </a:spcBef>
                      </a:pPr>
                      <a:r>
                        <a:rPr sz="1400" spc="-10" dirty="0">
                          <a:latin typeface="Meiryo UI"/>
                          <a:cs typeface="Meiryo UI"/>
                        </a:rPr>
                        <a:t>Flyers</a:t>
                      </a:r>
                      <a:endParaRPr sz="1400">
                        <a:latin typeface="Meiryo UI"/>
                        <a:cs typeface="Meiryo UI"/>
                      </a:endParaRPr>
                    </a:p>
                  </a:txBody>
                  <a:tcPr marL="0" marR="0" marT="25718" marB="0"/>
                </a:tc>
                <a:tc>
                  <a:txBody>
                    <a:bodyPr/>
                    <a:lstStyle/>
                    <a:p>
                      <a:pPr>
                        <a:lnSpc>
                          <a:spcPct val="100000"/>
                        </a:lnSpc>
                      </a:pPr>
                      <a:endParaRPr sz="1400">
                        <a:latin typeface="Times New Roman"/>
                        <a:cs typeface="Times New Roman"/>
                      </a:endParaRPr>
                    </a:p>
                  </a:txBody>
                  <a:tcPr marL="0" marR="0" marT="0" marB="0"/>
                </a:tc>
                <a:extLst>
                  <a:ext uri="{0D108BD9-81ED-4DB2-BD59-A6C34878D82A}">
                    <a16:rowId xmlns:a16="http://schemas.microsoft.com/office/drawing/2014/main" val="10002"/>
                  </a:ext>
                </a:extLst>
              </a:tr>
              <a:tr h="266700">
                <a:tc>
                  <a:txBody>
                    <a:bodyPr/>
                    <a:lstStyle/>
                    <a:p>
                      <a:pPr>
                        <a:lnSpc>
                          <a:spcPct val="100000"/>
                        </a:lnSpc>
                      </a:pPr>
                      <a:endParaRPr sz="1400">
                        <a:latin typeface="Times New Roman"/>
                        <a:cs typeface="Times New Roman"/>
                      </a:endParaRPr>
                    </a:p>
                  </a:txBody>
                  <a:tcPr marL="0" marR="0" marT="0" marB="0"/>
                </a:tc>
                <a:tc>
                  <a:txBody>
                    <a:bodyPr/>
                    <a:lstStyle/>
                    <a:p>
                      <a:pPr marL="64769">
                        <a:lnSpc>
                          <a:spcPct val="100000"/>
                        </a:lnSpc>
                        <a:spcBef>
                          <a:spcPts val="140"/>
                        </a:spcBef>
                      </a:pPr>
                      <a:endParaRPr lang="es-ES" sz="1400" spc="-10" dirty="0">
                        <a:latin typeface="Meiryo UI"/>
                        <a:cs typeface="Meiryo UI"/>
                      </a:endParaRPr>
                    </a:p>
                  </a:txBody>
                  <a:tcPr marL="0" marR="0" marT="26670" marB="0"/>
                </a:tc>
                <a:tc>
                  <a:txBody>
                    <a:bodyPr/>
                    <a:lstStyle/>
                    <a:p>
                      <a:pPr marR="56515" algn="r">
                        <a:lnSpc>
                          <a:spcPct val="100000"/>
                        </a:lnSpc>
                        <a:spcBef>
                          <a:spcPts val="90"/>
                        </a:spcBef>
                      </a:pPr>
                      <a:r>
                        <a:rPr sz="1400" spc="-50" dirty="0">
                          <a:solidFill>
                            <a:srgbClr val="002068"/>
                          </a:solidFill>
                          <a:latin typeface="Meiryo UI"/>
                          <a:cs typeface="Meiryo UI"/>
                        </a:rPr>
                        <a:t>★</a:t>
                      </a:r>
                      <a:endParaRPr sz="1400">
                        <a:latin typeface="Meiryo UI"/>
                        <a:cs typeface="Meiryo UI"/>
                      </a:endParaRPr>
                    </a:p>
                  </a:txBody>
                  <a:tcPr marL="0" marR="0" marT="17145" marB="0"/>
                </a:tc>
                <a:tc>
                  <a:txBody>
                    <a:bodyPr/>
                    <a:lstStyle/>
                    <a:p>
                      <a:pPr marL="64135">
                        <a:lnSpc>
                          <a:spcPct val="100000"/>
                        </a:lnSpc>
                        <a:spcBef>
                          <a:spcPts val="140"/>
                        </a:spcBef>
                      </a:pPr>
                      <a:r>
                        <a:rPr sz="1400" spc="-10" dirty="0">
                          <a:latin typeface="Meiryo UI"/>
                          <a:cs typeface="Meiryo UI"/>
                        </a:rPr>
                        <a:t>Render</a:t>
                      </a:r>
                      <a:endParaRPr sz="1400">
                        <a:latin typeface="Meiryo UI"/>
                        <a:cs typeface="Meiryo UI"/>
                      </a:endParaRPr>
                    </a:p>
                  </a:txBody>
                  <a:tcPr marL="0" marR="0" marT="26670" marB="0"/>
                </a:tc>
                <a:tc>
                  <a:txBody>
                    <a:bodyPr/>
                    <a:lstStyle/>
                    <a:p>
                      <a:pPr>
                        <a:lnSpc>
                          <a:spcPct val="100000"/>
                        </a:lnSpc>
                      </a:pPr>
                      <a:endParaRPr sz="1400">
                        <a:latin typeface="Times New Roman"/>
                        <a:cs typeface="Times New Roman"/>
                      </a:endParaRPr>
                    </a:p>
                  </a:txBody>
                  <a:tcPr marL="0" marR="0" marT="0" marB="0"/>
                </a:tc>
                <a:extLst>
                  <a:ext uri="{0D108BD9-81ED-4DB2-BD59-A6C34878D82A}">
                    <a16:rowId xmlns:a16="http://schemas.microsoft.com/office/drawing/2014/main" val="10003"/>
                  </a:ext>
                </a:extLst>
              </a:tr>
              <a:tr h="237173">
                <a:tc>
                  <a:txBody>
                    <a:bodyPr/>
                    <a:lstStyle/>
                    <a:p>
                      <a:pPr marL="31750">
                        <a:lnSpc>
                          <a:spcPts val="1060"/>
                        </a:lnSpc>
                        <a:spcBef>
                          <a:spcPts val="85"/>
                        </a:spcBef>
                      </a:pPr>
                      <a:r>
                        <a:rPr sz="1400" spc="-50" dirty="0">
                          <a:solidFill>
                            <a:srgbClr val="002068"/>
                          </a:solidFill>
                          <a:latin typeface="Meiryo UI"/>
                          <a:cs typeface="Meiryo UI"/>
                        </a:rPr>
                        <a:t>★</a:t>
                      </a:r>
                      <a:endParaRPr sz="1400">
                        <a:latin typeface="Meiryo UI"/>
                        <a:cs typeface="Meiryo UI"/>
                      </a:endParaRPr>
                    </a:p>
                  </a:txBody>
                  <a:tcPr marL="0" marR="0" marT="16193" marB="0"/>
                </a:tc>
                <a:tc>
                  <a:txBody>
                    <a:bodyPr/>
                    <a:lstStyle/>
                    <a:p>
                      <a:pPr marL="64769">
                        <a:lnSpc>
                          <a:spcPts val="1015"/>
                        </a:lnSpc>
                        <a:spcBef>
                          <a:spcPts val="135"/>
                        </a:spcBef>
                      </a:pPr>
                      <a:r>
                        <a:rPr sz="1400" dirty="0">
                          <a:latin typeface="Meiryo UI"/>
                          <a:cs typeface="Meiryo UI"/>
                        </a:rPr>
                        <a:t>Adelanto</a:t>
                      </a:r>
                      <a:r>
                        <a:rPr sz="1400" spc="65" dirty="0">
                          <a:latin typeface="Meiryo UI"/>
                          <a:cs typeface="Meiryo UI"/>
                        </a:rPr>
                        <a:t> </a:t>
                      </a:r>
                      <a:r>
                        <a:rPr sz="1400" spc="-20" dirty="0">
                          <a:latin typeface="Meiryo UI"/>
                          <a:cs typeface="Meiryo UI"/>
                        </a:rPr>
                        <a:t>RRSS</a:t>
                      </a:r>
                      <a:endParaRPr sz="1400" dirty="0">
                        <a:latin typeface="Meiryo UI"/>
                        <a:cs typeface="Meiryo UI"/>
                      </a:endParaRPr>
                    </a:p>
                  </a:txBody>
                  <a:tcPr marL="0" marR="0" marT="25718" marB="0"/>
                </a:tc>
                <a:tc>
                  <a:txBody>
                    <a:bodyPr/>
                    <a:lstStyle/>
                    <a:p>
                      <a:pPr>
                        <a:lnSpc>
                          <a:spcPct val="100000"/>
                        </a:lnSpc>
                      </a:pPr>
                      <a:endParaRPr sz="1400">
                        <a:latin typeface="Times New Roman"/>
                        <a:cs typeface="Times New Roman"/>
                      </a:endParaRPr>
                    </a:p>
                  </a:txBody>
                  <a:tcPr marL="0" marR="0" marT="0" marB="0"/>
                </a:tc>
                <a:tc>
                  <a:txBody>
                    <a:bodyPr/>
                    <a:lstStyle/>
                    <a:p>
                      <a:pPr marL="64135">
                        <a:lnSpc>
                          <a:spcPts val="1015"/>
                        </a:lnSpc>
                        <a:spcBef>
                          <a:spcPts val="135"/>
                        </a:spcBef>
                      </a:pPr>
                      <a:r>
                        <a:rPr sz="1400" spc="-10" dirty="0">
                          <a:latin typeface="Meiryo UI"/>
                          <a:cs typeface="Meiryo UI"/>
                        </a:rPr>
                        <a:t>arquitectónico</a:t>
                      </a:r>
                      <a:endParaRPr sz="1400">
                        <a:latin typeface="Meiryo UI"/>
                        <a:cs typeface="Meiryo UI"/>
                      </a:endParaRPr>
                    </a:p>
                  </a:txBody>
                  <a:tcPr marL="0" marR="0" marT="25718" marB="0"/>
                </a:tc>
                <a:tc>
                  <a:txBody>
                    <a:bodyPr/>
                    <a:lstStyle/>
                    <a:p>
                      <a:pPr>
                        <a:lnSpc>
                          <a:spcPct val="100000"/>
                        </a:lnSpc>
                      </a:pPr>
                      <a:endParaRPr sz="1400" dirty="0">
                        <a:latin typeface="Times New Roman"/>
                        <a:cs typeface="Times New Roman"/>
                      </a:endParaRPr>
                    </a:p>
                  </a:txBody>
                  <a:tcPr marL="0" marR="0" marT="0" marB="0"/>
                </a:tc>
                <a:extLst>
                  <a:ext uri="{0D108BD9-81ED-4DB2-BD59-A6C34878D82A}">
                    <a16:rowId xmlns:a16="http://schemas.microsoft.com/office/drawing/2014/main" val="10004"/>
                  </a:ext>
                </a:extLst>
              </a:tr>
            </a:tbl>
          </a:graphicData>
        </a:graphic>
      </p:graphicFrame>
      <p:graphicFrame>
        <p:nvGraphicFramePr>
          <p:cNvPr id="6" name="object 6"/>
          <p:cNvGraphicFramePr>
            <a:graphicFrameLocks noGrp="1"/>
          </p:cNvGraphicFramePr>
          <p:nvPr>
            <p:extLst>
              <p:ext uri="{D42A27DB-BD31-4B8C-83A1-F6EECF244321}">
                <p14:modId xmlns:p14="http://schemas.microsoft.com/office/powerpoint/2010/main" val="1711359635"/>
              </p:ext>
            </p:extLst>
          </p:nvPr>
        </p:nvGraphicFramePr>
        <p:xfrm>
          <a:off x="4827499" y="6575964"/>
          <a:ext cx="10718482" cy="2634617"/>
        </p:xfrm>
        <a:graphic>
          <a:graphicData uri="http://schemas.openxmlformats.org/drawingml/2006/table">
            <a:tbl>
              <a:tblPr firstRow="1" bandRow="1">
                <a:tableStyleId>{2D5ABB26-0587-4C30-8999-92F81FD0307C}</a:tableStyleId>
              </a:tblPr>
              <a:tblGrid>
                <a:gridCol w="298133">
                  <a:extLst>
                    <a:ext uri="{9D8B030D-6E8A-4147-A177-3AD203B41FA5}">
                      <a16:colId xmlns:a16="http://schemas.microsoft.com/office/drawing/2014/main" val="20000"/>
                    </a:ext>
                  </a:extLst>
                </a:gridCol>
                <a:gridCol w="3073718">
                  <a:extLst>
                    <a:ext uri="{9D8B030D-6E8A-4147-A177-3AD203B41FA5}">
                      <a16:colId xmlns:a16="http://schemas.microsoft.com/office/drawing/2014/main" val="20001"/>
                    </a:ext>
                  </a:extLst>
                </a:gridCol>
                <a:gridCol w="1332546">
                  <a:extLst>
                    <a:ext uri="{9D8B030D-6E8A-4147-A177-3AD203B41FA5}">
                      <a16:colId xmlns:a16="http://schemas.microsoft.com/office/drawing/2014/main" val="20002"/>
                    </a:ext>
                  </a:extLst>
                </a:gridCol>
                <a:gridCol w="2829878">
                  <a:extLst>
                    <a:ext uri="{9D8B030D-6E8A-4147-A177-3AD203B41FA5}">
                      <a16:colId xmlns:a16="http://schemas.microsoft.com/office/drawing/2014/main" val="20003"/>
                    </a:ext>
                  </a:extLst>
                </a:gridCol>
                <a:gridCol w="1503044">
                  <a:extLst>
                    <a:ext uri="{9D8B030D-6E8A-4147-A177-3AD203B41FA5}">
                      <a16:colId xmlns:a16="http://schemas.microsoft.com/office/drawing/2014/main" val="20004"/>
                    </a:ext>
                  </a:extLst>
                </a:gridCol>
                <a:gridCol w="1681163">
                  <a:extLst>
                    <a:ext uri="{9D8B030D-6E8A-4147-A177-3AD203B41FA5}">
                      <a16:colId xmlns:a16="http://schemas.microsoft.com/office/drawing/2014/main" val="20005"/>
                    </a:ext>
                  </a:extLst>
                </a:gridCol>
              </a:tblGrid>
              <a:tr h="517208">
                <a:tc>
                  <a:txBody>
                    <a:bodyPr/>
                    <a:lstStyle/>
                    <a:p>
                      <a:pPr marL="31750">
                        <a:lnSpc>
                          <a:spcPts val="1015"/>
                        </a:lnSpc>
                      </a:pPr>
                      <a:r>
                        <a:rPr sz="1400" spc="-50" dirty="0">
                          <a:solidFill>
                            <a:srgbClr val="002068"/>
                          </a:solidFill>
                          <a:latin typeface="Meiryo UI"/>
                          <a:cs typeface="Meiryo UI"/>
                        </a:rPr>
                        <a:t>★</a:t>
                      </a:r>
                      <a:endParaRPr sz="1400">
                        <a:latin typeface="Meiryo UI"/>
                        <a:cs typeface="Meiryo UI"/>
                      </a:endParaRPr>
                    </a:p>
                    <a:p>
                      <a:pPr marL="31750">
                        <a:lnSpc>
                          <a:spcPct val="100000"/>
                        </a:lnSpc>
                        <a:spcBef>
                          <a:spcPts val="320"/>
                        </a:spcBef>
                      </a:pPr>
                      <a:r>
                        <a:rPr sz="1400" spc="-50" dirty="0">
                          <a:solidFill>
                            <a:srgbClr val="002068"/>
                          </a:solidFill>
                          <a:latin typeface="Meiryo UI"/>
                          <a:cs typeface="Meiryo UI"/>
                        </a:rPr>
                        <a:t>★</a:t>
                      </a:r>
                      <a:endParaRPr sz="1400">
                        <a:latin typeface="Meiryo UI"/>
                        <a:cs typeface="Meiryo UI"/>
                      </a:endParaRPr>
                    </a:p>
                  </a:txBody>
                  <a:tcPr marL="0" marR="0" marT="0" marB="0"/>
                </a:tc>
                <a:tc>
                  <a:txBody>
                    <a:bodyPr/>
                    <a:lstStyle/>
                    <a:p>
                      <a:pPr marL="64135">
                        <a:lnSpc>
                          <a:spcPts val="1070"/>
                        </a:lnSpc>
                      </a:pPr>
                      <a:r>
                        <a:rPr sz="1400" dirty="0">
                          <a:latin typeface="Meiryo UI"/>
                          <a:cs typeface="Meiryo UI"/>
                        </a:rPr>
                        <a:t>Cartel</a:t>
                      </a:r>
                      <a:r>
                        <a:rPr sz="1400" spc="25" dirty="0">
                          <a:latin typeface="Meiryo UI"/>
                          <a:cs typeface="Meiryo UI"/>
                        </a:rPr>
                        <a:t> </a:t>
                      </a:r>
                      <a:r>
                        <a:rPr sz="1400" dirty="0">
                          <a:latin typeface="Meiryo UI"/>
                          <a:cs typeface="Meiryo UI"/>
                        </a:rPr>
                        <a:t>o</a:t>
                      </a:r>
                      <a:r>
                        <a:rPr sz="1400" spc="30" dirty="0">
                          <a:latin typeface="Meiryo UI"/>
                          <a:cs typeface="Meiryo UI"/>
                        </a:rPr>
                        <a:t> </a:t>
                      </a:r>
                      <a:r>
                        <a:rPr sz="1400" spc="-10" dirty="0">
                          <a:latin typeface="Meiryo UI"/>
                          <a:cs typeface="Meiryo UI"/>
                        </a:rPr>
                        <a:t>Valla</a:t>
                      </a:r>
                      <a:endParaRPr sz="1400">
                        <a:latin typeface="Meiryo UI"/>
                        <a:cs typeface="Meiryo UI"/>
                      </a:endParaRPr>
                    </a:p>
                    <a:p>
                      <a:pPr marL="64135">
                        <a:lnSpc>
                          <a:spcPct val="100000"/>
                        </a:lnSpc>
                        <a:spcBef>
                          <a:spcPts val="315"/>
                        </a:spcBef>
                      </a:pPr>
                      <a:r>
                        <a:rPr sz="1400" dirty="0">
                          <a:latin typeface="Meiryo UI"/>
                          <a:cs typeface="Meiryo UI"/>
                        </a:rPr>
                        <a:t>Dossier</a:t>
                      </a:r>
                      <a:r>
                        <a:rPr sz="1400" spc="70" dirty="0">
                          <a:latin typeface="Meiryo UI"/>
                          <a:cs typeface="Meiryo UI"/>
                        </a:rPr>
                        <a:t> </a:t>
                      </a:r>
                      <a:r>
                        <a:rPr sz="1400" spc="-10" dirty="0">
                          <a:latin typeface="Meiryo UI"/>
                          <a:cs typeface="Meiryo UI"/>
                        </a:rPr>
                        <a:t>personalizado</a:t>
                      </a:r>
                      <a:endParaRPr sz="1400">
                        <a:latin typeface="Meiryo UI"/>
                        <a:cs typeface="Meiryo UI"/>
                      </a:endParaRPr>
                    </a:p>
                  </a:txBody>
                  <a:tcPr marL="0" marR="0" marT="0" marB="0"/>
                </a:tc>
                <a:tc>
                  <a:txBody>
                    <a:bodyPr/>
                    <a:lstStyle/>
                    <a:p>
                      <a:pPr marR="57150" algn="r">
                        <a:lnSpc>
                          <a:spcPct val="100000"/>
                        </a:lnSpc>
                        <a:spcBef>
                          <a:spcPts val="65"/>
                        </a:spcBef>
                      </a:pPr>
                      <a:r>
                        <a:rPr sz="1400" spc="-50" dirty="0">
                          <a:solidFill>
                            <a:srgbClr val="002068"/>
                          </a:solidFill>
                          <a:latin typeface="Meiryo UI"/>
                          <a:cs typeface="Meiryo UI"/>
                        </a:rPr>
                        <a:t>★</a:t>
                      </a:r>
                      <a:endParaRPr sz="1400">
                        <a:latin typeface="Meiryo UI"/>
                        <a:cs typeface="Meiryo UI"/>
                      </a:endParaRPr>
                    </a:p>
                  </a:txBody>
                  <a:tcPr marL="0" marR="0" marT="12383" marB="0"/>
                </a:tc>
                <a:tc>
                  <a:txBody>
                    <a:bodyPr/>
                    <a:lstStyle/>
                    <a:p>
                      <a:pPr marL="64769">
                        <a:lnSpc>
                          <a:spcPct val="100000"/>
                        </a:lnSpc>
                        <a:spcBef>
                          <a:spcPts val="114"/>
                        </a:spcBef>
                      </a:pPr>
                      <a:r>
                        <a:rPr sz="1400" dirty="0">
                          <a:latin typeface="Meiryo UI"/>
                          <a:cs typeface="Meiryo UI"/>
                        </a:rPr>
                        <a:t>Mail</a:t>
                      </a:r>
                      <a:r>
                        <a:rPr sz="1400" spc="65" dirty="0">
                          <a:latin typeface="Meiryo UI"/>
                          <a:cs typeface="Meiryo UI"/>
                        </a:rPr>
                        <a:t> </a:t>
                      </a:r>
                      <a:r>
                        <a:rPr sz="1400" spc="-10" dirty="0">
                          <a:latin typeface="Meiryo UI"/>
                          <a:cs typeface="Meiryo UI"/>
                        </a:rPr>
                        <a:t>masivo</a:t>
                      </a:r>
                      <a:endParaRPr sz="1400">
                        <a:latin typeface="Meiryo UI"/>
                        <a:cs typeface="Meiryo UI"/>
                      </a:endParaRPr>
                    </a:p>
                    <a:p>
                      <a:pPr marL="64769">
                        <a:lnSpc>
                          <a:spcPct val="100000"/>
                        </a:lnSpc>
                        <a:spcBef>
                          <a:spcPts val="320"/>
                        </a:spcBef>
                      </a:pPr>
                      <a:r>
                        <a:rPr sz="1400" spc="-10" dirty="0">
                          <a:latin typeface="Meiryo UI"/>
                          <a:cs typeface="Meiryo UI"/>
                        </a:rPr>
                        <a:t>agencias</a:t>
                      </a:r>
                      <a:endParaRPr sz="1400">
                        <a:latin typeface="Meiryo UI"/>
                        <a:cs typeface="Meiryo UI"/>
                      </a:endParaRPr>
                    </a:p>
                  </a:txBody>
                  <a:tcPr marL="0" marR="0" marT="21906" marB="0"/>
                </a:tc>
                <a:tc>
                  <a:txBody>
                    <a:bodyPr/>
                    <a:lstStyle/>
                    <a:p>
                      <a:pPr marR="57150" algn="r">
                        <a:lnSpc>
                          <a:spcPct val="100000"/>
                        </a:lnSpc>
                        <a:spcBef>
                          <a:spcPts val="65"/>
                        </a:spcBef>
                      </a:pPr>
                      <a:r>
                        <a:rPr sz="1400" spc="-50" dirty="0">
                          <a:solidFill>
                            <a:srgbClr val="002068"/>
                          </a:solidFill>
                          <a:latin typeface="Meiryo UI"/>
                          <a:cs typeface="Meiryo UI"/>
                        </a:rPr>
                        <a:t>★</a:t>
                      </a:r>
                      <a:endParaRPr sz="1400">
                        <a:latin typeface="Meiryo UI"/>
                        <a:cs typeface="Meiryo UI"/>
                      </a:endParaRPr>
                    </a:p>
                  </a:txBody>
                  <a:tcPr marL="0" marR="0" marT="12383" marB="0"/>
                </a:tc>
                <a:tc>
                  <a:txBody>
                    <a:bodyPr/>
                    <a:lstStyle/>
                    <a:p>
                      <a:pPr marL="64769">
                        <a:lnSpc>
                          <a:spcPct val="100000"/>
                        </a:lnSpc>
                        <a:spcBef>
                          <a:spcPts val="114"/>
                        </a:spcBef>
                      </a:pPr>
                      <a:r>
                        <a:rPr sz="1400" dirty="0">
                          <a:latin typeface="Meiryo UI"/>
                          <a:cs typeface="Meiryo UI"/>
                        </a:rPr>
                        <a:t>Análisis</a:t>
                      </a:r>
                      <a:r>
                        <a:rPr sz="1400" spc="45" dirty="0">
                          <a:latin typeface="Meiryo UI"/>
                          <a:cs typeface="Meiryo UI"/>
                        </a:rPr>
                        <a:t> </a:t>
                      </a:r>
                      <a:r>
                        <a:rPr sz="1400" dirty="0">
                          <a:latin typeface="Meiryo UI"/>
                          <a:cs typeface="Meiryo UI"/>
                        </a:rPr>
                        <a:t>y</a:t>
                      </a:r>
                      <a:r>
                        <a:rPr sz="1400" spc="35" dirty="0">
                          <a:latin typeface="Meiryo UI"/>
                          <a:cs typeface="Meiryo UI"/>
                        </a:rPr>
                        <a:t> </a:t>
                      </a:r>
                      <a:r>
                        <a:rPr sz="1400" spc="-10" dirty="0">
                          <a:latin typeface="Meiryo UI"/>
                          <a:cs typeface="Meiryo UI"/>
                        </a:rPr>
                        <a:t>revisión</a:t>
                      </a:r>
                      <a:endParaRPr sz="1400">
                        <a:latin typeface="Meiryo UI"/>
                        <a:cs typeface="Meiryo UI"/>
                      </a:endParaRPr>
                    </a:p>
                    <a:p>
                      <a:pPr marL="64769">
                        <a:lnSpc>
                          <a:spcPct val="100000"/>
                        </a:lnSpc>
                        <a:spcBef>
                          <a:spcPts val="320"/>
                        </a:spcBef>
                      </a:pPr>
                      <a:r>
                        <a:rPr sz="1400" spc="-10" dirty="0">
                          <a:latin typeface="Meiryo UI"/>
                          <a:cs typeface="Meiryo UI"/>
                        </a:rPr>
                        <a:t>estrategica</a:t>
                      </a:r>
                      <a:endParaRPr sz="1400">
                        <a:latin typeface="Meiryo UI"/>
                        <a:cs typeface="Meiryo UI"/>
                      </a:endParaRPr>
                    </a:p>
                  </a:txBody>
                  <a:tcPr marL="0" marR="0" marT="21906" marB="0"/>
                </a:tc>
                <a:extLst>
                  <a:ext uri="{0D108BD9-81ED-4DB2-BD59-A6C34878D82A}">
                    <a16:rowId xmlns:a16="http://schemas.microsoft.com/office/drawing/2014/main" val="10000"/>
                  </a:ext>
                </a:extLst>
              </a:tr>
              <a:tr h="534353">
                <a:tc>
                  <a:txBody>
                    <a:bodyPr/>
                    <a:lstStyle/>
                    <a:p>
                      <a:pPr marL="31750">
                        <a:lnSpc>
                          <a:spcPct val="100000"/>
                        </a:lnSpc>
                        <a:spcBef>
                          <a:spcPts val="25"/>
                        </a:spcBef>
                      </a:pPr>
                      <a:r>
                        <a:rPr sz="1400" spc="-50" dirty="0">
                          <a:solidFill>
                            <a:srgbClr val="002068"/>
                          </a:solidFill>
                          <a:latin typeface="Meiryo UI"/>
                          <a:cs typeface="Meiryo UI"/>
                        </a:rPr>
                        <a:t>★</a:t>
                      </a:r>
                      <a:endParaRPr sz="1400">
                        <a:latin typeface="Meiryo UI"/>
                        <a:cs typeface="Meiryo UI"/>
                      </a:endParaRPr>
                    </a:p>
                    <a:p>
                      <a:pPr marL="31750">
                        <a:lnSpc>
                          <a:spcPct val="100000"/>
                        </a:lnSpc>
                        <a:spcBef>
                          <a:spcPts val="320"/>
                        </a:spcBef>
                      </a:pPr>
                      <a:r>
                        <a:rPr sz="1400" spc="-50" dirty="0">
                          <a:solidFill>
                            <a:srgbClr val="002068"/>
                          </a:solidFill>
                          <a:latin typeface="Meiryo UI"/>
                          <a:cs typeface="Meiryo UI"/>
                        </a:rPr>
                        <a:t>★</a:t>
                      </a:r>
                      <a:endParaRPr sz="1400">
                        <a:latin typeface="Meiryo UI"/>
                        <a:cs typeface="Meiryo UI"/>
                      </a:endParaRPr>
                    </a:p>
                  </a:txBody>
                  <a:tcPr marL="0" marR="0" marT="4763" marB="0"/>
                </a:tc>
                <a:tc>
                  <a:txBody>
                    <a:bodyPr/>
                    <a:lstStyle/>
                    <a:p>
                      <a:pPr marL="64135">
                        <a:lnSpc>
                          <a:spcPct val="100000"/>
                        </a:lnSpc>
                        <a:spcBef>
                          <a:spcPts val="65"/>
                        </a:spcBef>
                      </a:pPr>
                      <a:r>
                        <a:rPr sz="1400" dirty="0">
                          <a:latin typeface="Meiryo UI"/>
                          <a:cs typeface="Meiryo UI"/>
                        </a:rPr>
                        <a:t>Ficha</a:t>
                      </a:r>
                      <a:r>
                        <a:rPr sz="1400" spc="10" dirty="0">
                          <a:latin typeface="Meiryo UI"/>
                          <a:cs typeface="Meiryo UI"/>
                        </a:rPr>
                        <a:t> </a:t>
                      </a:r>
                      <a:r>
                        <a:rPr sz="1400" spc="-10" dirty="0">
                          <a:latin typeface="Meiryo UI"/>
                          <a:cs typeface="Meiryo UI"/>
                        </a:rPr>
                        <a:t>propiedad</a:t>
                      </a:r>
                      <a:endParaRPr sz="1400">
                        <a:latin typeface="Meiryo UI"/>
                        <a:cs typeface="Meiryo UI"/>
                      </a:endParaRPr>
                    </a:p>
                    <a:p>
                      <a:pPr marL="64135">
                        <a:lnSpc>
                          <a:spcPct val="100000"/>
                        </a:lnSpc>
                        <a:spcBef>
                          <a:spcPts val="330"/>
                        </a:spcBef>
                      </a:pPr>
                      <a:r>
                        <a:rPr sz="1400" dirty="0">
                          <a:latin typeface="Meiryo UI"/>
                          <a:cs typeface="Meiryo UI"/>
                        </a:rPr>
                        <a:t>Portales</a:t>
                      </a:r>
                      <a:r>
                        <a:rPr sz="1400" spc="50" dirty="0">
                          <a:latin typeface="Meiryo UI"/>
                          <a:cs typeface="Meiryo UI"/>
                        </a:rPr>
                        <a:t> </a:t>
                      </a:r>
                      <a:r>
                        <a:rPr sz="1400" spc="-10" dirty="0">
                          <a:latin typeface="Meiryo UI"/>
                          <a:cs typeface="Meiryo UI"/>
                        </a:rPr>
                        <a:t>internac.</a:t>
                      </a:r>
                      <a:endParaRPr sz="1400">
                        <a:latin typeface="Meiryo UI"/>
                        <a:cs typeface="Meiryo UI"/>
                      </a:endParaRPr>
                    </a:p>
                  </a:txBody>
                  <a:tcPr marL="0" marR="0" marT="12383" marB="0"/>
                </a:tc>
                <a:tc>
                  <a:txBody>
                    <a:bodyPr/>
                    <a:lstStyle/>
                    <a:p>
                      <a:pPr>
                        <a:lnSpc>
                          <a:spcPct val="100000"/>
                        </a:lnSpc>
                        <a:spcBef>
                          <a:spcPts val="520"/>
                        </a:spcBef>
                      </a:pPr>
                      <a:endParaRPr sz="1400">
                        <a:latin typeface="Times New Roman"/>
                        <a:cs typeface="Times New Roman"/>
                      </a:endParaRPr>
                    </a:p>
                    <a:p>
                      <a:pPr marR="57150" algn="r">
                        <a:lnSpc>
                          <a:spcPct val="100000"/>
                        </a:lnSpc>
                      </a:pPr>
                      <a:r>
                        <a:rPr sz="1400" spc="-50" dirty="0">
                          <a:solidFill>
                            <a:srgbClr val="002068"/>
                          </a:solidFill>
                          <a:latin typeface="Meiryo UI"/>
                          <a:cs typeface="Meiryo UI"/>
                        </a:rPr>
                        <a:t>★</a:t>
                      </a:r>
                      <a:endParaRPr sz="1400">
                        <a:latin typeface="Meiryo UI"/>
                        <a:cs typeface="Meiryo UI"/>
                      </a:endParaRPr>
                    </a:p>
                  </a:txBody>
                  <a:tcPr marL="0" marR="0" marT="99060" marB="0"/>
                </a:tc>
                <a:tc>
                  <a:txBody>
                    <a:bodyPr/>
                    <a:lstStyle/>
                    <a:p>
                      <a:pPr marL="64769">
                        <a:lnSpc>
                          <a:spcPct val="100000"/>
                        </a:lnSpc>
                        <a:spcBef>
                          <a:spcPts val="195"/>
                        </a:spcBef>
                      </a:pPr>
                      <a:r>
                        <a:rPr sz="1400" spc="-10" dirty="0">
                          <a:latin typeface="Meiryo UI"/>
                          <a:cs typeface="Meiryo UI"/>
                        </a:rPr>
                        <a:t>colaboradoras.</a:t>
                      </a:r>
                      <a:endParaRPr sz="1400">
                        <a:latin typeface="Meiryo UI"/>
                        <a:cs typeface="Meiryo UI"/>
                      </a:endParaRPr>
                    </a:p>
                    <a:p>
                      <a:pPr marL="64769">
                        <a:lnSpc>
                          <a:spcPct val="100000"/>
                        </a:lnSpc>
                        <a:spcBef>
                          <a:spcPts val="330"/>
                        </a:spcBef>
                      </a:pPr>
                      <a:r>
                        <a:rPr sz="1400" dirty="0">
                          <a:latin typeface="Meiryo UI"/>
                          <a:cs typeface="Meiryo UI"/>
                        </a:rPr>
                        <a:t>Puertas</a:t>
                      </a:r>
                      <a:r>
                        <a:rPr sz="1400" spc="25" dirty="0">
                          <a:latin typeface="Meiryo UI"/>
                          <a:cs typeface="Meiryo UI"/>
                        </a:rPr>
                        <a:t> </a:t>
                      </a:r>
                      <a:r>
                        <a:rPr sz="1400" spc="-10" dirty="0">
                          <a:latin typeface="Meiryo UI"/>
                          <a:cs typeface="Meiryo UI"/>
                        </a:rPr>
                        <a:t>abiertas</a:t>
                      </a:r>
                      <a:endParaRPr sz="1400">
                        <a:latin typeface="Meiryo UI"/>
                        <a:cs typeface="Meiryo UI"/>
                      </a:endParaRPr>
                    </a:p>
                  </a:txBody>
                  <a:tcPr marL="0" marR="0" marT="37148" marB="0"/>
                </a:tc>
                <a:tc>
                  <a:txBody>
                    <a:bodyPr/>
                    <a:lstStyle/>
                    <a:p>
                      <a:pPr marR="57150" algn="r">
                        <a:lnSpc>
                          <a:spcPct val="100000"/>
                        </a:lnSpc>
                        <a:spcBef>
                          <a:spcPts val="155"/>
                        </a:spcBef>
                      </a:pPr>
                      <a:r>
                        <a:rPr sz="1400" spc="-50" dirty="0">
                          <a:solidFill>
                            <a:srgbClr val="002068"/>
                          </a:solidFill>
                          <a:latin typeface="Meiryo UI"/>
                          <a:cs typeface="Meiryo UI"/>
                        </a:rPr>
                        <a:t>★</a:t>
                      </a:r>
                      <a:endParaRPr sz="1400">
                        <a:latin typeface="Meiryo UI"/>
                        <a:cs typeface="Meiryo UI"/>
                      </a:endParaRPr>
                    </a:p>
                  </a:txBody>
                  <a:tcPr marL="0" marR="0" marT="29528" marB="0"/>
                </a:tc>
                <a:tc>
                  <a:txBody>
                    <a:bodyPr/>
                    <a:lstStyle/>
                    <a:p>
                      <a:pPr marL="64769">
                        <a:lnSpc>
                          <a:spcPct val="100000"/>
                        </a:lnSpc>
                        <a:spcBef>
                          <a:spcPts val="204"/>
                        </a:spcBef>
                      </a:pPr>
                      <a:r>
                        <a:rPr sz="1400" dirty="0">
                          <a:latin typeface="Meiryo UI"/>
                          <a:cs typeface="Meiryo UI"/>
                        </a:rPr>
                        <a:t>Programar</a:t>
                      </a:r>
                      <a:r>
                        <a:rPr sz="1400" spc="5" dirty="0">
                          <a:latin typeface="Meiryo UI"/>
                          <a:cs typeface="Meiryo UI"/>
                        </a:rPr>
                        <a:t> </a:t>
                      </a:r>
                      <a:r>
                        <a:rPr sz="1400" spc="-20" dirty="0">
                          <a:latin typeface="Meiryo UI"/>
                          <a:cs typeface="Meiryo UI"/>
                        </a:rPr>
                        <a:t>Home</a:t>
                      </a:r>
                      <a:endParaRPr sz="1400">
                        <a:latin typeface="Meiryo UI"/>
                        <a:cs typeface="Meiryo UI"/>
                      </a:endParaRPr>
                    </a:p>
                    <a:p>
                      <a:pPr marL="64769">
                        <a:lnSpc>
                          <a:spcPct val="100000"/>
                        </a:lnSpc>
                        <a:spcBef>
                          <a:spcPts val="320"/>
                        </a:spcBef>
                      </a:pPr>
                      <a:r>
                        <a:rPr sz="1400" spc="-20" dirty="0">
                          <a:latin typeface="Meiryo UI"/>
                          <a:cs typeface="Meiryo UI"/>
                        </a:rPr>
                        <a:t>tour</a:t>
                      </a:r>
                      <a:endParaRPr sz="1400">
                        <a:latin typeface="Meiryo UI"/>
                        <a:cs typeface="Meiryo UI"/>
                      </a:endParaRPr>
                    </a:p>
                  </a:txBody>
                  <a:tcPr marL="0" marR="0" marT="39051" marB="0"/>
                </a:tc>
                <a:extLst>
                  <a:ext uri="{0D108BD9-81ED-4DB2-BD59-A6C34878D82A}">
                    <a16:rowId xmlns:a16="http://schemas.microsoft.com/office/drawing/2014/main" val="10001"/>
                  </a:ext>
                </a:extLst>
              </a:tr>
              <a:tr h="271463">
                <a:tc>
                  <a:txBody>
                    <a:bodyPr/>
                    <a:lstStyle/>
                    <a:p>
                      <a:pPr marR="24765" algn="ctr">
                        <a:lnSpc>
                          <a:spcPct val="100000"/>
                        </a:lnSpc>
                        <a:spcBef>
                          <a:spcPts val="20"/>
                        </a:spcBef>
                      </a:pPr>
                      <a:r>
                        <a:rPr sz="1400" spc="-50" dirty="0">
                          <a:solidFill>
                            <a:srgbClr val="002068"/>
                          </a:solidFill>
                          <a:latin typeface="Meiryo UI"/>
                          <a:cs typeface="Meiryo UI"/>
                        </a:rPr>
                        <a:t>★</a:t>
                      </a:r>
                      <a:endParaRPr sz="1400">
                        <a:latin typeface="Meiryo UI"/>
                        <a:cs typeface="Meiryo UI"/>
                      </a:endParaRPr>
                    </a:p>
                  </a:txBody>
                  <a:tcPr marL="0" marR="0" marT="3810" marB="0"/>
                </a:tc>
                <a:tc>
                  <a:txBody>
                    <a:bodyPr/>
                    <a:lstStyle/>
                    <a:p>
                      <a:pPr marL="64135">
                        <a:lnSpc>
                          <a:spcPct val="100000"/>
                        </a:lnSpc>
                        <a:spcBef>
                          <a:spcPts val="70"/>
                        </a:spcBef>
                      </a:pPr>
                      <a:r>
                        <a:rPr sz="1400" dirty="0">
                          <a:latin typeface="Meiryo UI"/>
                          <a:cs typeface="Meiryo UI"/>
                        </a:rPr>
                        <a:t>Lista</a:t>
                      </a:r>
                      <a:r>
                        <a:rPr sz="1400" spc="45" dirty="0">
                          <a:latin typeface="Meiryo UI"/>
                          <a:cs typeface="Meiryo UI"/>
                        </a:rPr>
                        <a:t> </a:t>
                      </a:r>
                      <a:r>
                        <a:rPr sz="1400" spc="-10" dirty="0">
                          <a:latin typeface="Meiryo UI"/>
                          <a:cs typeface="Meiryo UI"/>
                        </a:rPr>
                        <a:t>difusión</a:t>
                      </a:r>
                      <a:endParaRPr sz="1400">
                        <a:latin typeface="Meiryo UI"/>
                        <a:cs typeface="Meiryo UI"/>
                      </a:endParaRPr>
                    </a:p>
                  </a:txBody>
                  <a:tcPr marL="0" marR="0" marT="13335" marB="0"/>
                </a:tc>
                <a:tc>
                  <a:txBody>
                    <a:bodyPr/>
                    <a:lstStyle/>
                    <a:p>
                      <a:pPr marR="57150" algn="r">
                        <a:lnSpc>
                          <a:spcPct val="100000"/>
                        </a:lnSpc>
                        <a:spcBef>
                          <a:spcPts val="150"/>
                        </a:spcBef>
                      </a:pPr>
                      <a:r>
                        <a:rPr sz="1400" spc="-50" dirty="0">
                          <a:solidFill>
                            <a:srgbClr val="002068"/>
                          </a:solidFill>
                          <a:latin typeface="Meiryo UI"/>
                          <a:cs typeface="Meiryo UI"/>
                        </a:rPr>
                        <a:t>★</a:t>
                      </a:r>
                      <a:endParaRPr sz="1400">
                        <a:latin typeface="Meiryo UI"/>
                        <a:cs typeface="Meiryo UI"/>
                      </a:endParaRPr>
                    </a:p>
                  </a:txBody>
                  <a:tcPr marL="0" marR="0" marT="28575" marB="0"/>
                </a:tc>
                <a:tc>
                  <a:txBody>
                    <a:bodyPr/>
                    <a:lstStyle/>
                    <a:p>
                      <a:pPr marL="64769">
                        <a:lnSpc>
                          <a:spcPct val="100000"/>
                        </a:lnSpc>
                        <a:spcBef>
                          <a:spcPts val="200"/>
                        </a:spcBef>
                      </a:pPr>
                      <a:r>
                        <a:rPr sz="1400" dirty="0">
                          <a:latin typeface="Meiryo UI"/>
                          <a:cs typeface="Meiryo UI"/>
                        </a:rPr>
                        <a:t>Ficha</a:t>
                      </a:r>
                      <a:r>
                        <a:rPr sz="1400" spc="10" dirty="0">
                          <a:latin typeface="Meiryo UI"/>
                          <a:cs typeface="Meiryo UI"/>
                        </a:rPr>
                        <a:t> </a:t>
                      </a:r>
                      <a:r>
                        <a:rPr sz="1400" spc="-10" dirty="0">
                          <a:latin typeface="Meiryo UI"/>
                          <a:cs typeface="Meiryo UI"/>
                        </a:rPr>
                        <a:t>clientes</a:t>
                      </a:r>
                      <a:endParaRPr sz="1400">
                        <a:latin typeface="Meiryo UI"/>
                        <a:cs typeface="Meiryo UI"/>
                      </a:endParaRPr>
                    </a:p>
                  </a:txBody>
                  <a:tcPr marL="0" marR="0" marT="38100" marB="0"/>
                </a:tc>
                <a:tc>
                  <a:txBody>
                    <a:bodyPr/>
                    <a:lstStyle/>
                    <a:p>
                      <a:pPr marR="57150" algn="r">
                        <a:lnSpc>
                          <a:spcPct val="100000"/>
                        </a:lnSpc>
                        <a:spcBef>
                          <a:spcPts val="150"/>
                        </a:spcBef>
                      </a:pPr>
                      <a:r>
                        <a:rPr sz="1400" spc="-50" dirty="0">
                          <a:solidFill>
                            <a:srgbClr val="002068"/>
                          </a:solidFill>
                          <a:latin typeface="Meiryo UI"/>
                          <a:cs typeface="Meiryo UI"/>
                        </a:rPr>
                        <a:t>★</a:t>
                      </a:r>
                      <a:endParaRPr sz="1400">
                        <a:latin typeface="Meiryo UI"/>
                        <a:cs typeface="Meiryo UI"/>
                      </a:endParaRPr>
                    </a:p>
                  </a:txBody>
                  <a:tcPr marL="0" marR="0" marT="28575" marB="0"/>
                </a:tc>
                <a:tc>
                  <a:txBody>
                    <a:bodyPr/>
                    <a:lstStyle/>
                    <a:p>
                      <a:pPr marL="64769">
                        <a:lnSpc>
                          <a:spcPct val="100000"/>
                        </a:lnSpc>
                        <a:spcBef>
                          <a:spcPts val="200"/>
                        </a:spcBef>
                      </a:pPr>
                      <a:r>
                        <a:rPr sz="1400" dirty="0">
                          <a:latin typeface="Meiryo UI"/>
                          <a:cs typeface="Meiryo UI"/>
                        </a:rPr>
                        <a:t>Promoción</a:t>
                      </a:r>
                      <a:r>
                        <a:rPr sz="1400" spc="35" dirty="0">
                          <a:latin typeface="Meiryo UI"/>
                          <a:cs typeface="Meiryo UI"/>
                        </a:rPr>
                        <a:t> </a:t>
                      </a:r>
                      <a:r>
                        <a:rPr sz="1400" spc="-25" dirty="0">
                          <a:latin typeface="Meiryo UI"/>
                          <a:cs typeface="Meiryo UI"/>
                        </a:rPr>
                        <a:t>ADS</a:t>
                      </a:r>
                      <a:endParaRPr sz="1400">
                        <a:latin typeface="Meiryo UI"/>
                        <a:cs typeface="Meiryo UI"/>
                      </a:endParaRPr>
                    </a:p>
                  </a:txBody>
                  <a:tcPr marL="0" marR="0" marT="38100" marB="0"/>
                </a:tc>
                <a:extLst>
                  <a:ext uri="{0D108BD9-81ED-4DB2-BD59-A6C34878D82A}">
                    <a16:rowId xmlns:a16="http://schemas.microsoft.com/office/drawing/2014/main" val="10002"/>
                  </a:ext>
                </a:extLst>
              </a:tr>
              <a:tr h="266700">
                <a:tc>
                  <a:txBody>
                    <a:bodyPr/>
                    <a:lstStyle/>
                    <a:p>
                      <a:pPr>
                        <a:lnSpc>
                          <a:spcPct val="100000"/>
                        </a:lnSpc>
                      </a:pPr>
                      <a:endParaRPr sz="1400">
                        <a:latin typeface="Times New Roman"/>
                        <a:cs typeface="Times New Roman"/>
                      </a:endParaRPr>
                    </a:p>
                  </a:txBody>
                  <a:tcPr marL="0" marR="0" marT="0" marB="0"/>
                </a:tc>
                <a:tc>
                  <a:txBody>
                    <a:bodyPr/>
                    <a:lstStyle/>
                    <a:p>
                      <a:pPr marL="64135">
                        <a:lnSpc>
                          <a:spcPct val="100000"/>
                        </a:lnSpc>
                        <a:spcBef>
                          <a:spcPts val="45"/>
                        </a:spcBef>
                      </a:pPr>
                      <a:r>
                        <a:rPr sz="1400" dirty="0">
                          <a:latin typeface="Meiryo UI"/>
                          <a:cs typeface="Meiryo UI"/>
                        </a:rPr>
                        <a:t>compradores</a:t>
                      </a:r>
                      <a:r>
                        <a:rPr sz="1400" spc="120" dirty="0">
                          <a:latin typeface="Meiryo UI"/>
                          <a:cs typeface="Meiryo UI"/>
                        </a:rPr>
                        <a:t> </a:t>
                      </a:r>
                      <a:r>
                        <a:rPr sz="1400" spc="-10" dirty="0">
                          <a:latin typeface="Meiryo UI"/>
                          <a:cs typeface="Meiryo UI"/>
                        </a:rPr>
                        <a:t>directos</a:t>
                      </a:r>
                      <a:endParaRPr sz="1400">
                        <a:latin typeface="Meiryo UI"/>
                        <a:cs typeface="Meiryo UI"/>
                      </a:endParaRPr>
                    </a:p>
                  </a:txBody>
                  <a:tcPr marL="0" marR="0" marT="8573" marB="0"/>
                </a:tc>
                <a:tc>
                  <a:txBody>
                    <a:bodyPr/>
                    <a:lstStyle/>
                    <a:p>
                      <a:pPr>
                        <a:lnSpc>
                          <a:spcPct val="100000"/>
                        </a:lnSpc>
                      </a:pPr>
                      <a:endParaRPr sz="1400">
                        <a:latin typeface="Times New Roman"/>
                        <a:cs typeface="Times New Roman"/>
                      </a:endParaRPr>
                    </a:p>
                  </a:txBody>
                  <a:tcPr marL="0" marR="0" marT="0" marB="0"/>
                </a:tc>
                <a:tc>
                  <a:txBody>
                    <a:bodyPr/>
                    <a:lstStyle/>
                    <a:p>
                      <a:pPr marL="64769">
                        <a:lnSpc>
                          <a:spcPct val="100000"/>
                        </a:lnSpc>
                        <a:spcBef>
                          <a:spcPts val="175"/>
                        </a:spcBef>
                      </a:pPr>
                      <a:r>
                        <a:rPr sz="1400" dirty="0" err="1">
                          <a:latin typeface="Meiryo UI"/>
                          <a:cs typeface="Meiryo UI"/>
                        </a:rPr>
                        <a:t>inversores</a:t>
                      </a:r>
                      <a:endParaRPr sz="1400" dirty="0">
                        <a:latin typeface="Meiryo UI"/>
                        <a:cs typeface="Meiryo UI"/>
                      </a:endParaRPr>
                    </a:p>
                  </a:txBody>
                  <a:tcPr marL="0" marR="0" marT="33338" marB="0"/>
                </a:tc>
                <a:tc>
                  <a:txBody>
                    <a:bodyPr/>
                    <a:lstStyle/>
                    <a:p>
                      <a:pPr>
                        <a:lnSpc>
                          <a:spcPct val="100000"/>
                        </a:lnSpc>
                      </a:pPr>
                      <a:endParaRPr sz="1400">
                        <a:latin typeface="Times New Roman"/>
                        <a:cs typeface="Times New Roman"/>
                      </a:endParaRPr>
                    </a:p>
                  </a:txBody>
                  <a:tcPr marL="0" marR="0" marT="0" marB="0"/>
                </a:tc>
                <a:tc>
                  <a:txBody>
                    <a:bodyPr/>
                    <a:lstStyle/>
                    <a:p>
                      <a:pPr>
                        <a:lnSpc>
                          <a:spcPct val="100000"/>
                        </a:lnSpc>
                      </a:pPr>
                      <a:endParaRPr sz="1400">
                        <a:latin typeface="Times New Roman"/>
                        <a:cs typeface="Times New Roman"/>
                      </a:endParaRPr>
                    </a:p>
                  </a:txBody>
                  <a:tcPr marL="0" marR="0" marT="0" marB="0"/>
                </a:tc>
                <a:extLst>
                  <a:ext uri="{0D108BD9-81ED-4DB2-BD59-A6C34878D82A}">
                    <a16:rowId xmlns:a16="http://schemas.microsoft.com/office/drawing/2014/main" val="10003"/>
                  </a:ext>
                </a:extLst>
              </a:tr>
              <a:tr h="260985">
                <a:tc>
                  <a:txBody>
                    <a:bodyPr/>
                    <a:lstStyle/>
                    <a:p>
                      <a:pPr>
                        <a:lnSpc>
                          <a:spcPct val="100000"/>
                        </a:lnSpc>
                      </a:pPr>
                      <a:endParaRPr sz="1400">
                        <a:latin typeface="Times New Roman"/>
                        <a:cs typeface="Times New Roman"/>
                      </a:endParaRPr>
                    </a:p>
                  </a:txBody>
                  <a:tcPr marL="0" marR="0" marT="0" marB="0"/>
                </a:tc>
                <a:tc>
                  <a:txBody>
                    <a:bodyPr/>
                    <a:lstStyle/>
                    <a:p>
                      <a:pPr marL="64135">
                        <a:lnSpc>
                          <a:spcPct val="100000"/>
                        </a:lnSpc>
                        <a:spcBef>
                          <a:spcPts val="50"/>
                        </a:spcBef>
                      </a:pPr>
                      <a:endParaRPr sz="1400" dirty="0">
                        <a:latin typeface="Meiryo UI"/>
                        <a:cs typeface="Meiryo UI"/>
                      </a:endParaRPr>
                    </a:p>
                  </a:txBody>
                  <a:tcPr marL="0" marR="0" marT="9525" marB="0"/>
                </a:tc>
                <a:tc>
                  <a:txBody>
                    <a:bodyPr/>
                    <a:lstStyle/>
                    <a:p>
                      <a:pPr marR="57150" algn="r">
                        <a:lnSpc>
                          <a:spcPct val="100000"/>
                        </a:lnSpc>
                        <a:spcBef>
                          <a:spcPts val="130"/>
                        </a:spcBef>
                      </a:pPr>
                      <a:r>
                        <a:rPr sz="1400" spc="-50" dirty="0">
                          <a:solidFill>
                            <a:srgbClr val="002068"/>
                          </a:solidFill>
                          <a:latin typeface="Meiryo UI"/>
                          <a:cs typeface="Meiryo UI"/>
                        </a:rPr>
                        <a:t>★</a:t>
                      </a:r>
                      <a:endParaRPr sz="1400">
                        <a:latin typeface="Meiryo UI"/>
                        <a:cs typeface="Meiryo UI"/>
                      </a:endParaRPr>
                    </a:p>
                  </a:txBody>
                  <a:tcPr marL="0" marR="0" marT="24765" marB="0"/>
                </a:tc>
                <a:tc>
                  <a:txBody>
                    <a:bodyPr/>
                    <a:lstStyle/>
                    <a:p>
                      <a:pPr marL="64769">
                        <a:lnSpc>
                          <a:spcPct val="100000"/>
                        </a:lnSpc>
                        <a:spcBef>
                          <a:spcPts val="170"/>
                        </a:spcBef>
                      </a:pPr>
                      <a:r>
                        <a:rPr sz="1400" spc="-10" dirty="0">
                          <a:latin typeface="Meiryo UI"/>
                          <a:cs typeface="Meiryo UI"/>
                        </a:rPr>
                        <a:t>Reenvío</a:t>
                      </a:r>
                      <a:endParaRPr sz="1400">
                        <a:latin typeface="Meiryo UI"/>
                        <a:cs typeface="Meiryo UI"/>
                      </a:endParaRPr>
                    </a:p>
                  </a:txBody>
                  <a:tcPr marL="0" marR="0" marT="32385" marB="0"/>
                </a:tc>
                <a:tc>
                  <a:txBody>
                    <a:bodyPr/>
                    <a:lstStyle/>
                    <a:p>
                      <a:pPr>
                        <a:lnSpc>
                          <a:spcPct val="100000"/>
                        </a:lnSpc>
                      </a:pPr>
                      <a:endParaRPr sz="1400">
                        <a:latin typeface="Times New Roman"/>
                        <a:cs typeface="Times New Roman"/>
                      </a:endParaRPr>
                    </a:p>
                  </a:txBody>
                  <a:tcPr marL="0" marR="0" marT="0" marB="0"/>
                </a:tc>
                <a:tc>
                  <a:txBody>
                    <a:bodyPr/>
                    <a:lstStyle/>
                    <a:p>
                      <a:pPr>
                        <a:lnSpc>
                          <a:spcPct val="100000"/>
                        </a:lnSpc>
                      </a:pPr>
                      <a:endParaRPr sz="1400">
                        <a:latin typeface="Times New Roman"/>
                        <a:cs typeface="Times New Roman"/>
                      </a:endParaRPr>
                    </a:p>
                  </a:txBody>
                  <a:tcPr marL="0" marR="0" marT="0" marB="0"/>
                </a:tc>
                <a:extLst>
                  <a:ext uri="{0D108BD9-81ED-4DB2-BD59-A6C34878D82A}">
                    <a16:rowId xmlns:a16="http://schemas.microsoft.com/office/drawing/2014/main" val="10004"/>
                  </a:ext>
                </a:extLst>
              </a:tr>
              <a:tr h="268605">
                <a:tc>
                  <a:txBody>
                    <a:bodyPr/>
                    <a:lstStyle/>
                    <a:p>
                      <a:pPr marR="24765" algn="ctr">
                        <a:lnSpc>
                          <a:spcPct val="100000"/>
                        </a:lnSpc>
                        <a:spcBef>
                          <a:spcPts val="25"/>
                        </a:spcBef>
                      </a:pPr>
                      <a:r>
                        <a:rPr sz="1400" spc="-50" dirty="0">
                          <a:solidFill>
                            <a:srgbClr val="002068"/>
                          </a:solidFill>
                          <a:latin typeface="Meiryo UI"/>
                          <a:cs typeface="Meiryo UI"/>
                        </a:rPr>
                        <a:t>★</a:t>
                      </a:r>
                      <a:endParaRPr sz="1400">
                        <a:latin typeface="Meiryo UI"/>
                        <a:cs typeface="Meiryo UI"/>
                      </a:endParaRPr>
                    </a:p>
                  </a:txBody>
                  <a:tcPr marL="0" marR="0" marT="4763" marB="0"/>
                </a:tc>
                <a:tc>
                  <a:txBody>
                    <a:bodyPr/>
                    <a:lstStyle/>
                    <a:p>
                      <a:pPr marL="64135">
                        <a:lnSpc>
                          <a:spcPct val="100000"/>
                        </a:lnSpc>
                        <a:spcBef>
                          <a:spcPts val="75"/>
                        </a:spcBef>
                      </a:pPr>
                      <a:r>
                        <a:rPr sz="1400" dirty="0">
                          <a:latin typeface="Meiryo UI"/>
                          <a:cs typeface="Meiryo UI"/>
                        </a:rPr>
                        <a:t>Catálogo</a:t>
                      </a:r>
                      <a:r>
                        <a:rPr sz="1400" spc="110" dirty="0">
                          <a:latin typeface="Meiryo UI"/>
                          <a:cs typeface="Meiryo UI"/>
                        </a:rPr>
                        <a:t> </a:t>
                      </a:r>
                      <a:r>
                        <a:rPr sz="1400" spc="-10" dirty="0">
                          <a:latin typeface="Meiryo UI"/>
                          <a:cs typeface="Meiryo UI"/>
                        </a:rPr>
                        <a:t>WhatsApp</a:t>
                      </a:r>
                      <a:endParaRPr sz="1400">
                        <a:latin typeface="Meiryo UI"/>
                        <a:cs typeface="Meiryo UI"/>
                      </a:endParaRPr>
                    </a:p>
                  </a:txBody>
                  <a:tcPr marL="0" marR="0" marT="14288" marB="0"/>
                </a:tc>
                <a:tc>
                  <a:txBody>
                    <a:bodyPr/>
                    <a:lstStyle/>
                    <a:p>
                      <a:pPr>
                        <a:lnSpc>
                          <a:spcPct val="100000"/>
                        </a:lnSpc>
                      </a:pPr>
                      <a:endParaRPr sz="1400">
                        <a:latin typeface="Times New Roman"/>
                        <a:cs typeface="Times New Roman"/>
                      </a:endParaRPr>
                    </a:p>
                  </a:txBody>
                  <a:tcPr marL="0" marR="0" marT="0" marB="0"/>
                </a:tc>
                <a:tc>
                  <a:txBody>
                    <a:bodyPr/>
                    <a:lstStyle/>
                    <a:p>
                      <a:pPr marL="64769">
                        <a:lnSpc>
                          <a:spcPct val="100000"/>
                        </a:lnSpc>
                        <a:spcBef>
                          <a:spcPts val="204"/>
                        </a:spcBef>
                      </a:pPr>
                      <a:r>
                        <a:rPr sz="1400" spc="-10" dirty="0">
                          <a:latin typeface="Meiryo UI"/>
                          <a:cs typeface="Meiryo UI"/>
                        </a:rPr>
                        <a:t>comunicación</a:t>
                      </a:r>
                      <a:endParaRPr sz="1400">
                        <a:latin typeface="Meiryo UI"/>
                        <a:cs typeface="Meiryo UI"/>
                      </a:endParaRPr>
                    </a:p>
                  </a:txBody>
                  <a:tcPr marL="0" marR="0" marT="39051" marB="0"/>
                </a:tc>
                <a:tc>
                  <a:txBody>
                    <a:bodyPr/>
                    <a:lstStyle/>
                    <a:p>
                      <a:pPr>
                        <a:lnSpc>
                          <a:spcPct val="100000"/>
                        </a:lnSpc>
                      </a:pPr>
                      <a:endParaRPr sz="1400">
                        <a:latin typeface="Times New Roman"/>
                        <a:cs typeface="Times New Roman"/>
                      </a:endParaRPr>
                    </a:p>
                  </a:txBody>
                  <a:tcPr marL="0" marR="0" marT="0" marB="0"/>
                </a:tc>
                <a:tc>
                  <a:txBody>
                    <a:bodyPr/>
                    <a:lstStyle/>
                    <a:p>
                      <a:pPr>
                        <a:lnSpc>
                          <a:spcPct val="100000"/>
                        </a:lnSpc>
                      </a:pPr>
                      <a:endParaRPr sz="1400">
                        <a:latin typeface="Times New Roman"/>
                        <a:cs typeface="Times New Roman"/>
                      </a:endParaRPr>
                    </a:p>
                  </a:txBody>
                  <a:tcPr marL="0" marR="0" marT="0" marB="0"/>
                </a:tc>
                <a:extLst>
                  <a:ext uri="{0D108BD9-81ED-4DB2-BD59-A6C34878D82A}">
                    <a16:rowId xmlns:a16="http://schemas.microsoft.com/office/drawing/2014/main" val="10005"/>
                  </a:ext>
                </a:extLst>
              </a:tr>
              <a:tr h="266700">
                <a:tc>
                  <a:txBody>
                    <a:bodyPr/>
                    <a:lstStyle/>
                    <a:p>
                      <a:pPr marR="24765" algn="ctr">
                        <a:lnSpc>
                          <a:spcPct val="100000"/>
                        </a:lnSpc>
                        <a:spcBef>
                          <a:spcPts val="25"/>
                        </a:spcBef>
                      </a:pPr>
                      <a:r>
                        <a:rPr sz="1400" spc="-50" dirty="0">
                          <a:solidFill>
                            <a:srgbClr val="002068"/>
                          </a:solidFill>
                          <a:latin typeface="Meiryo UI"/>
                          <a:cs typeface="Meiryo UI"/>
                        </a:rPr>
                        <a:t>★</a:t>
                      </a:r>
                      <a:endParaRPr sz="1400">
                        <a:latin typeface="Meiryo UI"/>
                        <a:cs typeface="Meiryo UI"/>
                      </a:endParaRPr>
                    </a:p>
                  </a:txBody>
                  <a:tcPr marL="0" marR="0" marT="4763" marB="0"/>
                </a:tc>
                <a:tc>
                  <a:txBody>
                    <a:bodyPr/>
                    <a:lstStyle/>
                    <a:p>
                      <a:pPr marL="64135">
                        <a:lnSpc>
                          <a:spcPct val="100000"/>
                        </a:lnSpc>
                        <a:spcBef>
                          <a:spcPts val="65"/>
                        </a:spcBef>
                      </a:pPr>
                      <a:r>
                        <a:rPr sz="1400" spc="-10" dirty="0">
                          <a:latin typeface="Meiryo UI"/>
                          <a:cs typeface="Meiryo UI"/>
                        </a:rPr>
                        <a:t>Endomarketing</a:t>
                      </a:r>
                      <a:endParaRPr sz="1400">
                        <a:latin typeface="Meiryo UI"/>
                        <a:cs typeface="Meiryo UI"/>
                      </a:endParaRPr>
                    </a:p>
                  </a:txBody>
                  <a:tcPr marL="0" marR="0" marT="12383" marB="0"/>
                </a:tc>
                <a:tc>
                  <a:txBody>
                    <a:bodyPr/>
                    <a:lstStyle/>
                    <a:p>
                      <a:pPr>
                        <a:lnSpc>
                          <a:spcPct val="100000"/>
                        </a:lnSpc>
                      </a:pPr>
                      <a:endParaRPr sz="1400">
                        <a:latin typeface="Times New Roman"/>
                        <a:cs typeface="Times New Roman"/>
                      </a:endParaRPr>
                    </a:p>
                  </a:txBody>
                  <a:tcPr marL="0" marR="0" marT="0" marB="0"/>
                </a:tc>
                <a:tc>
                  <a:txBody>
                    <a:bodyPr/>
                    <a:lstStyle/>
                    <a:p>
                      <a:pPr marL="64769">
                        <a:lnSpc>
                          <a:spcPct val="100000"/>
                        </a:lnSpc>
                        <a:spcBef>
                          <a:spcPts val="195"/>
                        </a:spcBef>
                      </a:pPr>
                      <a:r>
                        <a:rPr sz="1400" dirty="0">
                          <a:latin typeface="Meiryo UI"/>
                          <a:cs typeface="Meiryo UI"/>
                        </a:rPr>
                        <a:t>interna</a:t>
                      </a:r>
                      <a:r>
                        <a:rPr sz="1400" spc="25" dirty="0">
                          <a:latin typeface="Meiryo UI"/>
                          <a:cs typeface="Meiryo UI"/>
                        </a:rPr>
                        <a:t> </a:t>
                      </a:r>
                      <a:r>
                        <a:rPr sz="1400" dirty="0">
                          <a:latin typeface="Meiryo UI"/>
                          <a:cs typeface="Meiryo UI"/>
                        </a:rPr>
                        <a:t>y</a:t>
                      </a:r>
                      <a:r>
                        <a:rPr sz="1400" spc="25" dirty="0">
                          <a:latin typeface="Meiryo UI"/>
                          <a:cs typeface="Meiryo UI"/>
                        </a:rPr>
                        <a:t> </a:t>
                      </a:r>
                      <a:r>
                        <a:rPr sz="1400" spc="-10" dirty="0">
                          <a:latin typeface="Meiryo UI"/>
                          <a:cs typeface="Meiryo UI"/>
                        </a:rPr>
                        <a:t>canales</a:t>
                      </a:r>
                      <a:endParaRPr sz="1400">
                        <a:latin typeface="Meiryo UI"/>
                        <a:cs typeface="Meiryo UI"/>
                      </a:endParaRPr>
                    </a:p>
                  </a:txBody>
                  <a:tcPr marL="0" marR="0" marT="37148" marB="0"/>
                </a:tc>
                <a:tc>
                  <a:txBody>
                    <a:bodyPr/>
                    <a:lstStyle/>
                    <a:p>
                      <a:pPr>
                        <a:lnSpc>
                          <a:spcPct val="100000"/>
                        </a:lnSpc>
                      </a:pPr>
                      <a:endParaRPr sz="1400">
                        <a:latin typeface="Times New Roman"/>
                        <a:cs typeface="Times New Roman"/>
                      </a:endParaRPr>
                    </a:p>
                  </a:txBody>
                  <a:tcPr marL="0" marR="0" marT="0" marB="0"/>
                </a:tc>
                <a:tc>
                  <a:txBody>
                    <a:bodyPr/>
                    <a:lstStyle/>
                    <a:p>
                      <a:pPr>
                        <a:lnSpc>
                          <a:spcPct val="100000"/>
                        </a:lnSpc>
                      </a:pPr>
                      <a:endParaRPr sz="1400">
                        <a:latin typeface="Times New Roman"/>
                        <a:cs typeface="Times New Roman"/>
                      </a:endParaRPr>
                    </a:p>
                  </a:txBody>
                  <a:tcPr marL="0" marR="0" marT="0" marB="0"/>
                </a:tc>
                <a:extLst>
                  <a:ext uri="{0D108BD9-81ED-4DB2-BD59-A6C34878D82A}">
                    <a16:rowId xmlns:a16="http://schemas.microsoft.com/office/drawing/2014/main" val="10006"/>
                  </a:ext>
                </a:extLst>
              </a:tr>
              <a:tr h="248603">
                <a:tc>
                  <a:txBody>
                    <a:bodyPr/>
                    <a:lstStyle/>
                    <a:p>
                      <a:pPr marR="24765" algn="ctr">
                        <a:lnSpc>
                          <a:spcPct val="100000"/>
                        </a:lnSpc>
                        <a:spcBef>
                          <a:spcPts val="25"/>
                        </a:spcBef>
                      </a:pPr>
                      <a:r>
                        <a:rPr sz="1400" spc="-50" dirty="0">
                          <a:solidFill>
                            <a:srgbClr val="002068"/>
                          </a:solidFill>
                          <a:latin typeface="Meiryo UI"/>
                          <a:cs typeface="Meiryo UI"/>
                        </a:rPr>
                        <a:t>★</a:t>
                      </a:r>
                      <a:endParaRPr sz="1400">
                        <a:latin typeface="Meiryo UI"/>
                        <a:cs typeface="Meiryo UI"/>
                      </a:endParaRPr>
                    </a:p>
                  </a:txBody>
                  <a:tcPr marL="0" marR="0" marT="4763" marB="0"/>
                </a:tc>
                <a:tc>
                  <a:txBody>
                    <a:bodyPr/>
                    <a:lstStyle/>
                    <a:p>
                      <a:pPr marL="64135">
                        <a:lnSpc>
                          <a:spcPct val="100000"/>
                        </a:lnSpc>
                        <a:spcBef>
                          <a:spcPts val="75"/>
                        </a:spcBef>
                      </a:pPr>
                      <a:r>
                        <a:rPr sz="1400" dirty="0">
                          <a:latin typeface="Meiryo UI"/>
                          <a:cs typeface="Meiryo UI"/>
                        </a:rPr>
                        <a:t>Cruce</a:t>
                      </a:r>
                      <a:r>
                        <a:rPr sz="1400" spc="45" dirty="0">
                          <a:latin typeface="Meiryo UI"/>
                          <a:cs typeface="Meiryo UI"/>
                        </a:rPr>
                        <a:t> </a:t>
                      </a:r>
                      <a:r>
                        <a:rPr sz="1400" spc="-25" dirty="0">
                          <a:latin typeface="Meiryo UI"/>
                          <a:cs typeface="Meiryo UI"/>
                        </a:rPr>
                        <a:t>CRM</a:t>
                      </a:r>
                      <a:endParaRPr sz="1400">
                        <a:latin typeface="Meiryo UI"/>
                        <a:cs typeface="Meiryo UI"/>
                      </a:endParaRPr>
                    </a:p>
                  </a:txBody>
                  <a:tcPr marL="0" marR="0" marT="14288" marB="0"/>
                </a:tc>
                <a:tc>
                  <a:txBody>
                    <a:bodyPr/>
                    <a:lstStyle/>
                    <a:p>
                      <a:pPr>
                        <a:lnSpc>
                          <a:spcPct val="100000"/>
                        </a:lnSpc>
                      </a:pPr>
                      <a:endParaRPr sz="1400">
                        <a:latin typeface="Times New Roman"/>
                        <a:cs typeface="Times New Roman"/>
                      </a:endParaRPr>
                    </a:p>
                  </a:txBody>
                  <a:tcPr marL="0" marR="0" marT="0" marB="0"/>
                </a:tc>
                <a:tc>
                  <a:txBody>
                    <a:bodyPr/>
                    <a:lstStyle/>
                    <a:p>
                      <a:pPr marL="64769">
                        <a:lnSpc>
                          <a:spcPts val="1015"/>
                        </a:lnSpc>
                        <a:spcBef>
                          <a:spcPts val="195"/>
                        </a:spcBef>
                      </a:pPr>
                      <a:r>
                        <a:rPr sz="1400" dirty="0">
                          <a:latin typeface="Meiryo UI"/>
                          <a:cs typeface="Meiryo UI"/>
                        </a:rPr>
                        <a:t>de</a:t>
                      </a:r>
                      <a:r>
                        <a:rPr sz="1400" spc="25" dirty="0">
                          <a:latin typeface="Meiryo UI"/>
                          <a:cs typeface="Meiryo UI"/>
                        </a:rPr>
                        <a:t> </a:t>
                      </a:r>
                      <a:r>
                        <a:rPr sz="1400" spc="-10" dirty="0">
                          <a:latin typeface="Meiryo UI"/>
                          <a:cs typeface="Meiryo UI"/>
                        </a:rPr>
                        <a:t>colaboración</a:t>
                      </a:r>
                      <a:endParaRPr sz="1400">
                        <a:latin typeface="Meiryo UI"/>
                        <a:cs typeface="Meiryo UI"/>
                      </a:endParaRPr>
                    </a:p>
                  </a:txBody>
                  <a:tcPr marL="0" marR="0" marT="37148" marB="0"/>
                </a:tc>
                <a:tc>
                  <a:txBody>
                    <a:bodyPr/>
                    <a:lstStyle/>
                    <a:p>
                      <a:pPr>
                        <a:lnSpc>
                          <a:spcPct val="100000"/>
                        </a:lnSpc>
                      </a:pPr>
                      <a:endParaRPr sz="1400">
                        <a:latin typeface="Times New Roman"/>
                        <a:cs typeface="Times New Roman"/>
                      </a:endParaRPr>
                    </a:p>
                  </a:txBody>
                  <a:tcPr marL="0" marR="0" marT="0" marB="0"/>
                </a:tc>
                <a:tc>
                  <a:txBody>
                    <a:bodyPr/>
                    <a:lstStyle/>
                    <a:p>
                      <a:pPr>
                        <a:lnSpc>
                          <a:spcPct val="100000"/>
                        </a:lnSpc>
                      </a:pPr>
                      <a:endParaRPr sz="1400" dirty="0">
                        <a:latin typeface="Times New Roman"/>
                        <a:cs typeface="Times New Roman"/>
                      </a:endParaRPr>
                    </a:p>
                  </a:txBody>
                  <a:tcPr marL="0" marR="0" marT="0" marB="0"/>
                </a:tc>
                <a:extLst>
                  <a:ext uri="{0D108BD9-81ED-4DB2-BD59-A6C34878D82A}">
                    <a16:rowId xmlns:a16="http://schemas.microsoft.com/office/drawing/2014/main" val="10007"/>
                  </a:ext>
                </a:extLst>
              </a:tr>
            </a:tbl>
          </a:graphicData>
        </a:graphic>
      </p:graphicFrame>
      <p:sp>
        <p:nvSpPr>
          <p:cNvPr id="7" name="object 7"/>
          <p:cNvSpPr txBox="1"/>
          <p:nvPr/>
        </p:nvSpPr>
        <p:spPr>
          <a:xfrm>
            <a:off x="11852853" y="3012949"/>
            <a:ext cx="1853565" cy="1340495"/>
          </a:xfrm>
          <a:prstGeom prst="rect">
            <a:avLst/>
          </a:prstGeom>
        </p:spPr>
        <p:txBody>
          <a:bodyPr vert="horz" wrap="square" lIns="0" tIns="19050" rIns="0" bIns="0" rtlCol="0">
            <a:spAutoFit/>
          </a:bodyPr>
          <a:lstStyle/>
          <a:p>
            <a:pPr marL="19050" marR="89535" algn="just">
              <a:lnSpc>
                <a:spcPct val="130700"/>
              </a:lnSpc>
              <a:spcBef>
                <a:spcPts val="150"/>
              </a:spcBef>
            </a:pPr>
            <a:r>
              <a:rPr sz="1350" dirty="0">
                <a:latin typeface="Meiryo UI"/>
                <a:cs typeface="Meiryo UI"/>
              </a:rPr>
              <a:t>Reparto</a:t>
            </a:r>
            <a:r>
              <a:rPr sz="1350" spc="45" dirty="0">
                <a:latin typeface="Meiryo UI"/>
                <a:cs typeface="Meiryo UI"/>
              </a:rPr>
              <a:t> </a:t>
            </a:r>
            <a:r>
              <a:rPr sz="1350" dirty="0">
                <a:latin typeface="Meiryo UI"/>
                <a:cs typeface="Meiryo UI"/>
              </a:rPr>
              <a:t>flyer</a:t>
            </a:r>
            <a:r>
              <a:rPr sz="1350" spc="45" dirty="0">
                <a:latin typeface="Meiryo UI"/>
                <a:cs typeface="Meiryo UI"/>
              </a:rPr>
              <a:t> </a:t>
            </a:r>
            <a:r>
              <a:rPr sz="1350" spc="-15" dirty="0">
                <a:latin typeface="Meiryo UI"/>
                <a:cs typeface="Meiryo UI"/>
              </a:rPr>
              <a:t>círculo influencia</a:t>
            </a:r>
            <a:endParaRPr sz="1350" dirty="0">
              <a:latin typeface="Meiryo UI"/>
              <a:cs typeface="Meiryo UI"/>
            </a:endParaRPr>
          </a:p>
          <a:p>
            <a:pPr marL="19050" marR="7620" algn="just">
              <a:lnSpc>
                <a:spcPct val="129500"/>
              </a:lnSpc>
            </a:pPr>
            <a:r>
              <a:rPr sz="1350" dirty="0">
                <a:latin typeface="Meiryo UI"/>
                <a:cs typeface="Meiryo UI"/>
              </a:rPr>
              <a:t>Flyer</a:t>
            </a:r>
            <a:r>
              <a:rPr sz="1350" spc="98" dirty="0">
                <a:latin typeface="Meiryo UI"/>
                <a:cs typeface="Meiryo UI"/>
              </a:rPr>
              <a:t> </a:t>
            </a:r>
            <a:r>
              <a:rPr sz="1350" dirty="0">
                <a:latin typeface="Meiryo UI"/>
                <a:cs typeface="Meiryo UI"/>
              </a:rPr>
              <a:t>comercios</a:t>
            </a:r>
            <a:r>
              <a:rPr sz="1350" spc="105" dirty="0">
                <a:latin typeface="Meiryo UI"/>
                <a:cs typeface="Meiryo UI"/>
              </a:rPr>
              <a:t> </a:t>
            </a:r>
            <a:r>
              <a:rPr sz="1350" spc="-30" dirty="0">
                <a:latin typeface="Meiryo UI"/>
                <a:cs typeface="Meiryo UI"/>
              </a:rPr>
              <a:t>zona </a:t>
            </a:r>
            <a:r>
              <a:rPr sz="1350" dirty="0">
                <a:latin typeface="Meiryo UI"/>
                <a:cs typeface="Meiryo UI"/>
              </a:rPr>
              <a:t>Insertar</a:t>
            </a:r>
            <a:r>
              <a:rPr sz="1350" spc="-8" dirty="0">
                <a:latin typeface="Meiryo UI"/>
                <a:cs typeface="Meiryo UI"/>
              </a:rPr>
              <a:t> </a:t>
            </a:r>
            <a:r>
              <a:rPr sz="1350" dirty="0">
                <a:latin typeface="Meiryo UI"/>
                <a:cs typeface="Meiryo UI"/>
              </a:rPr>
              <a:t>360 virtual</a:t>
            </a:r>
            <a:r>
              <a:rPr sz="1350" spc="-8" dirty="0">
                <a:latin typeface="Meiryo UI"/>
                <a:cs typeface="Meiryo UI"/>
              </a:rPr>
              <a:t> </a:t>
            </a:r>
            <a:r>
              <a:rPr sz="1350" spc="-75" dirty="0">
                <a:latin typeface="Meiryo UI"/>
                <a:cs typeface="Meiryo UI"/>
              </a:rPr>
              <a:t>o </a:t>
            </a:r>
            <a:r>
              <a:rPr sz="1350" dirty="0">
                <a:latin typeface="Meiryo UI"/>
                <a:cs typeface="Meiryo UI"/>
              </a:rPr>
              <a:t>visita</a:t>
            </a:r>
            <a:r>
              <a:rPr sz="1350" spc="60" dirty="0">
                <a:latin typeface="Meiryo UI"/>
                <a:cs typeface="Meiryo UI"/>
              </a:rPr>
              <a:t> </a:t>
            </a:r>
            <a:r>
              <a:rPr sz="1350" dirty="0">
                <a:latin typeface="Meiryo UI"/>
                <a:cs typeface="Meiryo UI"/>
              </a:rPr>
              <a:t>en</a:t>
            </a:r>
            <a:r>
              <a:rPr sz="1350" spc="75" dirty="0">
                <a:latin typeface="Meiryo UI"/>
                <a:cs typeface="Meiryo UI"/>
              </a:rPr>
              <a:t> </a:t>
            </a:r>
            <a:r>
              <a:rPr sz="1350" spc="-15" dirty="0">
                <a:latin typeface="Meiryo UI"/>
                <a:cs typeface="Meiryo UI"/>
              </a:rPr>
              <a:t>directo</a:t>
            </a:r>
            <a:endParaRPr sz="1350" dirty="0">
              <a:latin typeface="Meiryo UI"/>
              <a:cs typeface="Meiryo UI"/>
            </a:endParaRPr>
          </a:p>
        </p:txBody>
      </p:sp>
      <p:pic>
        <p:nvPicPr>
          <p:cNvPr id="8" name="object 8"/>
          <p:cNvPicPr/>
          <p:nvPr/>
        </p:nvPicPr>
        <p:blipFill>
          <a:blip r:embed="rId2" cstate="print"/>
          <a:stretch>
            <a:fillRect/>
          </a:stretch>
        </p:blipFill>
        <p:spPr>
          <a:xfrm>
            <a:off x="2673534" y="5424221"/>
            <a:ext cx="12843357" cy="835380"/>
          </a:xfrm>
          <a:prstGeom prst="rect">
            <a:avLst/>
          </a:prstGeom>
        </p:spPr>
      </p:pic>
      <p:grpSp>
        <p:nvGrpSpPr>
          <p:cNvPr id="9" name="Group 2">
            <a:extLst>
              <a:ext uri="{FF2B5EF4-FFF2-40B4-BE49-F238E27FC236}">
                <a16:creationId xmlns:a16="http://schemas.microsoft.com/office/drawing/2014/main" id="{05BD30C1-639C-CF45-BE9D-E91EB6C77497}"/>
              </a:ext>
            </a:extLst>
          </p:cNvPr>
          <p:cNvGrpSpPr>
            <a:grpSpLocks noChangeAspect="1"/>
          </p:cNvGrpSpPr>
          <p:nvPr/>
        </p:nvGrpSpPr>
        <p:grpSpPr>
          <a:xfrm>
            <a:off x="1028700" y="1065240"/>
            <a:ext cx="1597199" cy="661884"/>
            <a:chOff x="0" y="0"/>
            <a:chExt cx="1359789" cy="563499"/>
          </a:xfrm>
        </p:grpSpPr>
        <p:sp>
          <p:nvSpPr>
            <p:cNvPr id="10" name="Freeform 3">
              <a:extLst>
                <a:ext uri="{FF2B5EF4-FFF2-40B4-BE49-F238E27FC236}">
                  <a16:creationId xmlns:a16="http://schemas.microsoft.com/office/drawing/2014/main" id="{87B2588C-5957-C441-9075-7CCF3E408328}"/>
                </a:ext>
              </a:extLst>
            </p:cNvPr>
            <p:cNvSpPr/>
            <p:nvPr/>
          </p:nvSpPr>
          <p:spPr>
            <a:xfrm>
              <a:off x="0" y="0"/>
              <a:ext cx="1359789" cy="563499"/>
            </a:xfrm>
            <a:custGeom>
              <a:avLst/>
              <a:gdLst/>
              <a:ahLst/>
              <a:cxnLst/>
              <a:rect l="l" t="t" r="r" b="b"/>
              <a:pathLst>
                <a:path w="1359789" h="563499">
                  <a:moveTo>
                    <a:pt x="0" y="563499"/>
                  </a:moveTo>
                  <a:lnTo>
                    <a:pt x="1359789" y="563499"/>
                  </a:lnTo>
                  <a:lnTo>
                    <a:pt x="1359789" y="0"/>
                  </a:lnTo>
                  <a:lnTo>
                    <a:pt x="0" y="0"/>
                  </a:lnTo>
                  <a:close/>
                </a:path>
              </a:pathLst>
            </a:custGeom>
            <a:solidFill>
              <a:schemeClr val="tx2"/>
            </a:solidFill>
          </p:spPr>
          <p:txBody>
            <a:bodyPr/>
            <a:lstStyle/>
            <a:p>
              <a:endParaRPr lang="es-ES" dirty="0"/>
            </a:p>
          </p:txBody>
        </p:sp>
      </p:grpSp>
      <p:sp>
        <p:nvSpPr>
          <p:cNvPr id="11" name="TextBox 15">
            <a:extLst>
              <a:ext uri="{FF2B5EF4-FFF2-40B4-BE49-F238E27FC236}">
                <a16:creationId xmlns:a16="http://schemas.microsoft.com/office/drawing/2014/main" id="{93FF5EEA-824C-B54F-96C8-CC0C3FCA2C38}"/>
              </a:ext>
            </a:extLst>
          </p:cNvPr>
          <p:cNvSpPr txBox="1"/>
          <p:nvPr/>
        </p:nvSpPr>
        <p:spPr>
          <a:xfrm>
            <a:off x="1172291" y="923925"/>
            <a:ext cx="1371886" cy="880229"/>
          </a:xfrm>
          <a:prstGeom prst="rect">
            <a:avLst/>
          </a:prstGeom>
        </p:spPr>
        <p:txBody>
          <a:bodyPr lIns="0" tIns="0" rIns="0" bIns="0" numCol="1" rtlCol="0" anchor="t">
            <a:spAutoFit/>
          </a:bodyPr>
          <a:lstStyle/>
          <a:p>
            <a:pPr algn="l">
              <a:lnSpc>
                <a:spcPts val="7207"/>
              </a:lnSpc>
            </a:pPr>
            <a:r>
              <a:rPr lang="en-US" sz="5100" spc="-77" dirty="0">
                <a:solidFill>
                  <a:srgbClr val="FFFFFF"/>
                </a:solidFill>
                <a:latin typeface="Gibson 1"/>
              </a:rPr>
              <a:t>9</a:t>
            </a:r>
            <a:endParaRPr lang="en-US" sz="5148" spc="-77" dirty="0">
              <a:solidFill>
                <a:srgbClr val="FFFFFF"/>
              </a:solidFill>
              <a:latin typeface="Gibson 1"/>
            </a:endParaRPr>
          </a:p>
        </p:txBody>
      </p:sp>
      <p:sp>
        <p:nvSpPr>
          <p:cNvPr id="12" name="TextBox 14">
            <a:extLst>
              <a:ext uri="{FF2B5EF4-FFF2-40B4-BE49-F238E27FC236}">
                <a16:creationId xmlns:a16="http://schemas.microsoft.com/office/drawing/2014/main" id="{1ED40123-8924-BF48-96BB-2E9C0FC9E9F2}"/>
              </a:ext>
            </a:extLst>
          </p:cNvPr>
          <p:cNvSpPr txBox="1"/>
          <p:nvPr/>
        </p:nvSpPr>
        <p:spPr>
          <a:xfrm>
            <a:off x="2902206" y="1011530"/>
            <a:ext cx="9574856" cy="692497"/>
          </a:xfrm>
          <a:prstGeom prst="rect">
            <a:avLst/>
          </a:prstGeom>
        </p:spPr>
        <p:txBody>
          <a:bodyPr wrap="square" lIns="0" tIns="0" rIns="0" bIns="0" numCol="1" rtlCol="0" anchor="t">
            <a:spAutoFit/>
          </a:bodyPr>
          <a:lstStyle/>
          <a:p>
            <a:pPr algn="l">
              <a:lnSpc>
                <a:spcPts val="1604"/>
              </a:lnSpc>
            </a:pPr>
            <a:r>
              <a:rPr lang="en-US" sz="1550" spc="-31" dirty="0">
                <a:solidFill>
                  <a:schemeClr val="accent1"/>
                </a:solidFill>
                <a:latin typeface="Gibson 1"/>
              </a:rPr>
              <a:t>ESTRATEGIA</a:t>
            </a:r>
            <a:endParaRPr lang="en-US" sz="1568" spc="-31" dirty="0">
              <a:solidFill>
                <a:schemeClr val="accent1"/>
              </a:solidFill>
              <a:latin typeface="Gibson 1"/>
            </a:endParaRPr>
          </a:p>
          <a:p>
            <a:pPr>
              <a:lnSpc>
                <a:spcPts val="3841"/>
              </a:lnSpc>
            </a:pPr>
            <a:r>
              <a:rPr lang="en-US" sz="3750" spc="-56" dirty="0">
                <a:solidFill>
                  <a:schemeClr val="accent1"/>
                </a:solidFill>
                <a:latin typeface="Gibson 1"/>
              </a:rPr>
              <a:t>PLAN DE ACCIÓN 06 SEMANAS</a:t>
            </a:r>
          </a:p>
        </p:txBody>
      </p:sp>
      <p:sp>
        <p:nvSpPr>
          <p:cNvPr id="13" name="TextBox 67">
            <a:extLst>
              <a:ext uri="{FF2B5EF4-FFF2-40B4-BE49-F238E27FC236}">
                <a16:creationId xmlns:a16="http://schemas.microsoft.com/office/drawing/2014/main" id="{062D1D87-DFB2-7244-9096-046AE3C1D8B7}"/>
              </a:ext>
            </a:extLst>
          </p:cNvPr>
          <p:cNvSpPr txBox="1"/>
          <p:nvPr/>
        </p:nvSpPr>
        <p:spPr>
          <a:xfrm>
            <a:off x="13326185" y="550667"/>
            <a:ext cx="4296920" cy="442750"/>
          </a:xfrm>
          <a:prstGeom prst="rect">
            <a:avLst/>
          </a:prstGeom>
        </p:spPr>
        <p:txBody>
          <a:bodyPr lIns="0" tIns="0" rIns="0" bIns="0" numCol="1" rtlCol="0" anchor="t">
            <a:spAutoFit/>
          </a:bodyPr>
          <a:lstStyle/>
          <a:p>
            <a:pPr algn="l">
              <a:lnSpc>
                <a:spcPts val="1763"/>
              </a:lnSpc>
            </a:pPr>
            <a:r>
              <a:rPr lang="en-US" sz="1259" spc="56" dirty="0">
                <a:solidFill>
                  <a:schemeClr val="accent1"/>
                </a:solidFill>
                <a:latin typeface="Gibson 2"/>
              </a:rPr>
              <a:t>GENTILE HOME/ DOCUMENTO DE VALORACIÓN /        ESTRATEGIA</a:t>
            </a:r>
          </a:p>
        </p:txBody>
      </p:sp>
    </p:spTree>
    <p:extLst>
      <p:ext uri="{BB962C8B-B14F-4D97-AF65-F5344CB8AC3E}">
        <p14:creationId xmlns:p14="http://schemas.microsoft.com/office/powerpoint/2010/main" val="2955305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 Gráfico de embudo&#10;&#10;Descripción generada automáticamente">
            <a:extLst>
              <a:ext uri="{FF2B5EF4-FFF2-40B4-BE49-F238E27FC236}">
                <a16:creationId xmlns:a16="http://schemas.microsoft.com/office/drawing/2014/main" id="{89921D78-8710-2D6F-3CF8-C37815E255E2}"/>
              </a:ext>
            </a:extLst>
          </p:cNvPr>
          <p:cNvPicPr>
            <a:picLocks noChangeAspect="1"/>
          </p:cNvPicPr>
          <p:nvPr/>
        </p:nvPicPr>
        <p:blipFill>
          <a:blip r:embed="rId2"/>
          <a:stretch>
            <a:fillRect/>
          </a:stretch>
        </p:blipFill>
        <p:spPr>
          <a:xfrm>
            <a:off x="4176642" y="2049581"/>
            <a:ext cx="9951776" cy="6801987"/>
          </a:xfrm>
          <a:prstGeom prst="rect">
            <a:avLst/>
          </a:prstGeom>
        </p:spPr>
      </p:pic>
      <p:sp>
        <p:nvSpPr>
          <p:cNvPr id="4" name="CuadroTexto 3">
            <a:extLst>
              <a:ext uri="{FF2B5EF4-FFF2-40B4-BE49-F238E27FC236}">
                <a16:creationId xmlns:a16="http://schemas.microsoft.com/office/drawing/2014/main" id="{E10B129E-D7BA-AA75-2BEF-BD07BE63A065}"/>
              </a:ext>
            </a:extLst>
          </p:cNvPr>
          <p:cNvSpPr txBox="1"/>
          <p:nvPr/>
        </p:nvSpPr>
        <p:spPr>
          <a:xfrm>
            <a:off x="1375012" y="9179825"/>
            <a:ext cx="1611800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ea typeface="+mn-lt"/>
                <a:cs typeface="+mn-lt"/>
              </a:rPr>
              <a:t>El </a:t>
            </a:r>
            <a:r>
              <a:rPr lang="en-US" sz="2000" dirty="0" err="1">
                <a:ea typeface="+mn-lt"/>
                <a:cs typeface="+mn-lt"/>
              </a:rPr>
              <a:t>precio</a:t>
            </a:r>
            <a:r>
              <a:rPr lang="en-US" sz="2000" dirty="0">
                <a:ea typeface="+mn-lt"/>
                <a:cs typeface="+mn-lt"/>
              </a:rPr>
              <a:t> de </a:t>
            </a:r>
            <a:r>
              <a:rPr lang="en-US" sz="2000" dirty="0" err="1">
                <a:ea typeface="+mn-lt"/>
                <a:cs typeface="+mn-lt"/>
              </a:rPr>
              <a:t>su</a:t>
            </a:r>
            <a:r>
              <a:rPr lang="en-US" sz="2000" dirty="0">
                <a:ea typeface="+mn-lt"/>
                <a:cs typeface="+mn-lt"/>
              </a:rPr>
              <a:t> </a:t>
            </a:r>
            <a:r>
              <a:rPr lang="en-US" sz="2000" dirty="0" err="1">
                <a:ea typeface="+mn-lt"/>
                <a:cs typeface="+mn-lt"/>
              </a:rPr>
              <a:t>propiedad</a:t>
            </a:r>
            <a:r>
              <a:rPr lang="en-US" sz="2000" dirty="0">
                <a:ea typeface="+mn-lt"/>
                <a:cs typeface="+mn-lt"/>
              </a:rPr>
              <a:t>, </a:t>
            </a:r>
            <a:r>
              <a:rPr lang="en-US" sz="2000" dirty="0" err="1">
                <a:ea typeface="+mn-lt"/>
                <a:cs typeface="+mn-lt"/>
              </a:rPr>
              <a:t>desde</a:t>
            </a:r>
            <a:r>
              <a:rPr lang="en-US" sz="2000" dirty="0">
                <a:ea typeface="+mn-lt"/>
                <a:cs typeface="+mn-lt"/>
              </a:rPr>
              <a:t> </a:t>
            </a:r>
            <a:r>
              <a:rPr lang="en-US" sz="2000" dirty="0" err="1">
                <a:ea typeface="+mn-lt"/>
                <a:cs typeface="+mn-lt"/>
              </a:rPr>
              <a:t>el</a:t>
            </a:r>
            <a:r>
              <a:rPr lang="en-US" sz="2000" dirty="0">
                <a:ea typeface="+mn-lt"/>
                <a:cs typeface="+mn-lt"/>
              </a:rPr>
              <a:t> principio </a:t>
            </a:r>
            <a:r>
              <a:rPr lang="en-US" sz="2000" dirty="0" err="1">
                <a:ea typeface="+mn-lt"/>
                <a:cs typeface="+mn-lt"/>
              </a:rPr>
              <a:t>debe</a:t>
            </a:r>
            <a:r>
              <a:rPr lang="en-US" sz="2000" dirty="0">
                <a:ea typeface="+mn-lt"/>
                <a:cs typeface="+mn-lt"/>
              </a:rPr>
              <a:t> </a:t>
            </a:r>
            <a:r>
              <a:rPr lang="en-US" sz="2000" dirty="0" err="1">
                <a:ea typeface="+mn-lt"/>
                <a:cs typeface="+mn-lt"/>
              </a:rPr>
              <a:t>ajustarse</a:t>
            </a:r>
            <a:r>
              <a:rPr lang="en-US" sz="2000" dirty="0">
                <a:ea typeface="+mn-lt"/>
                <a:cs typeface="+mn-lt"/>
              </a:rPr>
              <a:t> al valor del mercado para </a:t>
            </a:r>
            <a:r>
              <a:rPr lang="en-US" sz="2000" dirty="0" err="1">
                <a:ea typeface="+mn-lt"/>
                <a:cs typeface="+mn-lt"/>
              </a:rPr>
              <a:t>generar</a:t>
            </a:r>
            <a:r>
              <a:rPr lang="en-US" sz="2000" dirty="0">
                <a:ea typeface="+mn-lt"/>
                <a:cs typeface="+mn-lt"/>
              </a:rPr>
              <a:t> la mayor </a:t>
            </a:r>
            <a:r>
              <a:rPr lang="en-US" sz="2000" dirty="0" err="1">
                <a:ea typeface="+mn-lt"/>
                <a:cs typeface="+mn-lt"/>
              </a:rPr>
              <a:t>actividad</a:t>
            </a:r>
            <a:r>
              <a:rPr lang="en-US" sz="2000" dirty="0">
                <a:ea typeface="+mn-lt"/>
                <a:cs typeface="+mn-lt"/>
              </a:rPr>
              <a:t> de </a:t>
            </a:r>
            <a:r>
              <a:rPr lang="en-US" sz="2000" dirty="0" err="1">
                <a:ea typeface="+mn-lt"/>
                <a:cs typeface="+mn-lt"/>
              </a:rPr>
              <a:t>los</a:t>
            </a:r>
            <a:r>
              <a:rPr lang="en-US" sz="2000" dirty="0">
                <a:ea typeface="+mn-lt"/>
                <a:cs typeface="+mn-lt"/>
              </a:rPr>
              <a:t> </a:t>
            </a:r>
            <a:r>
              <a:rPr lang="en-US" sz="2000" dirty="0" err="1">
                <a:ea typeface="+mn-lt"/>
                <a:cs typeface="+mn-lt"/>
              </a:rPr>
              <a:t>asesores</a:t>
            </a:r>
            <a:r>
              <a:rPr lang="en-US" sz="2000" dirty="0">
                <a:ea typeface="+mn-lt"/>
                <a:cs typeface="+mn-lt"/>
              </a:rPr>
              <a:t> </a:t>
            </a:r>
            <a:r>
              <a:rPr lang="en-US" sz="2000" dirty="0" err="1">
                <a:ea typeface="+mn-lt"/>
                <a:cs typeface="+mn-lt"/>
              </a:rPr>
              <a:t>inmobiliarios</a:t>
            </a:r>
            <a:r>
              <a:rPr lang="en-US" sz="2000" dirty="0">
                <a:ea typeface="+mn-lt"/>
                <a:cs typeface="+mn-lt"/>
              </a:rPr>
              <a:t> y </a:t>
            </a:r>
            <a:r>
              <a:rPr lang="en-US" sz="2000" dirty="0" err="1">
                <a:ea typeface="+mn-lt"/>
                <a:cs typeface="+mn-lt"/>
              </a:rPr>
              <a:t>los</a:t>
            </a:r>
            <a:r>
              <a:rPr lang="en-US" sz="2000" dirty="0">
                <a:ea typeface="+mn-lt"/>
                <a:cs typeface="+mn-lt"/>
              </a:rPr>
              <a:t> </a:t>
            </a:r>
            <a:r>
              <a:rPr lang="en-US" sz="2000" dirty="0" err="1">
                <a:ea typeface="+mn-lt"/>
                <a:cs typeface="+mn-lt"/>
              </a:rPr>
              <a:t>compradores</a:t>
            </a:r>
            <a:r>
              <a:rPr lang="en-US" sz="2000" dirty="0">
                <a:ea typeface="+mn-lt"/>
                <a:cs typeface="+mn-lt"/>
              </a:rPr>
              <a:t>. Debe </a:t>
            </a:r>
            <a:r>
              <a:rPr lang="en-US" sz="2000" dirty="0" err="1">
                <a:ea typeface="+mn-lt"/>
                <a:cs typeface="+mn-lt"/>
              </a:rPr>
              <a:t>atraer</a:t>
            </a:r>
            <a:r>
              <a:rPr lang="en-US" sz="2000" dirty="0">
                <a:ea typeface="+mn-lt"/>
                <a:cs typeface="+mn-lt"/>
              </a:rPr>
              <a:t> </a:t>
            </a:r>
            <a:r>
              <a:rPr lang="en-US" sz="2000" dirty="0" err="1">
                <a:ea typeface="+mn-lt"/>
                <a:cs typeface="+mn-lt"/>
              </a:rPr>
              <a:t>suficiente</a:t>
            </a:r>
            <a:r>
              <a:rPr lang="en-US" sz="2000" dirty="0">
                <a:ea typeface="+mn-lt"/>
                <a:cs typeface="+mn-lt"/>
              </a:rPr>
              <a:t> </a:t>
            </a:r>
            <a:r>
              <a:rPr lang="en-US" sz="2000" dirty="0" err="1">
                <a:ea typeface="+mn-lt"/>
                <a:cs typeface="+mn-lt"/>
              </a:rPr>
              <a:t>atención</a:t>
            </a:r>
            <a:r>
              <a:rPr lang="en-US" sz="2000" dirty="0">
                <a:ea typeface="+mn-lt"/>
                <a:cs typeface="+mn-lt"/>
              </a:rPr>
              <a:t> para </a:t>
            </a:r>
            <a:r>
              <a:rPr lang="en-US" sz="2000" dirty="0" err="1">
                <a:ea typeface="+mn-lt"/>
                <a:cs typeface="+mn-lt"/>
              </a:rPr>
              <a:t>dar</a:t>
            </a:r>
            <a:r>
              <a:rPr lang="en-US" sz="2000" dirty="0">
                <a:ea typeface="+mn-lt"/>
                <a:cs typeface="+mn-lt"/>
              </a:rPr>
              <a:t> </a:t>
            </a:r>
            <a:r>
              <a:rPr lang="en-US" sz="2000" dirty="0" err="1">
                <a:ea typeface="+mn-lt"/>
                <a:cs typeface="+mn-lt"/>
              </a:rPr>
              <a:t>como</a:t>
            </a:r>
            <a:r>
              <a:rPr lang="en-US" sz="2000" dirty="0">
                <a:ea typeface="+mn-lt"/>
                <a:cs typeface="+mn-lt"/>
              </a:rPr>
              <a:t> </a:t>
            </a:r>
            <a:r>
              <a:rPr lang="en-US" sz="2000" dirty="0" err="1">
                <a:ea typeface="+mn-lt"/>
                <a:cs typeface="+mn-lt"/>
              </a:rPr>
              <a:t>resultado</a:t>
            </a:r>
            <a:r>
              <a:rPr lang="en-US" sz="2000" dirty="0">
                <a:ea typeface="+mn-lt"/>
                <a:cs typeface="+mn-lt"/>
              </a:rPr>
              <a:t> </a:t>
            </a:r>
            <a:r>
              <a:rPr lang="en-US" sz="2000" dirty="0" err="1">
                <a:ea typeface="+mn-lt"/>
                <a:cs typeface="+mn-lt"/>
              </a:rPr>
              <a:t>visitas</a:t>
            </a:r>
            <a:r>
              <a:rPr lang="en-US" sz="2000" dirty="0">
                <a:ea typeface="+mn-lt"/>
                <a:cs typeface="+mn-lt"/>
              </a:rPr>
              <a:t> y </a:t>
            </a:r>
            <a:r>
              <a:rPr lang="en-US" sz="2000" dirty="0" err="1">
                <a:ea typeface="+mn-lt"/>
                <a:cs typeface="+mn-lt"/>
              </a:rPr>
              <a:t>ofertas</a:t>
            </a:r>
            <a:r>
              <a:rPr lang="en-US" sz="2000" dirty="0">
                <a:ea typeface="+mn-lt"/>
                <a:cs typeface="+mn-lt"/>
              </a:rPr>
              <a:t>.</a:t>
            </a:r>
            <a:endParaRPr lang="en-US" sz="2000" dirty="0"/>
          </a:p>
        </p:txBody>
      </p:sp>
      <p:grpSp>
        <p:nvGrpSpPr>
          <p:cNvPr id="7" name="Group 2">
            <a:extLst>
              <a:ext uri="{FF2B5EF4-FFF2-40B4-BE49-F238E27FC236}">
                <a16:creationId xmlns:a16="http://schemas.microsoft.com/office/drawing/2014/main" id="{95C212CE-8694-FB96-2620-828A505D4260}"/>
              </a:ext>
            </a:extLst>
          </p:cNvPr>
          <p:cNvGrpSpPr>
            <a:grpSpLocks noChangeAspect="1"/>
          </p:cNvGrpSpPr>
          <p:nvPr/>
        </p:nvGrpSpPr>
        <p:grpSpPr>
          <a:xfrm>
            <a:off x="1028700" y="1065240"/>
            <a:ext cx="1597199" cy="661884"/>
            <a:chOff x="0" y="0"/>
            <a:chExt cx="1359789" cy="563499"/>
          </a:xfrm>
        </p:grpSpPr>
        <p:sp>
          <p:nvSpPr>
            <p:cNvPr id="6" name="Freeform 3">
              <a:extLst>
                <a:ext uri="{FF2B5EF4-FFF2-40B4-BE49-F238E27FC236}">
                  <a16:creationId xmlns:a16="http://schemas.microsoft.com/office/drawing/2014/main" id="{9AAB33BD-3471-6F5C-C4A2-FD00E6FF539F}"/>
                </a:ext>
              </a:extLst>
            </p:cNvPr>
            <p:cNvSpPr/>
            <p:nvPr/>
          </p:nvSpPr>
          <p:spPr>
            <a:xfrm>
              <a:off x="0" y="0"/>
              <a:ext cx="1359789" cy="563499"/>
            </a:xfrm>
            <a:custGeom>
              <a:avLst/>
              <a:gdLst/>
              <a:ahLst/>
              <a:cxnLst/>
              <a:rect l="l" t="t" r="r" b="b"/>
              <a:pathLst>
                <a:path w="1359789" h="563499">
                  <a:moveTo>
                    <a:pt x="0" y="563499"/>
                  </a:moveTo>
                  <a:lnTo>
                    <a:pt x="1359789" y="563499"/>
                  </a:lnTo>
                  <a:lnTo>
                    <a:pt x="1359789" y="0"/>
                  </a:lnTo>
                  <a:lnTo>
                    <a:pt x="0" y="0"/>
                  </a:lnTo>
                  <a:close/>
                </a:path>
              </a:pathLst>
            </a:custGeom>
            <a:solidFill>
              <a:schemeClr val="tx2"/>
            </a:solidFill>
          </p:spPr>
          <p:txBody>
            <a:bodyPr/>
            <a:lstStyle/>
            <a:p>
              <a:endParaRPr lang="es-ES" dirty="0"/>
            </a:p>
          </p:txBody>
        </p:sp>
      </p:grpSp>
      <p:sp>
        <p:nvSpPr>
          <p:cNvPr id="9" name="TextBox 15">
            <a:extLst>
              <a:ext uri="{FF2B5EF4-FFF2-40B4-BE49-F238E27FC236}">
                <a16:creationId xmlns:a16="http://schemas.microsoft.com/office/drawing/2014/main" id="{69376C5F-B481-C3A9-7374-AD700B127B2A}"/>
              </a:ext>
            </a:extLst>
          </p:cNvPr>
          <p:cNvSpPr txBox="1"/>
          <p:nvPr/>
        </p:nvSpPr>
        <p:spPr>
          <a:xfrm>
            <a:off x="1172291" y="923925"/>
            <a:ext cx="1371886" cy="880229"/>
          </a:xfrm>
          <a:prstGeom prst="rect">
            <a:avLst/>
          </a:prstGeom>
        </p:spPr>
        <p:txBody>
          <a:bodyPr lIns="0" tIns="0" rIns="0" bIns="0" numCol="1" rtlCol="0" anchor="t">
            <a:spAutoFit/>
          </a:bodyPr>
          <a:lstStyle/>
          <a:p>
            <a:pPr algn="l">
              <a:lnSpc>
                <a:spcPts val="7207"/>
              </a:lnSpc>
            </a:pPr>
            <a:r>
              <a:rPr lang="en-US" sz="5100" spc="-77" dirty="0">
                <a:solidFill>
                  <a:srgbClr val="FFFFFF"/>
                </a:solidFill>
                <a:latin typeface="Gibson 1"/>
              </a:rPr>
              <a:t>10</a:t>
            </a:r>
            <a:endParaRPr lang="en-US" sz="5148" spc="-77" dirty="0">
              <a:solidFill>
                <a:srgbClr val="FFFFFF"/>
              </a:solidFill>
              <a:latin typeface="Gibson 1"/>
            </a:endParaRPr>
          </a:p>
        </p:txBody>
      </p:sp>
      <p:sp>
        <p:nvSpPr>
          <p:cNvPr id="11" name="TextBox 14">
            <a:extLst>
              <a:ext uri="{FF2B5EF4-FFF2-40B4-BE49-F238E27FC236}">
                <a16:creationId xmlns:a16="http://schemas.microsoft.com/office/drawing/2014/main" id="{A54B86D7-9206-6C1F-91C0-DBDEB34C3D98}"/>
              </a:ext>
            </a:extLst>
          </p:cNvPr>
          <p:cNvSpPr txBox="1"/>
          <p:nvPr/>
        </p:nvSpPr>
        <p:spPr>
          <a:xfrm>
            <a:off x="2902206" y="1011530"/>
            <a:ext cx="9574856" cy="692497"/>
          </a:xfrm>
          <a:prstGeom prst="rect">
            <a:avLst/>
          </a:prstGeom>
        </p:spPr>
        <p:txBody>
          <a:bodyPr wrap="square" lIns="0" tIns="0" rIns="0" bIns="0" numCol="1" rtlCol="0" anchor="t">
            <a:spAutoFit/>
          </a:bodyPr>
          <a:lstStyle/>
          <a:p>
            <a:pPr algn="l">
              <a:lnSpc>
                <a:spcPts val="1604"/>
              </a:lnSpc>
            </a:pPr>
            <a:r>
              <a:rPr lang="en-US" sz="1550" spc="-31" dirty="0">
                <a:solidFill>
                  <a:schemeClr val="accent1"/>
                </a:solidFill>
                <a:latin typeface="Gibson 1"/>
              </a:rPr>
              <a:t>ESTRATEGIA</a:t>
            </a:r>
            <a:endParaRPr lang="en-US" sz="1568" spc="-31" dirty="0">
              <a:solidFill>
                <a:schemeClr val="accent1"/>
              </a:solidFill>
              <a:latin typeface="Gibson 1"/>
            </a:endParaRPr>
          </a:p>
          <a:p>
            <a:pPr>
              <a:lnSpc>
                <a:spcPts val="3841"/>
              </a:lnSpc>
            </a:pPr>
            <a:r>
              <a:rPr lang="en-US" sz="3750" spc="-56" dirty="0">
                <a:solidFill>
                  <a:schemeClr val="accent1"/>
                </a:solidFill>
                <a:latin typeface="Gibson 1"/>
              </a:rPr>
              <a:t>FIJAR EN PRECIO CORRECTO</a:t>
            </a:r>
          </a:p>
        </p:txBody>
      </p:sp>
      <p:sp>
        <p:nvSpPr>
          <p:cNvPr id="8" name="TextBox 67">
            <a:extLst>
              <a:ext uri="{FF2B5EF4-FFF2-40B4-BE49-F238E27FC236}">
                <a16:creationId xmlns:a16="http://schemas.microsoft.com/office/drawing/2014/main" id="{A9F8858D-2AA2-884A-ABA7-30B568FE32CF}"/>
              </a:ext>
            </a:extLst>
          </p:cNvPr>
          <p:cNvSpPr txBox="1"/>
          <p:nvPr/>
        </p:nvSpPr>
        <p:spPr>
          <a:xfrm>
            <a:off x="13326185" y="550667"/>
            <a:ext cx="4296920" cy="442750"/>
          </a:xfrm>
          <a:prstGeom prst="rect">
            <a:avLst/>
          </a:prstGeom>
        </p:spPr>
        <p:txBody>
          <a:bodyPr lIns="0" tIns="0" rIns="0" bIns="0" numCol="1" rtlCol="0" anchor="t">
            <a:spAutoFit/>
          </a:bodyPr>
          <a:lstStyle/>
          <a:p>
            <a:pPr algn="l">
              <a:lnSpc>
                <a:spcPts val="1763"/>
              </a:lnSpc>
            </a:pPr>
            <a:r>
              <a:rPr lang="en-US" sz="1259" spc="56" dirty="0">
                <a:solidFill>
                  <a:schemeClr val="accent1"/>
                </a:solidFill>
                <a:latin typeface="Gibson 2"/>
              </a:rPr>
              <a:t>GENTILE HOME/ DOCUMENTO DE VALORACIÓN /        ESTRATEGIA</a:t>
            </a:r>
          </a:p>
        </p:txBody>
      </p:sp>
    </p:spTree>
    <p:extLst>
      <p:ext uri="{BB962C8B-B14F-4D97-AF65-F5344CB8AC3E}">
        <p14:creationId xmlns:p14="http://schemas.microsoft.com/office/powerpoint/2010/main" val="1056473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575655" y="2525966"/>
            <a:ext cx="1179195" cy="695575"/>
          </a:xfrm>
          <a:prstGeom prst="rect">
            <a:avLst/>
          </a:prstGeom>
        </p:spPr>
        <p:txBody>
          <a:bodyPr vert="horz" wrap="square" lIns="0" tIns="19050" rIns="0" bIns="0" rtlCol="0">
            <a:spAutoFit/>
          </a:bodyPr>
          <a:lstStyle/>
          <a:p>
            <a:pPr marL="19050" marR="7620">
              <a:lnSpc>
                <a:spcPct val="150100"/>
              </a:lnSpc>
              <a:spcBef>
                <a:spcPts val="150"/>
              </a:spcBef>
              <a:tabLst>
                <a:tab pos="486728" algn="l"/>
              </a:tabLst>
            </a:pPr>
            <a:r>
              <a:rPr sz="1575" spc="-38" dirty="0">
                <a:latin typeface="Meiryo UI"/>
                <a:cs typeface="Meiryo UI"/>
              </a:rPr>
              <a:t>El</a:t>
            </a:r>
            <a:r>
              <a:rPr sz="1575" dirty="0">
                <a:latin typeface="Meiryo UI"/>
                <a:cs typeface="Meiryo UI"/>
              </a:rPr>
              <a:t>	</a:t>
            </a:r>
            <a:r>
              <a:rPr sz="1575" spc="-15" dirty="0">
                <a:latin typeface="Meiryo UI"/>
                <a:cs typeface="Meiryo UI"/>
              </a:rPr>
              <a:t>mayor potenciales</a:t>
            </a:r>
            <a:endParaRPr sz="1575">
              <a:latin typeface="Meiryo UI"/>
              <a:cs typeface="Meiryo UI"/>
            </a:endParaRPr>
          </a:p>
        </p:txBody>
      </p:sp>
      <p:sp>
        <p:nvSpPr>
          <p:cNvPr id="3" name="object 3"/>
          <p:cNvSpPr txBox="1"/>
          <p:nvPr/>
        </p:nvSpPr>
        <p:spPr>
          <a:xfrm>
            <a:off x="3966237" y="2525966"/>
            <a:ext cx="2935605" cy="695575"/>
          </a:xfrm>
          <a:prstGeom prst="rect">
            <a:avLst/>
          </a:prstGeom>
        </p:spPr>
        <p:txBody>
          <a:bodyPr vert="horz" wrap="square" lIns="0" tIns="19050" rIns="0" bIns="0" rtlCol="0">
            <a:spAutoFit/>
          </a:bodyPr>
          <a:lstStyle/>
          <a:p>
            <a:pPr marL="210503" marR="7620" indent="-192405">
              <a:lnSpc>
                <a:spcPct val="150100"/>
              </a:lnSpc>
              <a:spcBef>
                <a:spcPts val="150"/>
              </a:spcBef>
              <a:tabLst>
                <a:tab pos="1074420" algn="l"/>
                <a:tab pos="1610678" algn="l"/>
                <a:tab pos="1913573" algn="l"/>
              </a:tabLst>
            </a:pPr>
            <a:r>
              <a:rPr sz="1575" spc="-15" dirty="0">
                <a:latin typeface="Meiryo UI"/>
                <a:cs typeface="Meiryo UI"/>
              </a:rPr>
              <a:t>número</a:t>
            </a:r>
            <a:r>
              <a:rPr sz="1575" dirty="0">
                <a:latin typeface="Meiryo UI"/>
                <a:cs typeface="Meiryo UI"/>
              </a:rPr>
              <a:t>	</a:t>
            </a:r>
            <a:r>
              <a:rPr sz="1575" spc="-38" dirty="0">
                <a:latin typeface="Meiryo UI"/>
                <a:cs typeface="Meiryo UI"/>
              </a:rPr>
              <a:t>de</a:t>
            </a:r>
            <a:r>
              <a:rPr sz="1575" dirty="0">
                <a:latin typeface="Meiryo UI"/>
                <a:cs typeface="Meiryo UI"/>
              </a:rPr>
              <a:t>	</a:t>
            </a:r>
            <a:r>
              <a:rPr sz="1575" spc="-15" dirty="0">
                <a:latin typeface="Meiryo UI"/>
                <a:cs typeface="Meiryo UI"/>
              </a:rPr>
              <a:t>compradores </a:t>
            </a:r>
            <a:r>
              <a:rPr sz="1575" spc="-30" dirty="0">
                <a:latin typeface="Meiryo UI"/>
                <a:cs typeface="Meiryo UI"/>
              </a:rPr>
              <a:t>verá</a:t>
            </a:r>
            <a:r>
              <a:rPr sz="1575" dirty="0">
                <a:latin typeface="Meiryo UI"/>
                <a:cs typeface="Meiryo UI"/>
              </a:rPr>
              <a:t>	</a:t>
            </a:r>
            <a:r>
              <a:rPr sz="1575" spc="-368" dirty="0">
                <a:latin typeface="Meiryo UI"/>
                <a:cs typeface="Meiryo UI"/>
              </a:rPr>
              <a:t> </a:t>
            </a:r>
            <a:r>
              <a:rPr sz="1575" dirty="0">
                <a:latin typeface="Meiryo UI"/>
                <a:cs typeface="Meiryo UI"/>
              </a:rPr>
              <a:t>una		</a:t>
            </a:r>
            <a:r>
              <a:rPr sz="1575" spc="-15" dirty="0">
                <a:latin typeface="Meiryo UI"/>
                <a:cs typeface="Meiryo UI"/>
              </a:rPr>
              <a:t>propiedad</a:t>
            </a:r>
            <a:endParaRPr sz="1575">
              <a:latin typeface="Meiryo UI"/>
              <a:cs typeface="Meiryo UI"/>
            </a:endParaRPr>
          </a:p>
        </p:txBody>
      </p:sp>
      <p:sp>
        <p:nvSpPr>
          <p:cNvPr id="4" name="object 4"/>
          <p:cNvSpPr txBox="1"/>
          <p:nvPr/>
        </p:nvSpPr>
        <p:spPr>
          <a:xfrm>
            <a:off x="2575655" y="3247408"/>
            <a:ext cx="4326255" cy="5687967"/>
          </a:xfrm>
          <a:prstGeom prst="rect">
            <a:avLst/>
          </a:prstGeom>
        </p:spPr>
        <p:txBody>
          <a:bodyPr vert="horz" wrap="square" lIns="0" tIns="17145" rIns="0" bIns="0" rtlCol="0">
            <a:spAutoFit/>
          </a:bodyPr>
          <a:lstStyle/>
          <a:p>
            <a:pPr marL="19050" marR="7620" algn="just">
              <a:lnSpc>
                <a:spcPct val="149900"/>
              </a:lnSpc>
              <a:spcBef>
                <a:spcPts val="135"/>
              </a:spcBef>
            </a:pPr>
            <a:r>
              <a:rPr sz="1575" dirty="0">
                <a:latin typeface="Meiryo UI"/>
                <a:cs typeface="Meiryo UI"/>
              </a:rPr>
              <a:t>recientemente</a:t>
            </a:r>
            <a:r>
              <a:rPr sz="1575" spc="98" dirty="0">
                <a:latin typeface="Meiryo UI"/>
                <a:cs typeface="Meiryo UI"/>
              </a:rPr>
              <a:t> </a:t>
            </a:r>
            <a:r>
              <a:rPr sz="1575" dirty="0">
                <a:latin typeface="Meiryo UI"/>
                <a:cs typeface="Meiryo UI"/>
              </a:rPr>
              <a:t>puesta</a:t>
            </a:r>
            <a:r>
              <a:rPr sz="1575" spc="98" dirty="0">
                <a:latin typeface="Meiryo UI"/>
                <a:cs typeface="Meiryo UI"/>
              </a:rPr>
              <a:t> </a:t>
            </a:r>
            <a:r>
              <a:rPr sz="1575" dirty="0">
                <a:latin typeface="Meiryo UI"/>
                <a:cs typeface="Meiryo UI"/>
              </a:rPr>
              <a:t>a</a:t>
            </a:r>
            <a:r>
              <a:rPr sz="1575" spc="98" dirty="0">
                <a:latin typeface="Meiryo UI"/>
                <a:cs typeface="Meiryo UI"/>
              </a:rPr>
              <a:t> </a:t>
            </a:r>
            <a:r>
              <a:rPr sz="1575" dirty="0">
                <a:latin typeface="Meiryo UI"/>
                <a:cs typeface="Meiryo UI"/>
              </a:rPr>
              <a:t>la</a:t>
            </a:r>
            <a:r>
              <a:rPr sz="1575" spc="98" dirty="0">
                <a:latin typeface="Meiryo UI"/>
                <a:cs typeface="Meiryo UI"/>
              </a:rPr>
              <a:t> </a:t>
            </a:r>
            <a:r>
              <a:rPr sz="1575" dirty="0">
                <a:latin typeface="Meiryo UI"/>
                <a:cs typeface="Meiryo UI"/>
              </a:rPr>
              <a:t>venta</a:t>
            </a:r>
            <a:r>
              <a:rPr sz="1575" spc="90" dirty="0">
                <a:latin typeface="Meiryo UI"/>
                <a:cs typeface="Meiryo UI"/>
              </a:rPr>
              <a:t> </a:t>
            </a:r>
            <a:r>
              <a:rPr sz="1575" dirty="0">
                <a:latin typeface="Meiryo UI"/>
                <a:cs typeface="Meiryo UI"/>
              </a:rPr>
              <a:t>dentro</a:t>
            </a:r>
            <a:r>
              <a:rPr sz="1575" spc="75" dirty="0">
                <a:latin typeface="Meiryo UI"/>
                <a:cs typeface="Meiryo UI"/>
              </a:rPr>
              <a:t> </a:t>
            </a:r>
            <a:r>
              <a:rPr sz="1575" spc="-38" dirty="0">
                <a:latin typeface="Meiryo UI"/>
                <a:cs typeface="Meiryo UI"/>
              </a:rPr>
              <a:t>de </a:t>
            </a:r>
            <a:r>
              <a:rPr sz="1575" dirty="0">
                <a:latin typeface="Meiryo UI"/>
                <a:cs typeface="Meiryo UI"/>
              </a:rPr>
              <a:t>los</a:t>
            </a:r>
            <a:r>
              <a:rPr sz="1575" spc="323" dirty="0">
                <a:latin typeface="Meiryo UI"/>
                <a:cs typeface="Meiryo UI"/>
              </a:rPr>
              <a:t> </a:t>
            </a:r>
            <a:r>
              <a:rPr sz="1575" dirty="0">
                <a:latin typeface="Meiryo UI"/>
                <a:cs typeface="Meiryo UI"/>
              </a:rPr>
              <a:t>primeros</a:t>
            </a:r>
            <a:r>
              <a:rPr sz="1575" spc="323" dirty="0">
                <a:latin typeface="Meiryo UI"/>
                <a:cs typeface="Meiryo UI"/>
              </a:rPr>
              <a:t> </a:t>
            </a:r>
            <a:r>
              <a:rPr sz="1575" dirty="0">
                <a:latin typeface="Meiryo UI"/>
                <a:cs typeface="Meiryo UI"/>
              </a:rPr>
              <a:t>14</a:t>
            </a:r>
            <a:r>
              <a:rPr sz="1575" spc="306" dirty="0">
                <a:latin typeface="Meiryo UI"/>
                <a:cs typeface="Meiryo UI"/>
              </a:rPr>
              <a:t> </a:t>
            </a:r>
            <a:r>
              <a:rPr sz="1575" dirty="0">
                <a:latin typeface="Meiryo UI"/>
                <a:cs typeface="Meiryo UI"/>
              </a:rPr>
              <a:t>días</a:t>
            </a:r>
            <a:r>
              <a:rPr sz="1575" spc="306" dirty="0">
                <a:latin typeface="Meiryo UI"/>
                <a:cs typeface="Meiryo UI"/>
              </a:rPr>
              <a:t> </a:t>
            </a:r>
            <a:r>
              <a:rPr sz="1575" dirty="0">
                <a:latin typeface="Meiryo UI"/>
                <a:cs typeface="Meiryo UI"/>
              </a:rPr>
              <a:t>en</a:t>
            </a:r>
            <a:r>
              <a:rPr sz="1575" spc="323" dirty="0">
                <a:latin typeface="Meiryo UI"/>
                <a:cs typeface="Meiryo UI"/>
              </a:rPr>
              <a:t> </a:t>
            </a:r>
            <a:r>
              <a:rPr sz="1575" dirty="0">
                <a:latin typeface="Meiryo UI"/>
                <a:cs typeface="Meiryo UI"/>
              </a:rPr>
              <a:t>el</a:t>
            </a:r>
            <a:r>
              <a:rPr sz="1575" spc="315" dirty="0">
                <a:latin typeface="Meiryo UI"/>
                <a:cs typeface="Meiryo UI"/>
              </a:rPr>
              <a:t> </a:t>
            </a:r>
            <a:r>
              <a:rPr sz="1575" dirty="0">
                <a:latin typeface="Meiryo UI"/>
                <a:cs typeface="Meiryo UI"/>
              </a:rPr>
              <a:t>mercado,</a:t>
            </a:r>
            <a:r>
              <a:rPr sz="1575" spc="330" dirty="0">
                <a:latin typeface="Meiryo UI"/>
                <a:cs typeface="Meiryo UI"/>
              </a:rPr>
              <a:t> </a:t>
            </a:r>
            <a:r>
              <a:rPr sz="1575" dirty="0">
                <a:latin typeface="Meiryo UI"/>
                <a:cs typeface="Meiryo UI"/>
              </a:rPr>
              <a:t>y</a:t>
            </a:r>
            <a:r>
              <a:rPr sz="1575" spc="315" dirty="0">
                <a:latin typeface="Meiryo UI"/>
                <a:cs typeface="Meiryo UI"/>
              </a:rPr>
              <a:t> </a:t>
            </a:r>
            <a:r>
              <a:rPr sz="1575" spc="-38" dirty="0">
                <a:latin typeface="Meiryo UI"/>
                <a:cs typeface="Meiryo UI"/>
              </a:rPr>
              <a:t>el </a:t>
            </a:r>
            <a:r>
              <a:rPr sz="1575" dirty="0">
                <a:latin typeface="Meiryo UI"/>
                <a:cs typeface="Meiryo UI"/>
              </a:rPr>
              <a:t>número</a:t>
            </a:r>
            <a:r>
              <a:rPr sz="1575" spc="743" dirty="0">
                <a:latin typeface="Meiryo UI"/>
                <a:cs typeface="Meiryo UI"/>
              </a:rPr>
              <a:t>  </a:t>
            </a:r>
            <a:r>
              <a:rPr sz="1575" dirty="0">
                <a:latin typeface="Meiryo UI"/>
                <a:cs typeface="Meiryo UI"/>
              </a:rPr>
              <a:t>disminuirá</a:t>
            </a:r>
            <a:r>
              <a:rPr sz="1575" spc="743" dirty="0">
                <a:latin typeface="Meiryo UI"/>
                <a:cs typeface="Meiryo UI"/>
              </a:rPr>
              <a:t>  </a:t>
            </a:r>
            <a:r>
              <a:rPr sz="1575" dirty="0">
                <a:latin typeface="Meiryo UI"/>
                <a:cs typeface="Meiryo UI"/>
              </a:rPr>
              <a:t>a</a:t>
            </a:r>
            <a:r>
              <a:rPr sz="1575" spc="735" dirty="0">
                <a:latin typeface="Meiryo UI"/>
                <a:cs typeface="Meiryo UI"/>
              </a:rPr>
              <a:t>  </a:t>
            </a:r>
            <a:r>
              <a:rPr sz="1575" dirty="0">
                <a:latin typeface="Meiryo UI"/>
                <a:cs typeface="Meiryo UI"/>
              </a:rPr>
              <a:t>medida</a:t>
            </a:r>
            <a:r>
              <a:rPr sz="1575" spc="743" dirty="0">
                <a:latin typeface="Meiryo UI"/>
                <a:cs typeface="Meiryo UI"/>
              </a:rPr>
              <a:t>  </a:t>
            </a:r>
            <a:r>
              <a:rPr sz="1575" spc="-38" dirty="0">
                <a:latin typeface="Meiryo UI"/>
                <a:cs typeface="Meiryo UI"/>
              </a:rPr>
              <a:t>que </a:t>
            </a:r>
            <a:r>
              <a:rPr sz="1575" dirty="0">
                <a:latin typeface="Meiryo UI"/>
                <a:cs typeface="Meiryo UI"/>
              </a:rPr>
              <a:t>aumenten</a:t>
            </a:r>
            <a:r>
              <a:rPr sz="1575" spc="593" dirty="0">
                <a:latin typeface="Meiryo UI"/>
                <a:cs typeface="Meiryo UI"/>
              </a:rPr>
              <a:t> </a:t>
            </a:r>
            <a:r>
              <a:rPr sz="1575" dirty="0">
                <a:latin typeface="Meiryo UI"/>
                <a:cs typeface="Meiryo UI"/>
              </a:rPr>
              <a:t>los</a:t>
            </a:r>
            <a:r>
              <a:rPr sz="1575" spc="600" dirty="0">
                <a:latin typeface="Meiryo UI"/>
                <a:cs typeface="Meiryo UI"/>
              </a:rPr>
              <a:t> </a:t>
            </a:r>
            <a:r>
              <a:rPr sz="1575" dirty="0">
                <a:latin typeface="Meiryo UI"/>
                <a:cs typeface="Meiryo UI"/>
              </a:rPr>
              <a:t>días</a:t>
            </a:r>
            <a:r>
              <a:rPr sz="1575" spc="585" dirty="0">
                <a:latin typeface="Meiryo UI"/>
                <a:cs typeface="Meiryo UI"/>
              </a:rPr>
              <a:t> </a:t>
            </a:r>
            <a:r>
              <a:rPr sz="1575" dirty="0">
                <a:latin typeface="Meiryo UI"/>
                <a:cs typeface="Meiryo UI"/>
              </a:rPr>
              <a:t>en</a:t>
            </a:r>
            <a:r>
              <a:rPr sz="1575" spc="600" dirty="0">
                <a:latin typeface="Meiryo UI"/>
                <a:cs typeface="Meiryo UI"/>
              </a:rPr>
              <a:t> </a:t>
            </a:r>
            <a:r>
              <a:rPr sz="1575" dirty="0">
                <a:latin typeface="Meiryo UI"/>
                <a:cs typeface="Meiryo UI"/>
              </a:rPr>
              <a:t>el</a:t>
            </a:r>
            <a:r>
              <a:rPr sz="1575" spc="608" dirty="0">
                <a:latin typeface="Meiryo UI"/>
                <a:cs typeface="Meiryo UI"/>
              </a:rPr>
              <a:t> </a:t>
            </a:r>
            <a:r>
              <a:rPr sz="1575" dirty="0">
                <a:latin typeface="Meiryo UI"/>
                <a:cs typeface="Meiryo UI"/>
              </a:rPr>
              <a:t>mercado.</a:t>
            </a:r>
            <a:r>
              <a:rPr sz="1575" spc="608" dirty="0">
                <a:latin typeface="Meiryo UI"/>
                <a:cs typeface="Meiryo UI"/>
              </a:rPr>
              <a:t> </a:t>
            </a:r>
            <a:r>
              <a:rPr sz="1575" spc="-30" dirty="0">
                <a:latin typeface="Meiryo UI"/>
                <a:cs typeface="Meiryo UI"/>
              </a:rPr>
              <a:t>Este </a:t>
            </a:r>
            <a:r>
              <a:rPr sz="1575" dirty="0">
                <a:latin typeface="Meiryo UI"/>
                <a:cs typeface="Meiryo UI"/>
              </a:rPr>
              <a:t>grupo</a:t>
            </a:r>
            <a:r>
              <a:rPr sz="1575" spc="435" dirty="0">
                <a:latin typeface="Meiryo UI"/>
                <a:cs typeface="Meiryo UI"/>
              </a:rPr>
              <a:t>    </a:t>
            </a:r>
            <a:r>
              <a:rPr sz="1575" dirty="0">
                <a:latin typeface="Meiryo UI"/>
                <a:cs typeface="Meiryo UI"/>
              </a:rPr>
              <a:t>de</a:t>
            </a:r>
            <a:r>
              <a:rPr sz="1575" spc="443" dirty="0">
                <a:latin typeface="Meiryo UI"/>
                <a:cs typeface="Meiryo UI"/>
              </a:rPr>
              <a:t>    </a:t>
            </a:r>
            <a:r>
              <a:rPr sz="1575" dirty="0">
                <a:latin typeface="Meiryo UI"/>
                <a:cs typeface="Meiryo UI"/>
              </a:rPr>
              <a:t>compradores</a:t>
            </a:r>
            <a:r>
              <a:rPr sz="1575" spc="443" dirty="0">
                <a:latin typeface="Meiryo UI"/>
                <a:cs typeface="Meiryo UI"/>
              </a:rPr>
              <a:t>    </a:t>
            </a:r>
            <a:r>
              <a:rPr sz="1575" spc="-15" dirty="0">
                <a:latin typeface="Meiryo UI"/>
                <a:cs typeface="Meiryo UI"/>
              </a:rPr>
              <a:t>incluye </a:t>
            </a:r>
            <a:r>
              <a:rPr sz="1575" dirty="0">
                <a:latin typeface="Meiryo UI"/>
                <a:cs typeface="Meiryo UI"/>
              </a:rPr>
              <a:t>compradores</a:t>
            </a:r>
            <a:r>
              <a:rPr sz="1575" spc="614" dirty="0">
                <a:latin typeface="Meiryo UI"/>
                <a:cs typeface="Meiryo UI"/>
              </a:rPr>
              <a:t> </a:t>
            </a:r>
            <a:r>
              <a:rPr sz="1575" dirty="0">
                <a:latin typeface="Meiryo UI"/>
                <a:cs typeface="Meiryo UI"/>
              </a:rPr>
              <a:t>de</a:t>
            </a:r>
            <a:r>
              <a:rPr sz="1575" spc="638" dirty="0">
                <a:latin typeface="Meiryo UI"/>
                <a:cs typeface="Meiryo UI"/>
              </a:rPr>
              <a:t> </a:t>
            </a:r>
            <a:r>
              <a:rPr sz="1575" dirty="0">
                <a:latin typeface="Meiryo UI"/>
                <a:cs typeface="Meiryo UI"/>
              </a:rPr>
              <a:t>propiedades</a:t>
            </a:r>
            <a:r>
              <a:rPr sz="1575" spc="614" dirty="0">
                <a:latin typeface="Meiryo UI"/>
                <a:cs typeface="Meiryo UI"/>
              </a:rPr>
              <a:t> </a:t>
            </a:r>
            <a:r>
              <a:rPr sz="1575" dirty="0">
                <a:latin typeface="Meiryo UI"/>
                <a:cs typeface="Meiryo UI"/>
              </a:rPr>
              <a:t>que</a:t>
            </a:r>
            <a:r>
              <a:rPr sz="1575" spc="638" dirty="0">
                <a:latin typeface="Meiryo UI"/>
                <a:cs typeface="Meiryo UI"/>
              </a:rPr>
              <a:t> </a:t>
            </a:r>
            <a:r>
              <a:rPr sz="1575" spc="-15" dirty="0">
                <a:latin typeface="Meiryo UI"/>
                <a:cs typeface="Meiryo UI"/>
              </a:rPr>
              <a:t>recién </a:t>
            </a:r>
            <a:r>
              <a:rPr sz="1575" dirty="0">
                <a:latin typeface="Meiryo UI"/>
                <a:cs typeface="Meiryo UI"/>
              </a:rPr>
              <a:t>llegan</a:t>
            </a:r>
            <a:r>
              <a:rPr sz="1575" spc="165" dirty="0">
                <a:latin typeface="Meiryo UI"/>
                <a:cs typeface="Meiryo UI"/>
              </a:rPr>
              <a:t> </a:t>
            </a:r>
            <a:r>
              <a:rPr sz="1575" dirty="0">
                <a:latin typeface="Meiryo UI"/>
                <a:cs typeface="Meiryo UI"/>
              </a:rPr>
              <a:t>al</a:t>
            </a:r>
            <a:r>
              <a:rPr sz="1575" spc="171" dirty="0">
                <a:latin typeface="Meiryo UI"/>
                <a:cs typeface="Meiryo UI"/>
              </a:rPr>
              <a:t> </a:t>
            </a:r>
            <a:r>
              <a:rPr sz="1575" dirty="0">
                <a:latin typeface="Meiryo UI"/>
                <a:cs typeface="Meiryo UI"/>
              </a:rPr>
              <a:t>mercado</a:t>
            </a:r>
            <a:r>
              <a:rPr sz="1575" spc="171" dirty="0">
                <a:latin typeface="Meiryo UI"/>
                <a:cs typeface="Meiryo UI"/>
              </a:rPr>
              <a:t> </a:t>
            </a:r>
            <a:r>
              <a:rPr sz="1575" dirty="0">
                <a:latin typeface="Meiryo UI"/>
                <a:cs typeface="Meiryo UI"/>
              </a:rPr>
              <a:t>y,</a:t>
            </a:r>
            <a:r>
              <a:rPr sz="1575" spc="203" dirty="0">
                <a:latin typeface="Meiryo UI"/>
                <a:cs typeface="Meiryo UI"/>
              </a:rPr>
              <a:t> </a:t>
            </a:r>
            <a:r>
              <a:rPr sz="1575" dirty="0">
                <a:latin typeface="Meiryo UI"/>
                <a:cs typeface="Meiryo UI"/>
              </a:rPr>
              <a:t>aún</a:t>
            </a:r>
            <a:r>
              <a:rPr sz="1575" spc="180" dirty="0">
                <a:latin typeface="Meiryo UI"/>
                <a:cs typeface="Meiryo UI"/>
              </a:rPr>
              <a:t> </a:t>
            </a:r>
            <a:r>
              <a:rPr sz="1575" dirty="0">
                <a:latin typeface="Meiryo UI"/>
                <a:cs typeface="Meiryo UI"/>
              </a:rPr>
              <a:t>más</a:t>
            </a:r>
            <a:r>
              <a:rPr sz="1575" spc="180" dirty="0">
                <a:latin typeface="Meiryo UI"/>
                <a:cs typeface="Meiryo UI"/>
              </a:rPr>
              <a:t> </a:t>
            </a:r>
            <a:r>
              <a:rPr sz="1575" spc="-15" dirty="0">
                <a:latin typeface="Meiryo UI"/>
                <a:cs typeface="Meiryo UI"/>
              </a:rPr>
              <a:t>importante, </a:t>
            </a:r>
            <a:r>
              <a:rPr sz="1575" dirty="0">
                <a:latin typeface="Meiryo UI"/>
                <a:cs typeface="Meiryo UI"/>
              </a:rPr>
              <a:t>compradores</a:t>
            </a:r>
            <a:r>
              <a:rPr sz="1575" spc="195" dirty="0">
                <a:latin typeface="Meiryo UI"/>
                <a:cs typeface="Meiryo UI"/>
              </a:rPr>
              <a:t> </a:t>
            </a:r>
            <a:r>
              <a:rPr sz="1575" dirty="0">
                <a:latin typeface="Meiryo UI"/>
                <a:cs typeface="Meiryo UI"/>
              </a:rPr>
              <a:t>que</a:t>
            </a:r>
            <a:r>
              <a:rPr sz="1575" spc="248" dirty="0">
                <a:latin typeface="Meiryo UI"/>
                <a:cs typeface="Meiryo UI"/>
              </a:rPr>
              <a:t> </a:t>
            </a:r>
            <a:r>
              <a:rPr sz="1575" dirty="0">
                <a:latin typeface="Meiryo UI"/>
                <a:cs typeface="Meiryo UI"/>
              </a:rPr>
              <a:t>ya</a:t>
            </a:r>
            <a:r>
              <a:rPr sz="1575" spc="210" dirty="0">
                <a:latin typeface="Meiryo UI"/>
                <a:cs typeface="Meiryo UI"/>
              </a:rPr>
              <a:t> </a:t>
            </a:r>
            <a:r>
              <a:rPr sz="1575" dirty="0">
                <a:latin typeface="Meiryo UI"/>
                <a:cs typeface="Meiryo UI"/>
              </a:rPr>
              <a:t>buscan</a:t>
            </a:r>
            <a:r>
              <a:rPr sz="1575" spc="210" dirty="0">
                <a:latin typeface="Meiryo UI"/>
                <a:cs typeface="Meiryo UI"/>
              </a:rPr>
              <a:t> </a:t>
            </a:r>
            <a:r>
              <a:rPr sz="1575" dirty="0">
                <a:latin typeface="Meiryo UI"/>
                <a:cs typeface="Meiryo UI"/>
              </a:rPr>
              <a:t>con</a:t>
            </a:r>
            <a:r>
              <a:rPr sz="1575" spc="210" dirty="0">
                <a:latin typeface="Meiryo UI"/>
                <a:cs typeface="Meiryo UI"/>
              </a:rPr>
              <a:t> </a:t>
            </a:r>
            <a:r>
              <a:rPr sz="1575" spc="-15" dirty="0">
                <a:latin typeface="Meiryo UI"/>
                <a:cs typeface="Meiryo UI"/>
              </a:rPr>
              <a:t>agencias </a:t>
            </a:r>
            <a:r>
              <a:rPr sz="1575" dirty="0">
                <a:latin typeface="Meiryo UI"/>
                <a:cs typeface="Meiryo UI"/>
              </a:rPr>
              <a:t>y</a:t>
            </a:r>
            <a:r>
              <a:rPr sz="1575" spc="210" dirty="0">
                <a:latin typeface="Meiryo UI"/>
                <a:cs typeface="Meiryo UI"/>
              </a:rPr>
              <a:t> </a:t>
            </a:r>
            <a:r>
              <a:rPr sz="1575" dirty="0">
                <a:latin typeface="Meiryo UI"/>
                <a:cs typeface="Meiryo UI"/>
              </a:rPr>
              <a:t>que</a:t>
            </a:r>
            <a:r>
              <a:rPr sz="1575" spc="233" dirty="0">
                <a:latin typeface="Meiryo UI"/>
                <a:cs typeface="Meiryo UI"/>
              </a:rPr>
              <a:t> </a:t>
            </a:r>
            <a:r>
              <a:rPr sz="1575" dirty="0">
                <a:latin typeface="Meiryo UI"/>
                <a:cs typeface="Meiryo UI"/>
              </a:rPr>
              <a:t>ya</a:t>
            </a:r>
            <a:r>
              <a:rPr sz="1575" spc="217" dirty="0">
                <a:latin typeface="Meiryo UI"/>
                <a:cs typeface="Meiryo UI"/>
              </a:rPr>
              <a:t> </a:t>
            </a:r>
            <a:r>
              <a:rPr sz="1575" dirty="0">
                <a:latin typeface="Meiryo UI"/>
                <a:cs typeface="Meiryo UI"/>
              </a:rPr>
              <a:t>han</a:t>
            </a:r>
            <a:r>
              <a:rPr sz="1575" spc="240" dirty="0">
                <a:latin typeface="Meiryo UI"/>
                <a:cs typeface="Meiryo UI"/>
              </a:rPr>
              <a:t> </a:t>
            </a:r>
            <a:r>
              <a:rPr sz="1575" dirty="0">
                <a:latin typeface="Meiryo UI"/>
                <a:cs typeface="Meiryo UI"/>
              </a:rPr>
              <a:t>visto</a:t>
            </a:r>
            <a:r>
              <a:rPr sz="1575" spc="225" dirty="0">
                <a:latin typeface="Meiryo UI"/>
                <a:cs typeface="Meiryo UI"/>
              </a:rPr>
              <a:t> </a:t>
            </a:r>
            <a:r>
              <a:rPr sz="1575" dirty="0">
                <a:latin typeface="Meiryo UI"/>
                <a:cs typeface="Meiryo UI"/>
              </a:rPr>
              <a:t>el</a:t>
            </a:r>
            <a:r>
              <a:rPr sz="1575" spc="217" dirty="0">
                <a:latin typeface="Meiryo UI"/>
                <a:cs typeface="Meiryo UI"/>
              </a:rPr>
              <a:t> </a:t>
            </a:r>
            <a:r>
              <a:rPr sz="1575" dirty="0">
                <a:latin typeface="Meiryo UI"/>
                <a:cs typeface="Meiryo UI"/>
              </a:rPr>
              <a:t>inventario</a:t>
            </a:r>
            <a:r>
              <a:rPr sz="1575" spc="217" dirty="0">
                <a:latin typeface="Meiryo UI"/>
                <a:cs typeface="Meiryo UI"/>
              </a:rPr>
              <a:t> </a:t>
            </a:r>
            <a:r>
              <a:rPr sz="1575" spc="-15" dirty="0">
                <a:latin typeface="Meiryo UI"/>
                <a:cs typeface="Meiryo UI"/>
              </a:rPr>
              <a:t>existente </a:t>
            </a:r>
            <a:r>
              <a:rPr sz="1575" dirty="0">
                <a:latin typeface="Meiryo UI"/>
                <a:cs typeface="Meiryo UI"/>
              </a:rPr>
              <a:t>y</a:t>
            </a:r>
            <a:r>
              <a:rPr sz="1575" spc="203" dirty="0">
                <a:latin typeface="Meiryo UI"/>
                <a:cs typeface="Meiryo UI"/>
              </a:rPr>
              <a:t> </a:t>
            </a:r>
            <a:r>
              <a:rPr sz="1575" dirty="0">
                <a:latin typeface="Meiryo UI"/>
                <a:cs typeface="Meiryo UI"/>
              </a:rPr>
              <a:t>no</a:t>
            </a:r>
            <a:r>
              <a:rPr sz="1575" spc="217" dirty="0">
                <a:latin typeface="Meiryo UI"/>
                <a:cs typeface="Meiryo UI"/>
              </a:rPr>
              <a:t> </a:t>
            </a:r>
            <a:r>
              <a:rPr sz="1575" dirty="0">
                <a:latin typeface="Meiryo UI"/>
                <a:cs typeface="Meiryo UI"/>
              </a:rPr>
              <a:t>han</a:t>
            </a:r>
            <a:r>
              <a:rPr sz="1575" spc="210" dirty="0">
                <a:latin typeface="Meiryo UI"/>
                <a:cs typeface="Meiryo UI"/>
              </a:rPr>
              <a:t> </a:t>
            </a:r>
            <a:r>
              <a:rPr sz="1575" dirty="0">
                <a:latin typeface="Meiryo UI"/>
                <a:cs typeface="Meiryo UI"/>
              </a:rPr>
              <a:t>encontrado</a:t>
            </a:r>
            <a:r>
              <a:rPr sz="1575" spc="217" dirty="0">
                <a:latin typeface="Meiryo UI"/>
                <a:cs typeface="Meiryo UI"/>
              </a:rPr>
              <a:t> </a:t>
            </a:r>
            <a:r>
              <a:rPr sz="1575" dirty="0">
                <a:latin typeface="Meiryo UI"/>
                <a:cs typeface="Meiryo UI"/>
              </a:rPr>
              <a:t>una</a:t>
            </a:r>
            <a:r>
              <a:rPr sz="1575" spc="195" dirty="0">
                <a:latin typeface="Meiryo UI"/>
                <a:cs typeface="Meiryo UI"/>
              </a:rPr>
              <a:t> </a:t>
            </a:r>
            <a:r>
              <a:rPr sz="1575" dirty="0">
                <a:latin typeface="Meiryo UI"/>
                <a:cs typeface="Meiryo UI"/>
              </a:rPr>
              <a:t>casa,</a:t>
            </a:r>
            <a:r>
              <a:rPr sz="1575" spc="233" dirty="0">
                <a:latin typeface="Meiryo UI"/>
                <a:cs typeface="Meiryo UI"/>
              </a:rPr>
              <a:t> </a:t>
            </a:r>
            <a:r>
              <a:rPr sz="1575" dirty="0">
                <a:latin typeface="Meiryo UI"/>
                <a:cs typeface="Meiryo UI"/>
              </a:rPr>
              <a:t>lo</a:t>
            </a:r>
            <a:r>
              <a:rPr sz="1575" spc="195" dirty="0">
                <a:latin typeface="Meiryo UI"/>
                <a:cs typeface="Meiryo UI"/>
              </a:rPr>
              <a:t> </a:t>
            </a:r>
            <a:r>
              <a:rPr sz="1575" dirty="0">
                <a:latin typeface="Meiryo UI"/>
                <a:cs typeface="Meiryo UI"/>
              </a:rPr>
              <a:t>que</a:t>
            </a:r>
            <a:r>
              <a:rPr sz="1575" spc="217" dirty="0">
                <a:latin typeface="Meiryo UI"/>
                <a:cs typeface="Meiryo UI"/>
              </a:rPr>
              <a:t> </a:t>
            </a:r>
            <a:r>
              <a:rPr sz="1575" spc="-38" dirty="0">
                <a:latin typeface="Meiryo UI"/>
                <a:cs typeface="Meiryo UI"/>
              </a:rPr>
              <a:t>los </a:t>
            </a:r>
            <a:r>
              <a:rPr sz="1575" dirty="0">
                <a:latin typeface="Meiryo UI"/>
                <a:cs typeface="Meiryo UI"/>
              </a:rPr>
              <a:t>hace</a:t>
            </a:r>
            <a:r>
              <a:rPr sz="1575" spc="60" dirty="0">
                <a:latin typeface="Meiryo UI"/>
                <a:cs typeface="Meiryo UI"/>
              </a:rPr>
              <a:t> </a:t>
            </a:r>
            <a:r>
              <a:rPr sz="1575" dirty="0">
                <a:latin typeface="Meiryo UI"/>
                <a:cs typeface="Meiryo UI"/>
              </a:rPr>
              <a:t>ansiosos</a:t>
            </a:r>
            <a:r>
              <a:rPr sz="1575" spc="53" dirty="0">
                <a:latin typeface="Meiryo UI"/>
                <a:cs typeface="Meiryo UI"/>
              </a:rPr>
              <a:t> </a:t>
            </a:r>
            <a:r>
              <a:rPr sz="1575" dirty="0">
                <a:latin typeface="Meiryo UI"/>
                <a:cs typeface="Meiryo UI"/>
              </a:rPr>
              <a:t>por</a:t>
            </a:r>
            <a:r>
              <a:rPr sz="1575" spc="68" dirty="0">
                <a:latin typeface="Meiryo UI"/>
                <a:cs typeface="Meiryo UI"/>
              </a:rPr>
              <a:t> </a:t>
            </a:r>
            <a:r>
              <a:rPr sz="1575" dirty="0">
                <a:latin typeface="Meiryo UI"/>
                <a:cs typeface="Meiryo UI"/>
              </a:rPr>
              <a:t>hacer</a:t>
            </a:r>
            <a:r>
              <a:rPr sz="1575" spc="75" dirty="0">
                <a:latin typeface="Meiryo UI"/>
                <a:cs typeface="Meiryo UI"/>
              </a:rPr>
              <a:t> </a:t>
            </a:r>
            <a:r>
              <a:rPr sz="1575" dirty="0">
                <a:latin typeface="Meiryo UI"/>
                <a:cs typeface="Meiryo UI"/>
              </a:rPr>
              <a:t>una</a:t>
            </a:r>
            <a:r>
              <a:rPr sz="1575" spc="38" dirty="0">
                <a:latin typeface="Meiryo UI"/>
                <a:cs typeface="Meiryo UI"/>
              </a:rPr>
              <a:t> </a:t>
            </a:r>
            <a:r>
              <a:rPr sz="1575" spc="-15" dirty="0">
                <a:latin typeface="Meiryo UI"/>
                <a:cs typeface="Meiryo UI"/>
              </a:rPr>
              <a:t>oferta.</a:t>
            </a:r>
            <a:endParaRPr sz="1575">
              <a:latin typeface="Meiryo UI"/>
              <a:cs typeface="Meiryo UI"/>
            </a:endParaRPr>
          </a:p>
          <a:p>
            <a:pPr>
              <a:spcBef>
                <a:spcPts val="225"/>
              </a:spcBef>
            </a:pPr>
            <a:endParaRPr sz="1575">
              <a:latin typeface="Meiryo UI"/>
              <a:cs typeface="Meiryo UI"/>
            </a:endParaRPr>
          </a:p>
          <a:p>
            <a:pPr marL="19050" marR="9525">
              <a:lnSpc>
                <a:spcPct val="149700"/>
              </a:lnSpc>
              <a:spcBef>
                <a:spcPts val="8"/>
              </a:spcBef>
              <a:tabLst>
                <a:tab pos="887730" algn="l"/>
                <a:tab pos="1243013" algn="l"/>
                <a:tab pos="2159318" algn="l"/>
                <a:tab pos="2695575" algn="l"/>
                <a:tab pos="4074795" algn="l"/>
              </a:tabLst>
            </a:pPr>
            <a:r>
              <a:rPr sz="1575" dirty="0">
                <a:latin typeface="Meiryo UI"/>
                <a:cs typeface="Meiryo UI"/>
              </a:rPr>
              <a:t>Para</a:t>
            </a:r>
            <a:r>
              <a:rPr sz="1575" spc="240" dirty="0">
                <a:latin typeface="Meiryo UI"/>
                <a:cs typeface="Meiryo UI"/>
              </a:rPr>
              <a:t>  </a:t>
            </a:r>
            <a:r>
              <a:rPr sz="1575" dirty="0">
                <a:latin typeface="Meiryo UI"/>
                <a:cs typeface="Meiryo UI"/>
              </a:rPr>
              <a:t>aprovechar</a:t>
            </a:r>
            <a:r>
              <a:rPr sz="1575" spc="255" dirty="0">
                <a:latin typeface="Meiryo UI"/>
                <a:cs typeface="Meiryo UI"/>
              </a:rPr>
              <a:t>  </a:t>
            </a:r>
            <a:r>
              <a:rPr sz="1575" dirty="0">
                <a:latin typeface="Meiryo UI"/>
                <a:cs typeface="Meiryo UI"/>
              </a:rPr>
              <a:t>este</a:t>
            </a:r>
            <a:r>
              <a:rPr sz="1575" spc="255" dirty="0">
                <a:latin typeface="Meiryo UI"/>
                <a:cs typeface="Meiryo UI"/>
              </a:rPr>
              <a:t>  </a:t>
            </a:r>
            <a:r>
              <a:rPr sz="1575" dirty="0">
                <a:latin typeface="Meiryo UI"/>
                <a:cs typeface="Meiryo UI"/>
              </a:rPr>
              <a:t>mayor</a:t>
            </a:r>
            <a:r>
              <a:rPr sz="1575" spc="255" dirty="0">
                <a:latin typeface="Meiryo UI"/>
                <a:cs typeface="Meiryo UI"/>
              </a:rPr>
              <a:t>  </a:t>
            </a:r>
            <a:r>
              <a:rPr sz="1575" dirty="0">
                <a:latin typeface="Meiryo UI"/>
                <a:cs typeface="Meiryo UI"/>
              </a:rPr>
              <a:t>nivel</a:t>
            </a:r>
            <a:r>
              <a:rPr sz="1575" spc="240" dirty="0">
                <a:latin typeface="Meiryo UI"/>
                <a:cs typeface="Meiryo UI"/>
              </a:rPr>
              <a:t>  </a:t>
            </a:r>
            <a:r>
              <a:rPr sz="1575" spc="-38" dirty="0">
                <a:latin typeface="Meiryo UI"/>
                <a:cs typeface="Meiryo UI"/>
              </a:rPr>
              <a:t>de </a:t>
            </a:r>
            <a:r>
              <a:rPr sz="1575" spc="-15" dirty="0">
                <a:latin typeface="Meiryo UI"/>
                <a:cs typeface="Meiryo UI"/>
              </a:rPr>
              <a:t>tráfico</a:t>
            </a:r>
            <a:r>
              <a:rPr sz="1575" dirty="0">
                <a:latin typeface="Meiryo UI"/>
                <a:cs typeface="Meiryo UI"/>
              </a:rPr>
              <a:t>	</a:t>
            </a:r>
            <a:r>
              <a:rPr sz="1575" spc="-75" dirty="0">
                <a:latin typeface="Meiryo UI"/>
                <a:cs typeface="Meiryo UI"/>
              </a:rPr>
              <a:t>e</a:t>
            </a:r>
            <a:r>
              <a:rPr sz="1575" dirty="0">
                <a:latin typeface="Meiryo UI"/>
                <a:cs typeface="Meiryo UI"/>
              </a:rPr>
              <a:t>	</a:t>
            </a:r>
            <a:r>
              <a:rPr sz="1575" spc="-15" dirty="0">
                <a:latin typeface="Meiryo UI"/>
                <a:cs typeface="Meiryo UI"/>
              </a:rPr>
              <a:t>interés</a:t>
            </a:r>
            <a:r>
              <a:rPr sz="1575" dirty="0">
                <a:latin typeface="Meiryo UI"/>
                <a:cs typeface="Meiryo UI"/>
              </a:rPr>
              <a:t>	</a:t>
            </a:r>
            <a:r>
              <a:rPr sz="1575" spc="-38" dirty="0">
                <a:latin typeface="Meiryo UI"/>
                <a:cs typeface="Meiryo UI"/>
              </a:rPr>
              <a:t>del</a:t>
            </a:r>
            <a:r>
              <a:rPr sz="1575" dirty="0">
                <a:latin typeface="Meiryo UI"/>
                <a:cs typeface="Meiryo UI"/>
              </a:rPr>
              <a:t>	</a:t>
            </a:r>
            <a:r>
              <a:rPr sz="1575" spc="-15" dirty="0">
                <a:latin typeface="Meiryo UI"/>
                <a:cs typeface="Meiryo UI"/>
              </a:rPr>
              <a:t>comprador,</a:t>
            </a:r>
            <a:r>
              <a:rPr sz="1575" dirty="0">
                <a:latin typeface="Meiryo UI"/>
                <a:cs typeface="Meiryo UI"/>
              </a:rPr>
              <a:t>	</a:t>
            </a:r>
            <a:r>
              <a:rPr sz="1575" spc="-38" dirty="0">
                <a:latin typeface="Meiryo UI"/>
                <a:cs typeface="Meiryo UI"/>
              </a:rPr>
              <a:t>su </a:t>
            </a:r>
            <a:r>
              <a:rPr sz="1575" dirty="0">
                <a:latin typeface="Meiryo UI"/>
                <a:cs typeface="Meiryo UI"/>
              </a:rPr>
              <a:t>propiedad</a:t>
            </a:r>
            <a:r>
              <a:rPr sz="1575" spc="225" dirty="0">
                <a:latin typeface="Meiryo UI"/>
                <a:cs typeface="Meiryo UI"/>
              </a:rPr>
              <a:t> </a:t>
            </a:r>
            <a:r>
              <a:rPr sz="1575" dirty="0">
                <a:latin typeface="Meiryo UI"/>
                <a:cs typeface="Meiryo UI"/>
              </a:rPr>
              <a:t>debe</a:t>
            </a:r>
            <a:r>
              <a:rPr sz="1575" spc="240" dirty="0">
                <a:latin typeface="Meiryo UI"/>
                <a:cs typeface="Meiryo UI"/>
              </a:rPr>
              <a:t> </a:t>
            </a:r>
            <a:r>
              <a:rPr sz="1575" dirty="0">
                <a:latin typeface="Meiryo UI"/>
                <a:cs typeface="Meiryo UI"/>
              </a:rPr>
              <a:t>tener</a:t>
            </a:r>
            <a:r>
              <a:rPr sz="1575" spc="240" dirty="0">
                <a:latin typeface="Meiryo UI"/>
                <a:cs typeface="Meiryo UI"/>
              </a:rPr>
              <a:t> </a:t>
            </a:r>
            <a:r>
              <a:rPr sz="1575" dirty="0">
                <a:latin typeface="Meiryo UI"/>
                <a:cs typeface="Meiryo UI"/>
              </a:rPr>
              <a:t>un</a:t>
            </a:r>
            <a:r>
              <a:rPr sz="1575" spc="225" dirty="0">
                <a:latin typeface="Meiryo UI"/>
                <a:cs typeface="Meiryo UI"/>
              </a:rPr>
              <a:t> </a:t>
            </a:r>
            <a:r>
              <a:rPr sz="1575" dirty="0">
                <a:latin typeface="Meiryo UI"/>
                <a:cs typeface="Meiryo UI"/>
              </a:rPr>
              <a:t>precio</a:t>
            </a:r>
            <a:r>
              <a:rPr sz="1575" spc="217" dirty="0">
                <a:latin typeface="Meiryo UI"/>
                <a:cs typeface="Meiryo UI"/>
              </a:rPr>
              <a:t> </a:t>
            </a:r>
            <a:r>
              <a:rPr sz="1575" dirty="0">
                <a:latin typeface="Meiryo UI"/>
                <a:cs typeface="Meiryo UI"/>
              </a:rPr>
              <a:t>de</a:t>
            </a:r>
            <a:r>
              <a:rPr sz="1575" spc="225" dirty="0">
                <a:latin typeface="Meiryo UI"/>
                <a:cs typeface="Meiryo UI"/>
              </a:rPr>
              <a:t> </a:t>
            </a:r>
            <a:r>
              <a:rPr sz="1575" spc="-30" dirty="0">
                <a:latin typeface="Meiryo UI"/>
                <a:cs typeface="Meiryo UI"/>
              </a:rPr>
              <a:t>venta </a:t>
            </a:r>
            <a:r>
              <a:rPr sz="1575" dirty="0">
                <a:latin typeface="Meiryo UI"/>
                <a:cs typeface="Meiryo UI"/>
              </a:rPr>
              <a:t>al</a:t>
            </a:r>
            <a:r>
              <a:rPr sz="1575" spc="45" dirty="0">
                <a:latin typeface="Meiryo UI"/>
                <a:cs typeface="Meiryo UI"/>
              </a:rPr>
              <a:t> </a:t>
            </a:r>
            <a:r>
              <a:rPr sz="1575" dirty="0">
                <a:latin typeface="Meiryo UI"/>
                <a:cs typeface="Meiryo UI"/>
              </a:rPr>
              <a:t>valor</a:t>
            </a:r>
            <a:r>
              <a:rPr sz="1575" spc="53" dirty="0">
                <a:latin typeface="Meiryo UI"/>
                <a:cs typeface="Meiryo UI"/>
              </a:rPr>
              <a:t> </a:t>
            </a:r>
            <a:r>
              <a:rPr sz="1575" dirty="0">
                <a:latin typeface="Meiryo UI"/>
                <a:cs typeface="Meiryo UI"/>
              </a:rPr>
              <a:t>justo</a:t>
            </a:r>
            <a:r>
              <a:rPr sz="1575" spc="30" dirty="0">
                <a:latin typeface="Meiryo UI"/>
                <a:cs typeface="Meiryo UI"/>
              </a:rPr>
              <a:t> </a:t>
            </a:r>
            <a:r>
              <a:rPr sz="1575" dirty="0">
                <a:latin typeface="Meiryo UI"/>
                <a:cs typeface="Meiryo UI"/>
              </a:rPr>
              <a:t>de</a:t>
            </a:r>
            <a:r>
              <a:rPr sz="1575" spc="45" dirty="0">
                <a:latin typeface="Meiryo UI"/>
                <a:cs typeface="Meiryo UI"/>
              </a:rPr>
              <a:t> </a:t>
            </a:r>
            <a:r>
              <a:rPr sz="1575" dirty="0">
                <a:latin typeface="Meiryo UI"/>
                <a:cs typeface="Meiryo UI"/>
              </a:rPr>
              <a:t>mercado</a:t>
            </a:r>
            <a:r>
              <a:rPr sz="1575" spc="23" dirty="0">
                <a:latin typeface="Meiryo UI"/>
                <a:cs typeface="Meiryo UI"/>
              </a:rPr>
              <a:t> </a:t>
            </a:r>
            <a:r>
              <a:rPr sz="1575" dirty="0">
                <a:latin typeface="Meiryo UI"/>
                <a:cs typeface="Meiryo UI"/>
              </a:rPr>
              <a:t>desde</a:t>
            </a:r>
            <a:r>
              <a:rPr sz="1575" spc="45" dirty="0">
                <a:latin typeface="Meiryo UI"/>
                <a:cs typeface="Meiryo UI"/>
              </a:rPr>
              <a:t> </a:t>
            </a:r>
            <a:r>
              <a:rPr sz="1575" dirty="0">
                <a:latin typeface="Meiryo UI"/>
                <a:cs typeface="Meiryo UI"/>
              </a:rPr>
              <a:t>el</a:t>
            </a:r>
            <a:r>
              <a:rPr sz="1575" spc="30" dirty="0">
                <a:latin typeface="Meiryo UI"/>
                <a:cs typeface="Meiryo UI"/>
              </a:rPr>
              <a:t> </a:t>
            </a:r>
            <a:r>
              <a:rPr sz="1575" spc="-15" dirty="0">
                <a:latin typeface="Meiryo UI"/>
                <a:cs typeface="Meiryo UI"/>
              </a:rPr>
              <a:t>inicio.</a:t>
            </a:r>
            <a:endParaRPr sz="1575">
              <a:latin typeface="Meiryo UI"/>
              <a:cs typeface="Meiryo UI"/>
            </a:endParaRPr>
          </a:p>
        </p:txBody>
      </p:sp>
      <p:pic>
        <p:nvPicPr>
          <p:cNvPr id="5" name="object 5"/>
          <p:cNvPicPr/>
          <p:nvPr/>
        </p:nvPicPr>
        <p:blipFill>
          <a:blip r:embed="rId2" cstate="print"/>
          <a:stretch>
            <a:fillRect/>
          </a:stretch>
        </p:blipFill>
        <p:spPr>
          <a:xfrm>
            <a:off x="8272811" y="2288848"/>
            <a:ext cx="7463213" cy="6569198"/>
          </a:xfrm>
          <a:prstGeom prst="rect">
            <a:avLst/>
          </a:prstGeom>
        </p:spPr>
      </p:pic>
      <p:grpSp>
        <p:nvGrpSpPr>
          <p:cNvPr id="9" name="Group 2">
            <a:extLst>
              <a:ext uri="{FF2B5EF4-FFF2-40B4-BE49-F238E27FC236}">
                <a16:creationId xmlns:a16="http://schemas.microsoft.com/office/drawing/2014/main" id="{D0BC59DD-9F06-8A40-9E82-01C4C89AEBD6}"/>
              </a:ext>
            </a:extLst>
          </p:cNvPr>
          <p:cNvGrpSpPr>
            <a:grpSpLocks noChangeAspect="1"/>
          </p:cNvGrpSpPr>
          <p:nvPr/>
        </p:nvGrpSpPr>
        <p:grpSpPr>
          <a:xfrm>
            <a:off x="1028700" y="1065240"/>
            <a:ext cx="1597199" cy="661884"/>
            <a:chOff x="0" y="0"/>
            <a:chExt cx="1359789" cy="563499"/>
          </a:xfrm>
        </p:grpSpPr>
        <p:sp>
          <p:nvSpPr>
            <p:cNvPr id="10" name="Freeform 3">
              <a:extLst>
                <a:ext uri="{FF2B5EF4-FFF2-40B4-BE49-F238E27FC236}">
                  <a16:creationId xmlns:a16="http://schemas.microsoft.com/office/drawing/2014/main" id="{05568079-3AEB-9746-92D0-835D25C45A86}"/>
                </a:ext>
              </a:extLst>
            </p:cNvPr>
            <p:cNvSpPr/>
            <p:nvPr/>
          </p:nvSpPr>
          <p:spPr>
            <a:xfrm>
              <a:off x="0" y="0"/>
              <a:ext cx="1359789" cy="563499"/>
            </a:xfrm>
            <a:custGeom>
              <a:avLst/>
              <a:gdLst/>
              <a:ahLst/>
              <a:cxnLst/>
              <a:rect l="l" t="t" r="r" b="b"/>
              <a:pathLst>
                <a:path w="1359789" h="563499">
                  <a:moveTo>
                    <a:pt x="0" y="563499"/>
                  </a:moveTo>
                  <a:lnTo>
                    <a:pt x="1359789" y="563499"/>
                  </a:lnTo>
                  <a:lnTo>
                    <a:pt x="1359789" y="0"/>
                  </a:lnTo>
                  <a:lnTo>
                    <a:pt x="0" y="0"/>
                  </a:lnTo>
                  <a:close/>
                </a:path>
              </a:pathLst>
            </a:custGeom>
            <a:solidFill>
              <a:schemeClr val="tx2"/>
            </a:solidFill>
          </p:spPr>
          <p:txBody>
            <a:bodyPr/>
            <a:lstStyle/>
            <a:p>
              <a:endParaRPr lang="es-ES" dirty="0"/>
            </a:p>
          </p:txBody>
        </p:sp>
      </p:grpSp>
      <p:sp>
        <p:nvSpPr>
          <p:cNvPr id="11" name="TextBox 15">
            <a:extLst>
              <a:ext uri="{FF2B5EF4-FFF2-40B4-BE49-F238E27FC236}">
                <a16:creationId xmlns:a16="http://schemas.microsoft.com/office/drawing/2014/main" id="{3C4C3394-0AF7-DE44-8440-539D4D110DB7}"/>
              </a:ext>
            </a:extLst>
          </p:cNvPr>
          <p:cNvSpPr txBox="1"/>
          <p:nvPr/>
        </p:nvSpPr>
        <p:spPr>
          <a:xfrm>
            <a:off x="1172291" y="923925"/>
            <a:ext cx="1371886" cy="880229"/>
          </a:xfrm>
          <a:prstGeom prst="rect">
            <a:avLst/>
          </a:prstGeom>
        </p:spPr>
        <p:txBody>
          <a:bodyPr lIns="0" tIns="0" rIns="0" bIns="0" numCol="1" rtlCol="0" anchor="t">
            <a:spAutoFit/>
          </a:bodyPr>
          <a:lstStyle/>
          <a:p>
            <a:pPr algn="l">
              <a:lnSpc>
                <a:spcPts val="7207"/>
              </a:lnSpc>
            </a:pPr>
            <a:r>
              <a:rPr lang="en-US" sz="5100" spc="-77" dirty="0">
                <a:solidFill>
                  <a:srgbClr val="FFFFFF"/>
                </a:solidFill>
                <a:latin typeface="Gibson 1"/>
              </a:rPr>
              <a:t>10</a:t>
            </a:r>
            <a:endParaRPr lang="en-US" sz="5148" spc="-77" dirty="0">
              <a:solidFill>
                <a:srgbClr val="FFFFFF"/>
              </a:solidFill>
              <a:latin typeface="Gibson 1"/>
            </a:endParaRPr>
          </a:p>
        </p:txBody>
      </p:sp>
      <p:sp>
        <p:nvSpPr>
          <p:cNvPr id="12" name="TextBox 14">
            <a:extLst>
              <a:ext uri="{FF2B5EF4-FFF2-40B4-BE49-F238E27FC236}">
                <a16:creationId xmlns:a16="http://schemas.microsoft.com/office/drawing/2014/main" id="{FD0E06CA-A3B1-BF42-B764-AF93FDD7CEB8}"/>
              </a:ext>
            </a:extLst>
          </p:cNvPr>
          <p:cNvSpPr txBox="1"/>
          <p:nvPr/>
        </p:nvSpPr>
        <p:spPr>
          <a:xfrm>
            <a:off x="2902206" y="1011530"/>
            <a:ext cx="9574856" cy="692497"/>
          </a:xfrm>
          <a:prstGeom prst="rect">
            <a:avLst/>
          </a:prstGeom>
        </p:spPr>
        <p:txBody>
          <a:bodyPr wrap="square" lIns="0" tIns="0" rIns="0" bIns="0" numCol="1" rtlCol="0" anchor="t">
            <a:spAutoFit/>
          </a:bodyPr>
          <a:lstStyle/>
          <a:p>
            <a:pPr algn="l">
              <a:lnSpc>
                <a:spcPts val="1604"/>
              </a:lnSpc>
            </a:pPr>
            <a:r>
              <a:rPr lang="en-US" sz="1550" spc="-31" dirty="0">
                <a:solidFill>
                  <a:schemeClr val="accent1"/>
                </a:solidFill>
                <a:latin typeface="Gibson 1"/>
              </a:rPr>
              <a:t>ESTRATEGIA</a:t>
            </a:r>
            <a:endParaRPr lang="en-US" sz="1568" spc="-31" dirty="0">
              <a:solidFill>
                <a:schemeClr val="accent1"/>
              </a:solidFill>
              <a:latin typeface="Gibson 1"/>
            </a:endParaRPr>
          </a:p>
          <a:p>
            <a:pPr>
              <a:lnSpc>
                <a:spcPts val="3841"/>
              </a:lnSpc>
            </a:pPr>
            <a:r>
              <a:rPr lang="en-US" sz="3750" spc="-56" dirty="0">
                <a:solidFill>
                  <a:schemeClr val="accent1"/>
                </a:solidFill>
                <a:latin typeface="Gibson 1"/>
              </a:rPr>
              <a:t>FIJAR EN PRECIO CORRECTO</a:t>
            </a:r>
          </a:p>
        </p:txBody>
      </p:sp>
      <p:sp>
        <p:nvSpPr>
          <p:cNvPr id="13" name="TextBox 67">
            <a:extLst>
              <a:ext uri="{FF2B5EF4-FFF2-40B4-BE49-F238E27FC236}">
                <a16:creationId xmlns:a16="http://schemas.microsoft.com/office/drawing/2014/main" id="{D0925809-B48F-814E-8122-7670940F6A40}"/>
              </a:ext>
            </a:extLst>
          </p:cNvPr>
          <p:cNvSpPr txBox="1"/>
          <p:nvPr/>
        </p:nvSpPr>
        <p:spPr>
          <a:xfrm>
            <a:off x="13326185" y="550667"/>
            <a:ext cx="4296920" cy="442750"/>
          </a:xfrm>
          <a:prstGeom prst="rect">
            <a:avLst/>
          </a:prstGeom>
        </p:spPr>
        <p:txBody>
          <a:bodyPr lIns="0" tIns="0" rIns="0" bIns="0" numCol="1" rtlCol="0" anchor="t">
            <a:spAutoFit/>
          </a:bodyPr>
          <a:lstStyle/>
          <a:p>
            <a:pPr algn="l">
              <a:lnSpc>
                <a:spcPts val="1763"/>
              </a:lnSpc>
            </a:pPr>
            <a:r>
              <a:rPr lang="en-US" sz="1259" spc="56" dirty="0">
                <a:solidFill>
                  <a:schemeClr val="accent1"/>
                </a:solidFill>
                <a:latin typeface="Gibson 2"/>
              </a:rPr>
              <a:t>GENTILE HOME/ DOCUMENTO DE VALORACIÓN /        ESTRATEGIA</a:t>
            </a:r>
          </a:p>
        </p:txBody>
      </p:sp>
    </p:spTree>
    <p:extLst>
      <p:ext uri="{BB962C8B-B14F-4D97-AF65-F5344CB8AC3E}">
        <p14:creationId xmlns:p14="http://schemas.microsoft.com/office/powerpoint/2010/main" val="2147279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321906" y="3863187"/>
            <a:ext cx="3242429" cy="5792441"/>
          </a:xfrm>
          <a:custGeom>
            <a:avLst/>
            <a:gdLst/>
            <a:ahLst/>
            <a:cxnLst/>
            <a:rect l="l" t="t" r="r" b="b"/>
            <a:pathLst>
              <a:path w="2871089" h="4045966">
                <a:moveTo>
                  <a:pt x="144018" y="0"/>
                </a:moveTo>
                <a:cubicBezTo>
                  <a:pt x="144018" y="0"/>
                  <a:pt x="0" y="0"/>
                  <a:pt x="0" y="144018"/>
                </a:cubicBezTo>
                <a:lnTo>
                  <a:pt x="0" y="3901948"/>
                </a:lnTo>
                <a:cubicBezTo>
                  <a:pt x="0" y="3901948"/>
                  <a:pt x="0" y="4045966"/>
                  <a:pt x="144018" y="4045966"/>
                </a:cubicBezTo>
                <a:lnTo>
                  <a:pt x="2727071" y="4045966"/>
                </a:lnTo>
                <a:cubicBezTo>
                  <a:pt x="2727071" y="4045966"/>
                  <a:pt x="2871089" y="4045966"/>
                  <a:pt x="2871089" y="3901948"/>
                </a:cubicBezTo>
                <a:lnTo>
                  <a:pt x="2871089" y="144018"/>
                </a:lnTo>
                <a:cubicBezTo>
                  <a:pt x="2871089" y="144018"/>
                  <a:pt x="2871089" y="0"/>
                  <a:pt x="2727071" y="0"/>
                </a:cubicBezTo>
                <a:close/>
              </a:path>
            </a:pathLst>
          </a:custGeom>
          <a:solidFill>
            <a:schemeClr val="accent1">
              <a:lumMod val="20000"/>
              <a:lumOff val="80000"/>
            </a:schemeClr>
          </a:solidFill>
        </p:spPr>
        <p:txBody>
          <a:bodyPr/>
          <a:lstStyle/>
          <a:p>
            <a:endParaRPr lang="es-ES" dirty="0"/>
          </a:p>
        </p:txBody>
      </p:sp>
      <p:sp>
        <p:nvSpPr>
          <p:cNvPr id="4" name="Freeform 4"/>
          <p:cNvSpPr/>
          <p:nvPr/>
        </p:nvSpPr>
        <p:spPr>
          <a:xfrm>
            <a:off x="11004183" y="4055399"/>
            <a:ext cx="277959" cy="264477"/>
          </a:xfrm>
          <a:custGeom>
            <a:avLst/>
            <a:gdLst/>
            <a:ahLst/>
            <a:cxnLst/>
            <a:rect l="l" t="t" r="r" b="b"/>
            <a:pathLst>
              <a:path w="246126" h="234188">
                <a:moveTo>
                  <a:pt x="200914" y="226568"/>
                </a:moveTo>
                <a:cubicBezTo>
                  <a:pt x="200914" y="231775"/>
                  <a:pt x="196723" y="234188"/>
                  <a:pt x="192024" y="231648"/>
                </a:cubicBezTo>
                <a:cubicBezTo>
                  <a:pt x="180721" y="225806"/>
                  <a:pt x="169418" y="219710"/>
                  <a:pt x="158115" y="213868"/>
                </a:cubicBezTo>
                <a:cubicBezTo>
                  <a:pt x="147447" y="208280"/>
                  <a:pt x="136779" y="202819"/>
                  <a:pt x="126238" y="197104"/>
                </a:cubicBezTo>
                <a:cubicBezTo>
                  <a:pt x="124206" y="195961"/>
                  <a:pt x="122809" y="196088"/>
                  <a:pt x="120904" y="197104"/>
                </a:cubicBezTo>
                <a:cubicBezTo>
                  <a:pt x="99568" y="208407"/>
                  <a:pt x="78359" y="219710"/>
                  <a:pt x="57023" y="231013"/>
                </a:cubicBezTo>
                <a:cubicBezTo>
                  <a:pt x="56388" y="231394"/>
                  <a:pt x="55626" y="231648"/>
                  <a:pt x="54991" y="232029"/>
                </a:cubicBezTo>
                <a:cubicBezTo>
                  <a:pt x="52705" y="233299"/>
                  <a:pt x="50419" y="233426"/>
                  <a:pt x="48260" y="231902"/>
                </a:cubicBezTo>
                <a:cubicBezTo>
                  <a:pt x="46101" y="230378"/>
                  <a:pt x="45720" y="227965"/>
                  <a:pt x="46228" y="225425"/>
                </a:cubicBezTo>
                <a:cubicBezTo>
                  <a:pt x="47371" y="218948"/>
                  <a:pt x="48514" y="212471"/>
                  <a:pt x="49530" y="205867"/>
                </a:cubicBezTo>
                <a:cubicBezTo>
                  <a:pt x="52705" y="187706"/>
                  <a:pt x="55880" y="169672"/>
                  <a:pt x="58801" y="151511"/>
                </a:cubicBezTo>
                <a:cubicBezTo>
                  <a:pt x="59055" y="150241"/>
                  <a:pt x="58420" y="148209"/>
                  <a:pt x="57404" y="147320"/>
                </a:cubicBezTo>
                <a:cubicBezTo>
                  <a:pt x="40767" y="130937"/>
                  <a:pt x="24003" y="114554"/>
                  <a:pt x="7239" y="98298"/>
                </a:cubicBezTo>
                <a:cubicBezTo>
                  <a:pt x="5969" y="97028"/>
                  <a:pt x="4699" y="95885"/>
                  <a:pt x="3556" y="94615"/>
                </a:cubicBezTo>
                <a:cubicBezTo>
                  <a:pt x="0" y="90551"/>
                  <a:pt x="1524" y="85598"/>
                  <a:pt x="6858" y="84709"/>
                </a:cubicBezTo>
                <a:cubicBezTo>
                  <a:pt x="18034" y="82931"/>
                  <a:pt x="29337" y="81280"/>
                  <a:pt x="40513" y="79629"/>
                </a:cubicBezTo>
                <a:cubicBezTo>
                  <a:pt x="54229" y="77597"/>
                  <a:pt x="67945" y="75692"/>
                  <a:pt x="81661" y="73533"/>
                </a:cubicBezTo>
                <a:cubicBezTo>
                  <a:pt x="82931" y="73279"/>
                  <a:pt x="84455" y="72009"/>
                  <a:pt x="85090" y="70739"/>
                </a:cubicBezTo>
                <a:cubicBezTo>
                  <a:pt x="96139" y="48641"/>
                  <a:pt x="107061" y="26416"/>
                  <a:pt x="117983" y="4191"/>
                </a:cubicBezTo>
                <a:cubicBezTo>
                  <a:pt x="119126" y="1778"/>
                  <a:pt x="120523" y="0"/>
                  <a:pt x="123444" y="0"/>
                </a:cubicBezTo>
                <a:cubicBezTo>
                  <a:pt x="126619" y="0"/>
                  <a:pt x="128016" y="1905"/>
                  <a:pt x="129286" y="4318"/>
                </a:cubicBezTo>
                <a:cubicBezTo>
                  <a:pt x="140081" y="26416"/>
                  <a:pt x="151003" y="48514"/>
                  <a:pt x="161798" y="70739"/>
                </a:cubicBezTo>
                <a:cubicBezTo>
                  <a:pt x="162814" y="72771"/>
                  <a:pt x="164084" y="73533"/>
                  <a:pt x="166243" y="73787"/>
                </a:cubicBezTo>
                <a:cubicBezTo>
                  <a:pt x="190500" y="77216"/>
                  <a:pt x="214884" y="80772"/>
                  <a:pt x="239141" y="84328"/>
                </a:cubicBezTo>
                <a:cubicBezTo>
                  <a:pt x="241808" y="84709"/>
                  <a:pt x="244348" y="85471"/>
                  <a:pt x="245237" y="88392"/>
                </a:cubicBezTo>
                <a:cubicBezTo>
                  <a:pt x="246126" y="91567"/>
                  <a:pt x="244602" y="93726"/>
                  <a:pt x="242443" y="95758"/>
                </a:cubicBezTo>
                <a:cubicBezTo>
                  <a:pt x="224790" y="112776"/>
                  <a:pt x="207137" y="129921"/>
                  <a:pt x="189484" y="147066"/>
                </a:cubicBezTo>
                <a:cubicBezTo>
                  <a:pt x="188087" y="148463"/>
                  <a:pt x="187706" y="149606"/>
                  <a:pt x="188087" y="151638"/>
                </a:cubicBezTo>
                <a:cubicBezTo>
                  <a:pt x="192405" y="175895"/>
                  <a:pt x="196469" y="200279"/>
                  <a:pt x="200660" y="224536"/>
                </a:cubicBezTo>
                <a:cubicBezTo>
                  <a:pt x="200787" y="225298"/>
                  <a:pt x="200787" y="226060"/>
                  <a:pt x="200787" y="226441"/>
                </a:cubicBezTo>
                <a:moveTo>
                  <a:pt x="183261" y="214630"/>
                </a:moveTo>
                <a:cubicBezTo>
                  <a:pt x="183261" y="214630"/>
                  <a:pt x="188087" y="217170"/>
                  <a:pt x="187960" y="216154"/>
                </a:cubicBezTo>
                <a:cubicBezTo>
                  <a:pt x="187833" y="215138"/>
                  <a:pt x="187706" y="213995"/>
                  <a:pt x="187579" y="212852"/>
                </a:cubicBezTo>
                <a:cubicBezTo>
                  <a:pt x="183896" y="191643"/>
                  <a:pt x="180340" y="170434"/>
                  <a:pt x="176657" y="149225"/>
                </a:cubicBezTo>
                <a:cubicBezTo>
                  <a:pt x="176149" y="146431"/>
                  <a:pt x="176784" y="144399"/>
                  <a:pt x="178816" y="142494"/>
                </a:cubicBezTo>
                <a:cubicBezTo>
                  <a:pt x="191516" y="130175"/>
                  <a:pt x="204089" y="117856"/>
                  <a:pt x="216662" y="105537"/>
                </a:cubicBezTo>
                <a:cubicBezTo>
                  <a:pt x="220345" y="101854"/>
                  <a:pt x="224028" y="98044"/>
                  <a:pt x="225933" y="96139"/>
                </a:cubicBezTo>
                <a:cubicBezTo>
                  <a:pt x="225933" y="96139"/>
                  <a:pt x="227838" y="94234"/>
                  <a:pt x="227203" y="94107"/>
                </a:cubicBezTo>
                <a:cubicBezTo>
                  <a:pt x="226568" y="93980"/>
                  <a:pt x="225552" y="93726"/>
                  <a:pt x="224409" y="93599"/>
                </a:cubicBezTo>
                <a:cubicBezTo>
                  <a:pt x="202946" y="90551"/>
                  <a:pt x="181610" y="87376"/>
                  <a:pt x="160147" y="84455"/>
                </a:cubicBezTo>
                <a:cubicBezTo>
                  <a:pt x="157226" y="84074"/>
                  <a:pt x="155448" y="82804"/>
                  <a:pt x="154178" y="80264"/>
                </a:cubicBezTo>
                <a:cubicBezTo>
                  <a:pt x="149606" y="70866"/>
                  <a:pt x="144907" y="61468"/>
                  <a:pt x="140335" y="52070"/>
                </a:cubicBezTo>
                <a:cubicBezTo>
                  <a:pt x="134874" y="41021"/>
                  <a:pt x="129413" y="29972"/>
                  <a:pt x="126619" y="24257"/>
                </a:cubicBezTo>
                <a:cubicBezTo>
                  <a:pt x="126619" y="24257"/>
                  <a:pt x="123825" y="18542"/>
                  <a:pt x="123317" y="19304"/>
                </a:cubicBezTo>
                <a:cubicBezTo>
                  <a:pt x="122809" y="20066"/>
                  <a:pt x="122301" y="21336"/>
                  <a:pt x="121666" y="22606"/>
                </a:cubicBezTo>
                <a:cubicBezTo>
                  <a:pt x="112141" y="41910"/>
                  <a:pt x="102616" y="61214"/>
                  <a:pt x="93091" y="80518"/>
                </a:cubicBezTo>
                <a:cubicBezTo>
                  <a:pt x="91948" y="82804"/>
                  <a:pt x="90551" y="84074"/>
                  <a:pt x="88011" y="84455"/>
                </a:cubicBezTo>
                <a:cubicBezTo>
                  <a:pt x="71120" y="86868"/>
                  <a:pt x="54102" y="89281"/>
                  <a:pt x="37211" y="91694"/>
                </a:cubicBezTo>
                <a:cubicBezTo>
                  <a:pt x="31369" y="92583"/>
                  <a:pt x="25654" y="93472"/>
                  <a:pt x="22733" y="93853"/>
                </a:cubicBezTo>
                <a:cubicBezTo>
                  <a:pt x="22733" y="93853"/>
                  <a:pt x="19812" y="94234"/>
                  <a:pt x="19812" y="94488"/>
                </a:cubicBezTo>
                <a:cubicBezTo>
                  <a:pt x="19812" y="94742"/>
                  <a:pt x="19558" y="94996"/>
                  <a:pt x="19558" y="95123"/>
                </a:cubicBezTo>
                <a:cubicBezTo>
                  <a:pt x="19558" y="95123"/>
                  <a:pt x="19558" y="95250"/>
                  <a:pt x="19939" y="95631"/>
                </a:cubicBezTo>
                <a:cubicBezTo>
                  <a:pt x="20320" y="96012"/>
                  <a:pt x="21463" y="96647"/>
                  <a:pt x="22352" y="97409"/>
                </a:cubicBezTo>
                <a:cubicBezTo>
                  <a:pt x="37719" y="112395"/>
                  <a:pt x="52959" y="127381"/>
                  <a:pt x="68326" y="142367"/>
                </a:cubicBezTo>
                <a:cubicBezTo>
                  <a:pt x="70739" y="144653"/>
                  <a:pt x="71374" y="147066"/>
                  <a:pt x="70866" y="150241"/>
                </a:cubicBezTo>
                <a:cubicBezTo>
                  <a:pt x="68326" y="164465"/>
                  <a:pt x="65913" y="178816"/>
                  <a:pt x="63373" y="193040"/>
                </a:cubicBezTo>
                <a:cubicBezTo>
                  <a:pt x="61976" y="201041"/>
                  <a:pt x="60706" y="209042"/>
                  <a:pt x="59944" y="213233"/>
                </a:cubicBezTo>
                <a:cubicBezTo>
                  <a:pt x="59944" y="213233"/>
                  <a:pt x="59182" y="217551"/>
                  <a:pt x="60198" y="217043"/>
                </a:cubicBezTo>
                <a:cubicBezTo>
                  <a:pt x="61214" y="216535"/>
                  <a:pt x="62611" y="215900"/>
                  <a:pt x="64008" y="215138"/>
                </a:cubicBezTo>
                <a:cubicBezTo>
                  <a:pt x="82677" y="205359"/>
                  <a:pt x="101346" y="195580"/>
                  <a:pt x="120015" y="185674"/>
                </a:cubicBezTo>
                <a:cubicBezTo>
                  <a:pt x="122682" y="184277"/>
                  <a:pt x="124968" y="184277"/>
                  <a:pt x="127635" y="185674"/>
                </a:cubicBezTo>
                <a:cubicBezTo>
                  <a:pt x="138557" y="191516"/>
                  <a:pt x="149606" y="197231"/>
                  <a:pt x="160655" y="203073"/>
                </a:cubicBezTo>
                <a:cubicBezTo>
                  <a:pt x="169672" y="207772"/>
                  <a:pt x="178562" y="212471"/>
                  <a:pt x="183388" y="215011"/>
                </a:cubicBezTo>
              </a:path>
            </a:pathLst>
          </a:custGeom>
          <a:solidFill>
            <a:srgbClr val="171615"/>
          </a:solidFill>
        </p:spPr>
      </p:sp>
      <p:sp>
        <p:nvSpPr>
          <p:cNvPr id="5" name="Freeform 5"/>
          <p:cNvSpPr/>
          <p:nvPr/>
        </p:nvSpPr>
        <p:spPr>
          <a:xfrm>
            <a:off x="11000310" y="4049375"/>
            <a:ext cx="286995" cy="275951"/>
          </a:xfrm>
          <a:custGeom>
            <a:avLst/>
            <a:gdLst/>
            <a:ahLst/>
            <a:cxnLst/>
            <a:rect l="l" t="t" r="r" b="b"/>
            <a:pathLst>
              <a:path w="254127" h="244348">
                <a:moveTo>
                  <a:pt x="209423" y="231902"/>
                </a:moveTo>
                <a:lnTo>
                  <a:pt x="208661" y="237236"/>
                </a:lnTo>
                <a:lnTo>
                  <a:pt x="207010" y="239395"/>
                </a:lnTo>
                <a:lnTo>
                  <a:pt x="203835" y="242316"/>
                </a:lnTo>
                <a:lnTo>
                  <a:pt x="201803" y="242824"/>
                </a:lnTo>
                <a:lnTo>
                  <a:pt x="200025" y="243205"/>
                </a:lnTo>
                <a:lnTo>
                  <a:pt x="199136" y="243205"/>
                </a:lnTo>
                <a:lnTo>
                  <a:pt x="195072" y="242570"/>
                </a:lnTo>
                <a:lnTo>
                  <a:pt x="195580" y="237109"/>
                </a:lnTo>
                <a:lnTo>
                  <a:pt x="193294" y="241554"/>
                </a:lnTo>
                <a:cubicBezTo>
                  <a:pt x="185420" y="237490"/>
                  <a:pt x="177419" y="233299"/>
                  <a:pt x="169545" y="229108"/>
                </a:cubicBezTo>
                <a:lnTo>
                  <a:pt x="162814" y="225552"/>
                </a:lnTo>
                <a:lnTo>
                  <a:pt x="161798" y="219202"/>
                </a:lnTo>
                <a:lnTo>
                  <a:pt x="159385" y="223647"/>
                </a:lnTo>
                <a:lnTo>
                  <a:pt x="142621" y="214884"/>
                </a:lnTo>
                <a:cubicBezTo>
                  <a:pt x="137541" y="212217"/>
                  <a:pt x="132588" y="209550"/>
                  <a:pt x="127508" y="206883"/>
                </a:cubicBezTo>
                <a:lnTo>
                  <a:pt x="129921" y="202438"/>
                </a:lnTo>
                <a:lnTo>
                  <a:pt x="127508" y="206883"/>
                </a:lnTo>
                <a:lnTo>
                  <a:pt x="127127" y="206756"/>
                </a:lnTo>
                <a:lnTo>
                  <a:pt x="127381" y="206756"/>
                </a:lnTo>
                <a:lnTo>
                  <a:pt x="127508" y="206756"/>
                </a:lnTo>
                <a:lnTo>
                  <a:pt x="127381" y="206756"/>
                </a:lnTo>
                <a:lnTo>
                  <a:pt x="124587" y="202438"/>
                </a:lnTo>
                <a:lnTo>
                  <a:pt x="127000" y="206883"/>
                </a:lnTo>
                <a:cubicBezTo>
                  <a:pt x="110363" y="215773"/>
                  <a:pt x="93726" y="224536"/>
                  <a:pt x="76962" y="233426"/>
                </a:cubicBezTo>
                <a:lnTo>
                  <a:pt x="61087" y="241808"/>
                </a:lnTo>
                <a:cubicBezTo>
                  <a:pt x="57658" y="243713"/>
                  <a:pt x="53086" y="244348"/>
                  <a:pt x="48895" y="241300"/>
                </a:cubicBezTo>
                <a:lnTo>
                  <a:pt x="44196" y="233426"/>
                </a:lnTo>
                <a:lnTo>
                  <a:pt x="48133" y="210439"/>
                </a:lnTo>
                <a:cubicBezTo>
                  <a:pt x="48768" y="206502"/>
                  <a:pt x="49530" y="202565"/>
                  <a:pt x="50165" y="198628"/>
                </a:cubicBezTo>
                <a:lnTo>
                  <a:pt x="52197" y="186817"/>
                </a:lnTo>
                <a:cubicBezTo>
                  <a:pt x="53975" y="176530"/>
                  <a:pt x="55753" y="166370"/>
                  <a:pt x="57404" y="156210"/>
                </a:cubicBezTo>
                <a:lnTo>
                  <a:pt x="62484" y="157099"/>
                </a:lnTo>
                <a:lnTo>
                  <a:pt x="57404" y="156210"/>
                </a:lnTo>
                <a:lnTo>
                  <a:pt x="57404" y="156591"/>
                </a:lnTo>
                <a:lnTo>
                  <a:pt x="57404" y="156337"/>
                </a:lnTo>
                <a:lnTo>
                  <a:pt x="57404" y="156337"/>
                </a:lnTo>
                <a:lnTo>
                  <a:pt x="57404" y="156464"/>
                </a:lnTo>
                <a:lnTo>
                  <a:pt x="57531" y="156591"/>
                </a:lnTo>
                <a:lnTo>
                  <a:pt x="57531" y="156591"/>
                </a:lnTo>
                <a:lnTo>
                  <a:pt x="14859" y="114808"/>
                </a:lnTo>
                <a:cubicBezTo>
                  <a:pt x="12319" y="112395"/>
                  <a:pt x="9906" y="109982"/>
                  <a:pt x="7366" y="107569"/>
                </a:cubicBezTo>
                <a:lnTo>
                  <a:pt x="6350" y="106680"/>
                </a:lnTo>
                <a:lnTo>
                  <a:pt x="5334" y="105664"/>
                </a:lnTo>
                <a:lnTo>
                  <a:pt x="4064" y="104394"/>
                </a:lnTo>
                <a:lnTo>
                  <a:pt x="7239" y="100330"/>
                </a:lnTo>
                <a:lnTo>
                  <a:pt x="3429" y="103632"/>
                </a:lnTo>
                <a:lnTo>
                  <a:pt x="0" y="98044"/>
                </a:lnTo>
                <a:lnTo>
                  <a:pt x="254" y="94742"/>
                </a:lnTo>
                <a:lnTo>
                  <a:pt x="1270" y="90678"/>
                </a:lnTo>
                <a:lnTo>
                  <a:pt x="2667" y="89027"/>
                </a:lnTo>
                <a:lnTo>
                  <a:pt x="3302" y="88265"/>
                </a:lnTo>
                <a:lnTo>
                  <a:pt x="3683" y="87884"/>
                </a:lnTo>
                <a:lnTo>
                  <a:pt x="7493" y="85471"/>
                </a:lnTo>
                <a:lnTo>
                  <a:pt x="10668" y="90170"/>
                </a:lnTo>
                <a:lnTo>
                  <a:pt x="9906" y="85090"/>
                </a:lnTo>
                <a:cubicBezTo>
                  <a:pt x="18415" y="83693"/>
                  <a:pt x="27051" y="82423"/>
                  <a:pt x="35560" y="81153"/>
                </a:cubicBezTo>
                <a:lnTo>
                  <a:pt x="53848" y="78486"/>
                </a:lnTo>
                <a:cubicBezTo>
                  <a:pt x="57277" y="77978"/>
                  <a:pt x="60579" y="77470"/>
                  <a:pt x="64008" y="76962"/>
                </a:cubicBezTo>
                <a:lnTo>
                  <a:pt x="77851" y="74930"/>
                </a:lnTo>
                <a:lnTo>
                  <a:pt x="84836" y="73787"/>
                </a:lnTo>
                <a:lnTo>
                  <a:pt x="84074" y="74041"/>
                </a:lnTo>
                <a:lnTo>
                  <a:pt x="84074" y="74041"/>
                </a:lnTo>
                <a:lnTo>
                  <a:pt x="84328" y="73787"/>
                </a:lnTo>
                <a:lnTo>
                  <a:pt x="84328" y="73660"/>
                </a:lnTo>
                <a:lnTo>
                  <a:pt x="84328" y="73660"/>
                </a:lnTo>
                <a:lnTo>
                  <a:pt x="88900" y="75946"/>
                </a:lnTo>
                <a:lnTo>
                  <a:pt x="84328" y="73660"/>
                </a:lnTo>
                <a:cubicBezTo>
                  <a:pt x="95377" y="51562"/>
                  <a:pt x="106299" y="29337"/>
                  <a:pt x="117221" y="7112"/>
                </a:cubicBezTo>
                <a:lnTo>
                  <a:pt x="118999" y="3810"/>
                </a:lnTo>
                <a:lnTo>
                  <a:pt x="120777" y="2286"/>
                </a:lnTo>
                <a:lnTo>
                  <a:pt x="123063" y="762"/>
                </a:lnTo>
                <a:lnTo>
                  <a:pt x="124460" y="381"/>
                </a:lnTo>
                <a:lnTo>
                  <a:pt x="126238" y="0"/>
                </a:lnTo>
                <a:lnTo>
                  <a:pt x="127254" y="5080"/>
                </a:lnTo>
                <a:lnTo>
                  <a:pt x="127254" y="0"/>
                </a:lnTo>
                <a:lnTo>
                  <a:pt x="129413" y="127"/>
                </a:lnTo>
                <a:lnTo>
                  <a:pt x="130429" y="381"/>
                </a:lnTo>
                <a:lnTo>
                  <a:pt x="132842" y="1270"/>
                </a:lnTo>
                <a:lnTo>
                  <a:pt x="133858" y="2032"/>
                </a:lnTo>
                <a:lnTo>
                  <a:pt x="137033" y="5715"/>
                </a:lnTo>
                <a:lnTo>
                  <a:pt x="133223" y="9525"/>
                </a:lnTo>
                <a:lnTo>
                  <a:pt x="137795" y="7239"/>
                </a:lnTo>
                <a:cubicBezTo>
                  <a:pt x="142367" y="16637"/>
                  <a:pt x="147066" y="26035"/>
                  <a:pt x="151638" y="35433"/>
                </a:cubicBezTo>
                <a:lnTo>
                  <a:pt x="165481" y="63627"/>
                </a:lnTo>
                <a:cubicBezTo>
                  <a:pt x="167132" y="66929"/>
                  <a:pt x="168783" y="70358"/>
                  <a:pt x="170434" y="73660"/>
                </a:cubicBezTo>
                <a:lnTo>
                  <a:pt x="165862" y="75946"/>
                </a:lnTo>
                <a:lnTo>
                  <a:pt x="170434" y="73660"/>
                </a:lnTo>
                <a:lnTo>
                  <a:pt x="170561" y="73914"/>
                </a:lnTo>
                <a:lnTo>
                  <a:pt x="170434" y="73787"/>
                </a:lnTo>
                <a:lnTo>
                  <a:pt x="170434" y="73787"/>
                </a:lnTo>
                <a:lnTo>
                  <a:pt x="170561" y="73914"/>
                </a:lnTo>
                <a:lnTo>
                  <a:pt x="170942" y="73914"/>
                </a:lnTo>
                <a:lnTo>
                  <a:pt x="170942" y="73914"/>
                </a:lnTo>
                <a:lnTo>
                  <a:pt x="221361" y="81280"/>
                </a:lnTo>
                <a:cubicBezTo>
                  <a:pt x="228854" y="82296"/>
                  <a:pt x="236347" y="83439"/>
                  <a:pt x="243840" y="84582"/>
                </a:cubicBezTo>
                <a:lnTo>
                  <a:pt x="252222" y="86106"/>
                </a:lnTo>
                <a:lnTo>
                  <a:pt x="254127" y="92202"/>
                </a:lnTo>
                <a:lnTo>
                  <a:pt x="252476" y="102362"/>
                </a:lnTo>
                <a:lnTo>
                  <a:pt x="246507" y="101092"/>
                </a:lnTo>
                <a:lnTo>
                  <a:pt x="250063" y="104775"/>
                </a:lnTo>
                <a:cubicBezTo>
                  <a:pt x="242062" y="112395"/>
                  <a:pt x="234188" y="120142"/>
                  <a:pt x="226187" y="127762"/>
                </a:cubicBezTo>
                <a:lnTo>
                  <a:pt x="202311" y="150876"/>
                </a:lnTo>
                <a:cubicBezTo>
                  <a:pt x="200533" y="152527"/>
                  <a:pt x="198755" y="154305"/>
                  <a:pt x="196977" y="156083"/>
                </a:cubicBezTo>
                <a:lnTo>
                  <a:pt x="192024" y="156972"/>
                </a:lnTo>
                <a:lnTo>
                  <a:pt x="196977" y="156083"/>
                </a:lnTo>
                <a:cubicBezTo>
                  <a:pt x="200533" y="176149"/>
                  <a:pt x="203962" y="196342"/>
                  <a:pt x="207391" y="216408"/>
                </a:cubicBezTo>
                <a:lnTo>
                  <a:pt x="209550" y="228981"/>
                </a:lnTo>
                <a:lnTo>
                  <a:pt x="209804" y="230632"/>
                </a:lnTo>
                <a:lnTo>
                  <a:pt x="209804" y="231013"/>
                </a:lnTo>
                <a:lnTo>
                  <a:pt x="209804" y="231267"/>
                </a:lnTo>
                <a:lnTo>
                  <a:pt x="209804" y="231521"/>
                </a:lnTo>
                <a:lnTo>
                  <a:pt x="209804" y="231775"/>
                </a:lnTo>
                <a:moveTo>
                  <a:pt x="199644" y="231775"/>
                </a:moveTo>
                <a:lnTo>
                  <a:pt x="204724" y="231775"/>
                </a:lnTo>
                <a:lnTo>
                  <a:pt x="199644" y="232156"/>
                </a:lnTo>
                <a:lnTo>
                  <a:pt x="199644" y="231775"/>
                </a:lnTo>
                <a:lnTo>
                  <a:pt x="199644" y="231648"/>
                </a:lnTo>
                <a:lnTo>
                  <a:pt x="199644" y="230886"/>
                </a:lnTo>
                <a:lnTo>
                  <a:pt x="204597" y="229743"/>
                </a:lnTo>
                <a:lnTo>
                  <a:pt x="199644" y="230632"/>
                </a:lnTo>
                <a:lnTo>
                  <a:pt x="197485" y="218186"/>
                </a:lnTo>
                <a:cubicBezTo>
                  <a:pt x="194056" y="197993"/>
                  <a:pt x="190500" y="177927"/>
                  <a:pt x="187071" y="157861"/>
                </a:cubicBezTo>
                <a:lnTo>
                  <a:pt x="186817" y="156337"/>
                </a:lnTo>
                <a:lnTo>
                  <a:pt x="186817" y="155448"/>
                </a:lnTo>
                <a:lnTo>
                  <a:pt x="187452" y="151765"/>
                </a:lnTo>
                <a:lnTo>
                  <a:pt x="188595" y="150241"/>
                </a:lnTo>
                <a:lnTo>
                  <a:pt x="189484" y="149225"/>
                </a:lnTo>
                <a:lnTo>
                  <a:pt x="193421" y="152400"/>
                </a:lnTo>
                <a:lnTo>
                  <a:pt x="189865" y="148717"/>
                </a:lnTo>
                <a:lnTo>
                  <a:pt x="195199" y="143510"/>
                </a:lnTo>
                <a:cubicBezTo>
                  <a:pt x="203073" y="135890"/>
                  <a:pt x="211074" y="128143"/>
                  <a:pt x="219075" y="120523"/>
                </a:cubicBezTo>
                <a:lnTo>
                  <a:pt x="242951" y="97409"/>
                </a:lnTo>
                <a:cubicBezTo>
                  <a:pt x="244856" y="95631"/>
                  <a:pt x="244475" y="95377"/>
                  <a:pt x="244348" y="95123"/>
                </a:cubicBezTo>
                <a:lnTo>
                  <a:pt x="249174" y="93599"/>
                </a:lnTo>
                <a:lnTo>
                  <a:pt x="244348" y="95123"/>
                </a:lnTo>
                <a:lnTo>
                  <a:pt x="244983" y="94996"/>
                </a:lnTo>
                <a:lnTo>
                  <a:pt x="243205" y="89662"/>
                </a:lnTo>
                <a:lnTo>
                  <a:pt x="242443" y="94742"/>
                </a:lnTo>
                <a:lnTo>
                  <a:pt x="219964" y="91440"/>
                </a:lnTo>
                <a:cubicBezTo>
                  <a:pt x="203200" y="89027"/>
                  <a:pt x="186309" y="86487"/>
                  <a:pt x="169545" y="84074"/>
                </a:cubicBezTo>
                <a:lnTo>
                  <a:pt x="170307" y="78994"/>
                </a:lnTo>
                <a:lnTo>
                  <a:pt x="169545" y="84074"/>
                </a:lnTo>
                <a:lnTo>
                  <a:pt x="167386" y="83693"/>
                </a:lnTo>
                <a:lnTo>
                  <a:pt x="166370" y="83185"/>
                </a:lnTo>
                <a:lnTo>
                  <a:pt x="163703" y="81661"/>
                </a:lnTo>
                <a:lnTo>
                  <a:pt x="162687" y="80391"/>
                </a:lnTo>
                <a:lnTo>
                  <a:pt x="161671" y="78867"/>
                </a:lnTo>
                <a:lnTo>
                  <a:pt x="161290" y="78105"/>
                </a:lnTo>
                <a:lnTo>
                  <a:pt x="161290" y="78105"/>
                </a:lnTo>
                <a:lnTo>
                  <a:pt x="156337" y="68072"/>
                </a:lnTo>
                <a:cubicBezTo>
                  <a:pt x="151765" y="58674"/>
                  <a:pt x="147193" y="49276"/>
                  <a:pt x="142494" y="39878"/>
                </a:cubicBezTo>
                <a:lnTo>
                  <a:pt x="128270" y="11938"/>
                </a:lnTo>
                <a:cubicBezTo>
                  <a:pt x="127635" y="10795"/>
                  <a:pt x="127381" y="10414"/>
                  <a:pt x="127381" y="10414"/>
                </a:cubicBezTo>
                <a:lnTo>
                  <a:pt x="121666" y="9525"/>
                </a:lnTo>
                <a:lnTo>
                  <a:pt x="126238" y="11811"/>
                </a:lnTo>
                <a:cubicBezTo>
                  <a:pt x="115316" y="34036"/>
                  <a:pt x="104394" y="56261"/>
                  <a:pt x="93345" y="78486"/>
                </a:cubicBezTo>
                <a:lnTo>
                  <a:pt x="90678" y="81915"/>
                </a:lnTo>
                <a:lnTo>
                  <a:pt x="89281" y="82804"/>
                </a:lnTo>
                <a:lnTo>
                  <a:pt x="87376" y="83820"/>
                </a:lnTo>
                <a:lnTo>
                  <a:pt x="85344" y="78994"/>
                </a:lnTo>
                <a:lnTo>
                  <a:pt x="86106" y="84074"/>
                </a:lnTo>
                <a:lnTo>
                  <a:pt x="72136" y="86233"/>
                </a:lnTo>
                <a:lnTo>
                  <a:pt x="55118" y="88646"/>
                </a:lnTo>
                <a:cubicBezTo>
                  <a:pt x="51689" y="89154"/>
                  <a:pt x="48387" y="89662"/>
                  <a:pt x="44958" y="90170"/>
                </a:cubicBezTo>
                <a:lnTo>
                  <a:pt x="44196" y="85090"/>
                </a:lnTo>
                <a:lnTo>
                  <a:pt x="44958" y="90170"/>
                </a:lnTo>
                <a:lnTo>
                  <a:pt x="39497" y="90932"/>
                </a:lnTo>
                <a:lnTo>
                  <a:pt x="36830" y="91313"/>
                </a:lnTo>
                <a:lnTo>
                  <a:pt x="11303" y="95123"/>
                </a:lnTo>
                <a:cubicBezTo>
                  <a:pt x="10541" y="95250"/>
                  <a:pt x="10287" y="95504"/>
                  <a:pt x="10287" y="95504"/>
                </a:cubicBezTo>
                <a:lnTo>
                  <a:pt x="11049" y="96647"/>
                </a:lnTo>
                <a:lnTo>
                  <a:pt x="11938" y="97663"/>
                </a:lnTo>
                <a:lnTo>
                  <a:pt x="12446" y="98171"/>
                </a:lnTo>
                <a:lnTo>
                  <a:pt x="13081" y="98806"/>
                </a:lnTo>
                <a:lnTo>
                  <a:pt x="13462" y="99187"/>
                </a:lnTo>
                <a:lnTo>
                  <a:pt x="14097" y="99822"/>
                </a:lnTo>
                <a:lnTo>
                  <a:pt x="10922" y="103759"/>
                </a:lnTo>
                <a:lnTo>
                  <a:pt x="14478" y="100076"/>
                </a:lnTo>
                <a:lnTo>
                  <a:pt x="21971" y="107315"/>
                </a:lnTo>
                <a:cubicBezTo>
                  <a:pt x="36195" y="121158"/>
                  <a:pt x="50546" y="135128"/>
                  <a:pt x="64643" y="149098"/>
                </a:cubicBezTo>
                <a:lnTo>
                  <a:pt x="61087" y="152781"/>
                </a:lnTo>
                <a:lnTo>
                  <a:pt x="64643" y="149098"/>
                </a:lnTo>
                <a:lnTo>
                  <a:pt x="65786" y="150495"/>
                </a:lnTo>
                <a:lnTo>
                  <a:pt x="66167" y="151130"/>
                </a:lnTo>
                <a:lnTo>
                  <a:pt x="67310" y="153924"/>
                </a:lnTo>
                <a:lnTo>
                  <a:pt x="67437" y="155448"/>
                </a:lnTo>
                <a:lnTo>
                  <a:pt x="67564" y="156972"/>
                </a:lnTo>
                <a:lnTo>
                  <a:pt x="67437" y="157861"/>
                </a:lnTo>
                <a:lnTo>
                  <a:pt x="62230" y="188595"/>
                </a:lnTo>
                <a:cubicBezTo>
                  <a:pt x="61595" y="192532"/>
                  <a:pt x="60833" y="196469"/>
                  <a:pt x="60198" y="200406"/>
                </a:cubicBezTo>
                <a:lnTo>
                  <a:pt x="58801" y="208280"/>
                </a:lnTo>
                <a:lnTo>
                  <a:pt x="53086" y="211328"/>
                </a:lnTo>
                <a:lnTo>
                  <a:pt x="58039" y="212217"/>
                </a:lnTo>
                <a:lnTo>
                  <a:pt x="55245" y="228473"/>
                </a:lnTo>
                <a:lnTo>
                  <a:pt x="49657" y="230886"/>
                </a:lnTo>
                <a:lnTo>
                  <a:pt x="54610" y="231775"/>
                </a:lnTo>
                <a:lnTo>
                  <a:pt x="54737" y="233172"/>
                </a:lnTo>
                <a:lnTo>
                  <a:pt x="51689" y="237236"/>
                </a:lnTo>
                <a:lnTo>
                  <a:pt x="54737" y="233172"/>
                </a:lnTo>
                <a:lnTo>
                  <a:pt x="54864" y="233553"/>
                </a:lnTo>
                <a:lnTo>
                  <a:pt x="58420" y="237490"/>
                </a:lnTo>
                <a:lnTo>
                  <a:pt x="56007" y="233045"/>
                </a:lnTo>
                <a:lnTo>
                  <a:pt x="56515" y="232791"/>
                </a:lnTo>
                <a:lnTo>
                  <a:pt x="57277" y="232410"/>
                </a:lnTo>
                <a:lnTo>
                  <a:pt x="57531" y="232283"/>
                </a:lnTo>
                <a:lnTo>
                  <a:pt x="57912" y="232029"/>
                </a:lnTo>
                <a:lnTo>
                  <a:pt x="60452" y="236474"/>
                </a:lnTo>
                <a:lnTo>
                  <a:pt x="58039" y="231902"/>
                </a:lnTo>
                <a:lnTo>
                  <a:pt x="72009" y="224536"/>
                </a:lnTo>
                <a:cubicBezTo>
                  <a:pt x="88646" y="215773"/>
                  <a:pt x="105283" y="206883"/>
                  <a:pt x="121920" y="198120"/>
                </a:cubicBezTo>
                <a:lnTo>
                  <a:pt x="123698" y="197231"/>
                </a:lnTo>
                <a:lnTo>
                  <a:pt x="124714" y="196977"/>
                </a:lnTo>
                <a:lnTo>
                  <a:pt x="127889" y="196596"/>
                </a:lnTo>
                <a:lnTo>
                  <a:pt x="129540" y="197104"/>
                </a:lnTo>
                <a:lnTo>
                  <a:pt x="131318" y="197739"/>
                </a:lnTo>
                <a:lnTo>
                  <a:pt x="132080" y="198120"/>
                </a:lnTo>
                <a:lnTo>
                  <a:pt x="141986" y="203454"/>
                </a:lnTo>
                <a:lnTo>
                  <a:pt x="152527" y="209042"/>
                </a:lnTo>
                <a:lnTo>
                  <a:pt x="155321" y="210566"/>
                </a:lnTo>
                <a:lnTo>
                  <a:pt x="173990" y="220345"/>
                </a:lnTo>
                <a:cubicBezTo>
                  <a:pt x="181864" y="224536"/>
                  <a:pt x="189738" y="228727"/>
                  <a:pt x="197612" y="232791"/>
                </a:cubicBezTo>
                <a:lnTo>
                  <a:pt x="198882" y="233172"/>
                </a:lnTo>
                <a:lnTo>
                  <a:pt x="199009" y="233172"/>
                </a:lnTo>
                <a:lnTo>
                  <a:pt x="198882" y="233299"/>
                </a:lnTo>
                <a:lnTo>
                  <a:pt x="198882" y="233299"/>
                </a:lnTo>
                <a:lnTo>
                  <a:pt x="199136" y="233045"/>
                </a:lnTo>
                <a:close/>
                <a:moveTo>
                  <a:pt x="189103" y="215519"/>
                </a:moveTo>
                <a:lnTo>
                  <a:pt x="191135" y="216535"/>
                </a:lnTo>
                <a:lnTo>
                  <a:pt x="191897" y="216789"/>
                </a:lnTo>
                <a:lnTo>
                  <a:pt x="191643" y="216662"/>
                </a:lnTo>
                <a:lnTo>
                  <a:pt x="191135" y="216662"/>
                </a:lnTo>
                <a:lnTo>
                  <a:pt x="186309" y="216916"/>
                </a:lnTo>
                <a:lnTo>
                  <a:pt x="186309" y="221488"/>
                </a:lnTo>
                <a:lnTo>
                  <a:pt x="186309" y="221869"/>
                </a:lnTo>
                <a:lnTo>
                  <a:pt x="191389" y="221361"/>
                </a:lnTo>
                <a:lnTo>
                  <a:pt x="186309" y="221996"/>
                </a:lnTo>
                <a:lnTo>
                  <a:pt x="186182" y="221234"/>
                </a:lnTo>
                <a:lnTo>
                  <a:pt x="186182" y="220853"/>
                </a:lnTo>
                <a:lnTo>
                  <a:pt x="186055" y="220091"/>
                </a:lnTo>
                <a:lnTo>
                  <a:pt x="186055" y="219710"/>
                </a:lnTo>
                <a:lnTo>
                  <a:pt x="185928" y="219075"/>
                </a:lnTo>
                <a:lnTo>
                  <a:pt x="190881" y="218059"/>
                </a:lnTo>
                <a:lnTo>
                  <a:pt x="185801" y="218948"/>
                </a:lnTo>
                <a:lnTo>
                  <a:pt x="183261" y="203835"/>
                </a:lnTo>
                <a:cubicBezTo>
                  <a:pt x="180467" y="187579"/>
                  <a:pt x="177673" y="171450"/>
                  <a:pt x="174879" y="155321"/>
                </a:cubicBezTo>
                <a:lnTo>
                  <a:pt x="179959" y="154432"/>
                </a:lnTo>
                <a:lnTo>
                  <a:pt x="174879" y="155321"/>
                </a:lnTo>
                <a:lnTo>
                  <a:pt x="175260" y="147193"/>
                </a:lnTo>
                <a:lnTo>
                  <a:pt x="178435" y="144018"/>
                </a:lnTo>
                <a:lnTo>
                  <a:pt x="178435" y="144018"/>
                </a:lnTo>
                <a:lnTo>
                  <a:pt x="216281" y="107061"/>
                </a:lnTo>
                <a:lnTo>
                  <a:pt x="219837" y="110744"/>
                </a:lnTo>
                <a:lnTo>
                  <a:pt x="216281" y="107061"/>
                </a:lnTo>
                <a:lnTo>
                  <a:pt x="221869" y="101473"/>
                </a:lnTo>
                <a:lnTo>
                  <a:pt x="225933" y="97282"/>
                </a:lnTo>
                <a:lnTo>
                  <a:pt x="226060" y="97028"/>
                </a:lnTo>
                <a:lnTo>
                  <a:pt x="225425" y="97536"/>
                </a:lnTo>
                <a:lnTo>
                  <a:pt x="225425" y="99314"/>
                </a:lnTo>
                <a:lnTo>
                  <a:pt x="227076" y="103759"/>
                </a:lnTo>
                <a:lnTo>
                  <a:pt x="229235" y="104140"/>
                </a:lnTo>
                <a:lnTo>
                  <a:pt x="228854" y="104013"/>
                </a:lnTo>
                <a:lnTo>
                  <a:pt x="228600" y="104013"/>
                </a:lnTo>
                <a:lnTo>
                  <a:pt x="228219" y="103886"/>
                </a:lnTo>
                <a:lnTo>
                  <a:pt x="227965" y="103886"/>
                </a:lnTo>
                <a:lnTo>
                  <a:pt x="227203" y="103759"/>
                </a:lnTo>
                <a:lnTo>
                  <a:pt x="227584" y="98679"/>
                </a:lnTo>
                <a:lnTo>
                  <a:pt x="226822" y="103759"/>
                </a:lnTo>
                <a:lnTo>
                  <a:pt x="213106" y="101727"/>
                </a:lnTo>
                <a:cubicBezTo>
                  <a:pt x="208534" y="101092"/>
                  <a:pt x="203962" y="100457"/>
                  <a:pt x="199390" y="99695"/>
                </a:cubicBezTo>
                <a:lnTo>
                  <a:pt x="162560" y="94488"/>
                </a:lnTo>
                <a:cubicBezTo>
                  <a:pt x="158115" y="93853"/>
                  <a:pt x="154686" y="91567"/>
                  <a:pt x="152654" y="87376"/>
                </a:cubicBezTo>
                <a:lnTo>
                  <a:pt x="140970" y="63119"/>
                </a:lnTo>
                <a:cubicBezTo>
                  <a:pt x="140335" y="61849"/>
                  <a:pt x="139700" y="60579"/>
                  <a:pt x="139065" y="59436"/>
                </a:cubicBezTo>
                <a:lnTo>
                  <a:pt x="143637" y="57150"/>
                </a:lnTo>
                <a:lnTo>
                  <a:pt x="139065" y="59436"/>
                </a:lnTo>
                <a:lnTo>
                  <a:pt x="130683" y="42418"/>
                </a:lnTo>
                <a:cubicBezTo>
                  <a:pt x="128778" y="38481"/>
                  <a:pt x="127127" y="35179"/>
                  <a:pt x="125857" y="32512"/>
                </a:cubicBezTo>
                <a:lnTo>
                  <a:pt x="123825" y="28575"/>
                </a:lnTo>
                <a:lnTo>
                  <a:pt x="123190" y="27813"/>
                </a:lnTo>
                <a:lnTo>
                  <a:pt x="123825" y="29337"/>
                </a:lnTo>
                <a:lnTo>
                  <a:pt x="126746" y="29337"/>
                </a:lnTo>
                <a:lnTo>
                  <a:pt x="130556" y="27813"/>
                </a:lnTo>
                <a:lnTo>
                  <a:pt x="131191" y="26543"/>
                </a:lnTo>
                <a:lnTo>
                  <a:pt x="130556" y="27940"/>
                </a:lnTo>
                <a:lnTo>
                  <a:pt x="129921" y="29210"/>
                </a:lnTo>
                <a:lnTo>
                  <a:pt x="129540" y="29845"/>
                </a:lnTo>
                <a:lnTo>
                  <a:pt x="129540" y="29845"/>
                </a:lnTo>
                <a:lnTo>
                  <a:pt x="124968" y="27559"/>
                </a:lnTo>
                <a:lnTo>
                  <a:pt x="129540" y="29845"/>
                </a:lnTo>
                <a:lnTo>
                  <a:pt x="123444" y="42164"/>
                </a:lnTo>
                <a:cubicBezTo>
                  <a:pt x="121412" y="46228"/>
                  <a:pt x="119380" y="50419"/>
                  <a:pt x="117348" y="54483"/>
                </a:cubicBezTo>
                <a:lnTo>
                  <a:pt x="100965" y="87757"/>
                </a:lnTo>
                <a:cubicBezTo>
                  <a:pt x="99314" y="91059"/>
                  <a:pt x="96520" y="93853"/>
                  <a:pt x="91948" y="94488"/>
                </a:cubicBezTo>
                <a:lnTo>
                  <a:pt x="91186" y="89408"/>
                </a:lnTo>
                <a:lnTo>
                  <a:pt x="91948" y="94488"/>
                </a:lnTo>
                <a:cubicBezTo>
                  <a:pt x="75057" y="96901"/>
                  <a:pt x="58166" y="99314"/>
                  <a:pt x="41148" y="101727"/>
                </a:cubicBezTo>
                <a:lnTo>
                  <a:pt x="40386" y="96647"/>
                </a:lnTo>
                <a:lnTo>
                  <a:pt x="41148" y="101727"/>
                </a:lnTo>
                <a:lnTo>
                  <a:pt x="24892" y="104140"/>
                </a:lnTo>
                <a:lnTo>
                  <a:pt x="24384" y="104267"/>
                </a:lnTo>
                <a:lnTo>
                  <a:pt x="26035" y="104394"/>
                </a:lnTo>
                <a:lnTo>
                  <a:pt x="22860" y="99441"/>
                </a:lnTo>
                <a:lnTo>
                  <a:pt x="27432" y="101473"/>
                </a:lnTo>
                <a:lnTo>
                  <a:pt x="27432" y="101473"/>
                </a:lnTo>
                <a:lnTo>
                  <a:pt x="27432" y="101473"/>
                </a:lnTo>
                <a:lnTo>
                  <a:pt x="27178" y="101981"/>
                </a:lnTo>
                <a:lnTo>
                  <a:pt x="27051" y="102235"/>
                </a:lnTo>
                <a:lnTo>
                  <a:pt x="27051" y="102235"/>
                </a:lnTo>
                <a:lnTo>
                  <a:pt x="22606" y="99822"/>
                </a:lnTo>
                <a:lnTo>
                  <a:pt x="27305" y="101727"/>
                </a:lnTo>
                <a:lnTo>
                  <a:pt x="27686" y="100457"/>
                </a:lnTo>
                <a:lnTo>
                  <a:pt x="27686" y="99822"/>
                </a:lnTo>
                <a:lnTo>
                  <a:pt x="25908" y="96139"/>
                </a:lnTo>
                <a:lnTo>
                  <a:pt x="26035" y="96266"/>
                </a:lnTo>
                <a:lnTo>
                  <a:pt x="26035" y="96266"/>
                </a:lnTo>
                <a:lnTo>
                  <a:pt x="26162" y="96393"/>
                </a:lnTo>
                <a:lnTo>
                  <a:pt x="26416" y="96520"/>
                </a:lnTo>
                <a:lnTo>
                  <a:pt x="27178" y="97028"/>
                </a:lnTo>
                <a:lnTo>
                  <a:pt x="27686" y="97409"/>
                </a:lnTo>
                <a:lnTo>
                  <a:pt x="28575" y="98171"/>
                </a:lnTo>
                <a:lnTo>
                  <a:pt x="29083" y="98679"/>
                </a:lnTo>
                <a:lnTo>
                  <a:pt x="29083" y="98679"/>
                </a:lnTo>
                <a:lnTo>
                  <a:pt x="44958" y="114173"/>
                </a:lnTo>
                <a:cubicBezTo>
                  <a:pt x="50292" y="119380"/>
                  <a:pt x="55499" y="124460"/>
                  <a:pt x="60833" y="129667"/>
                </a:cubicBezTo>
                <a:lnTo>
                  <a:pt x="75184" y="143637"/>
                </a:lnTo>
                <a:cubicBezTo>
                  <a:pt x="78740" y="147193"/>
                  <a:pt x="80010" y="151257"/>
                  <a:pt x="79248" y="156083"/>
                </a:cubicBezTo>
                <a:lnTo>
                  <a:pt x="71755" y="198882"/>
                </a:lnTo>
                <a:cubicBezTo>
                  <a:pt x="70739" y="204978"/>
                  <a:pt x="69723" y="211074"/>
                  <a:pt x="68961" y="215519"/>
                </a:cubicBezTo>
                <a:lnTo>
                  <a:pt x="68580" y="218059"/>
                </a:lnTo>
                <a:lnTo>
                  <a:pt x="63373" y="218186"/>
                </a:lnTo>
                <a:lnTo>
                  <a:pt x="68453" y="219075"/>
                </a:lnTo>
                <a:lnTo>
                  <a:pt x="68199" y="220218"/>
                </a:lnTo>
                <a:lnTo>
                  <a:pt x="68199" y="220853"/>
                </a:lnTo>
                <a:lnTo>
                  <a:pt x="69215" y="216916"/>
                </a:lnTo>
                <a:lnTo>
                  <a:pt x="63500" y="216916"/>
                </a:lnTo>
                <a:lnTo>
                  <a:pt x="61722" y="217170"/>
                </a:lnTo>
                <a:lnTo>
                  <a:pt x="61341" y="217424"/>
                </a:lnTo>
                <a:lnTo>
                  <a:pt x="61341" y="217424"/>
                </a:lnTo>
                <a:lnTo>
                  <a:pt x="63627" y="216281"/>
                </a:lnTo>
                <a:lnTo>
                  <a:pt x="67310" y="220091"/>
                </a:lnTo>
                <a:lnTo>
                  <a:pt x="64897" y="215519"/>
                </a:lnTo>
                <a:lnTo>
                  <a:pt x="80137" y="207518"/>
                </a:lnTo>
                <a:cubicBezTo>
                  <a:pt x="85217" y="204851"/>
                  <a:pt x="90297" y="202184"/>
                  <a:pt x="95377" y="199517"/>
                </a:cubicBezTo>
                <a:lnTo>
                  <a:pt x="120904" y="186055"/>
                </a:lnTo>
                <a:cubicBezTo>
                  <a:pt x="124968" y="183896"/>
                  <a:pt x="129159" y="183769"/>
                  <a:pt x="133350" y="186055"/>
                </a:cubicBezTo>
                <a:lnTo>
                  <a:pt x="130937" y="190500"/>
                </a:lnTo>
                <a:lnTo>
                  <a:pt x="133350" y="186055"/>
                </a:lnTo>
                <a:cubicBezTo>
                  <a:pt x="141224" y="190246"/>
                  <a:pt x="149098" y="194437"/>
                  <a:pt x="156972" y="198501"/>
                </a:cubicBezTo>
                <a:lnTo>
                  <a:pt x="166243" y="203327"/>
                </a:lnTo>
                <a:cubicBezTo>
                  <a:pt x="175260" y="208026"/>
                  <a:pt x="184150" y="212725"/>
                  <a:pt x="188976" y="215265"/>
                </a:cubicBezTo>
                <a:lnTo>
                  <a:pt x="186563" y="219837"/>
                </a:lnTo>
                <a:lnTo>
                  <a:pt x="188976" y="215265"/>
                </a:lnTo>
                <a:moveTo>
                  <a:pt x="184277" y="224282"/>
                </a:moveTo>
                <a:cubicBezTo>
                  <a:pt x="179451" y="221742"/>
                  <a:pt x="170434" y="217043"/>
                  <a:pt x="161544" y="212344"/>
                </a:cubicBezTo>
                <a:lnTo>
                  <a:pt x="163957" y="207899"/>
                </a:lnTo>
                <a:lnTo>
                  <a:pt x="161544" y="212471"/>
                </a:lnTo>
                <a:lnTo>
                  <a:pt x="152273" y="207645"/>
                </a:lnTo>
                <a:cubicBezTo>
                  <a:pt x="144399" y="203454"/>
                  <a:pt x="136398" y="199390"/>
                  <a:pt x="128524" y="195072"/>
                </a:cubicBezTo>
                <a:lnTo>
                  <a:pt x="126873" y="194437"/>
                </a:lnTo>
                <a:lnTo>
                  <a:pt x="123317" y="190500"/>
                </a:lnTo>
                <a:lnTo>
                  <a:pt x="125730" y="194945"/>
                </a:lnTo>
                <a:cubicBezTo>
                  <a:pt x="117221" y="199390"/>
                  <a:pt x="108712" y="203962"/>
                  <a:pt x="100203" y="208407"/>
                </a:cubicBezTo>
                <a:lnTo>
                  <a:pt x="84963" y="216408"/>
                </a:lnTo>
                <a:cubicBezTo>
                  <a:pt x="79883" y="219075"/>
                  <a:pt x="74803" y="221742"/>
                  <a:pt x="69723" y="224409"/>
                </a:cubicBezTo>
                <a:lnTo>
                  <a:pt x="66802" y="225933"/>
                </a:lnTo>
                <a:lnTo>
                  <a:pt x="63500" y="221869"/>
                </a:lnTo>
                <a:lnTo>
                  <a:pt x="65913" y="226441"/>
                </a:lnTo>
                <a:lnTo>
                  <a:pt x="64516" y="227076"/>
                </a:lnTo>
                <a:lnTo>
                  <a:pt x="63500" y="227076"/>
                </a:lnTo>
                <a:lnTo>
                  <a:pt x="57912" y="219202"/>
                </a:lnTo>
                <a:lnTo>
                  <a:pt x="58039" y="220980"/>
                </a:lnTo>
                <a:lnTo>
                  <a:pt x="58039" y="220853"/>
                </a:lnTo>
                <a:lnTo>
                  <a:pt x="58420" y="217297"/>
                </a:lnTo>
                <a:lnTo>
                  <a:pt x="60833" y="203200"/>
                </a:lnTo>
                <a:lnTo>
                  <a:pt x="66929" y="197993"/>
                </a:lnTo>
                <a:lnTo>
                  <a:pt x="61976" y="197104"/>
                </a:lnTo>
                <a:cubicBezTo>
                  <a:pt x="64389" y="182880"/>
                  <a:pt x="66929" y="168529"/>
                  <a:pt x="69469" y="154305"/>
                </a:cubicBezTo>
                <a:lnTo>
                  <a:pt x="74422" y="155194"/>
                </a:lnTo>
                <a:lnTo>
                  <a:pt x="69469" y="154305"/>
                </a:lnTo>
                <a:lnTo>
                  <a:pt x="69469" y="152019"/>
                </a:lnTo>
                <a:lnTo>
                  <a:pt x="71882" y="147193"/>
                </a:lnTo>
                <a:lnTo>
                  <a:pt x="68326" y="150876"/>
                </a:lnTo>
                <a:lnTo>
                  <a:pt x="53975" y="136906"/>
                </a:lnTo>
                <a:cubicBezTo>
                  <a:pt x="48641" y="131699"/>
                  <a:pt x="43434" y="126619"/>
                  <a:pt x="38100" y="121412"/>
                </a:cubicBezTo>
                <a:lnTo>
                  <a:pt x="27559" y="111125"/>
                </a:lnTo>
                <a:lnTo>
                  <a:pt x="25781" y="102362"/>
                </a:lnTo>
                <a:lnTo>
                  <a:pt x="22225" y="106045"/>
                </a:lnTo>
                <a:lnTo>
                  <a:pt x="21971" y="105791"/>
                </a:lnTo>
                <a:lnTo>
                  <a:pt x="21717" y="105664"/>
                </a:lnTo>
                <a:lnTo>
                  <a:pt x="21209" y="105283"/>
                </a:lnTo>
                <a:lnTo>
                  <a:pt x="20955" y="105156"/>
                </a:lnTo>
                <a:lnTo>
                  <a:pt x="20574" y="104902"/>
                </a:lnTo>
                <a:lnTo>
                  <a:pt x="20320" y="104775"/>
                </a:lnTo>
                <a:lnTo>
                  <a:pt x="20193" y="104775"/>
                </a:lnTo>
                <a:lnTo>
                  <a:pt x="23241" y="100711"/>
                </a:lnTo>
                <a:lnTo>
                  <a:pt x="20193" y="104775"/>
                </a:lnTo>
                <a:lnTo>
                  <a:pt x="17780" y="102870"/>
                </a:lnTo>
                <a:lnTo>
                  <a:pt x="17780" y="100330"/>
                </a:lnTo>
                <a:lnTo>
                  <a:pt x="17907" y="98933"/>
                </a:lnTo>
                <a:lnTo>
                  <a:pt x="18288" y="98044"/>
                </a:lnTo>
                <a:lnTo>
                  <a:pt x="18415" y="97790"/>
                </a:lnTo>
                <a:lnTo>
                  <a:pt x="18415" y="97790"/>
                </a:lnTo>
                <a:lnTo>
                  <a:pt x="18542" y="97536"/>
                </a:lnTo>
                <a:lnTo>
                  <a:pt x="18669" y="97409"/>
                </a:lnTo>
                <a:lnTo>
                  <a:pt x="18669" y="97282"/>
                </a:lnTo>
                <a:lnTo>
                  <a:pt x="23876" y="94107"/>
                </a:lnTo>
                <a:lnTo>
                  <a:pt x="22225" y="94488"/>
                </a:lnTo>
                <a:lnTo>
                  <a:pt x="25527" y="93853"/>
                </a:lnTo>
                <a:lnTo>
                  <a:pt x="26162" y="98933"/>
                </a:lnTo>
                <a:lnTo>
                  <a:pt x="25400" y="93853"/>
                </a:lnTo>
                <a:lnTo>
                  <a:pt x="26416" y="93726"/>
                </a:lnTo>
                <a:lnTo>
                  <a:pt x="27051" y="93599"/>
                </a:lnTo>
                <a:lnTo>
                  <a:pt x="35052" y="92329"/>
                </a:lnTo>
                <a:lnTo>
                  <a:pt x="39878" y="91567"/>
                </a:lnTo>
                <a:cubicBezTo>
                  <a:pt x="56769" y="89154"/>
                  <a:pt x="73787" y="86741"/>
                  <a:pt x="90678" y="84328"/>
                </a:cubicBezTo>
                <a:lnTo>
                  <a:pt x="96520" y="85344"/>
                </a:lnTo>
                <a:lnTo>
                  <a:pt x="91948" y="83058"/>
                </a:lnTo>
                <a:cubicBezTo>
                  <a:pt x="97409" y="72009"/>
                  <a:pt x="102870" y="60833"/>
                  <a:pt x="108331" y="49784"/>
                </a:cubicBezTo>
                <a:lnTo>
                  <a:pt x="114427" y="37465"/>
                </a:lnTo>
                <a:cubicBezTo>
                  <a:pt x="116459" y="33401"/>
                  <a:pt x="118491" y="29210"/>
                  <a:pt x="120523" y="25146"/>
                </a:cubicBezTo>
                <a:lnTo>
                  <a:pt x="121285" y="23749"/>
                </a:lnTo>
                <a:lnTo>
                  <a:pt x="121666" y="23114"/>
                </a:lnTo>
                <a:lnTo>
                  <a:pt x="122174" y="22225"/>
                </a:lnTo>
                <a:lnTo>
                  <a:pt x="126873" y="24130"/>
                </a:lnTo>
                <a:lnTo>
                  <a:pt x="122301" y="21844"/>
                </a:lnTo>
                <a:lnTo>
                  <a:pt x="124587" y="18923"/>
                </a:lnTo>
                <a:lnTo>
                  <a:pt x="127000" y="18923"/>
                </a:lnTo>
                <a:lnTo>
                  <a:pt x="131953" y="21844"/>
                </a:lnTo>
                <a:lnTo>
                  <a:pt x="131572" y="21336"/>
                </a:lnTo>
                <a:lnTo>
                  <a:pt x="134874" y="26924"/>
                </a:lnTo>
                <a:lnTo>
                  <a:pt x="130175" y="28956"/>
                </a:lnTo>
                <a:lnTo>
                  <a:pt x="134747" y="26670"/>
                </a:lnTo>
                <a:lnTo>
                  <a:pt x="135128" y="27305"/>
                </a:lnTo>
                <a:lnTo>
                  <a:pt x="135255" y="27686"/>
                </a:lnTo>
                <a:lnTo>
                  <a:pt x="140081" y="37592"/>
                </a:lnTo>
                <a:cubicBezTo>
                  <a:pt x="142621" y="42672"/>
                  <a:pt x="145542" y="48641"/>
                  <a:pt x="148463" y="54483"/>
                </a:cubicBezTo>
                <a:lnTo>
                  <a:pt x="149733" y="57023"/>
                </a:lnTo>
                <a:lnTo>
                  <a:pt x="150368" y="58293"/>
                </a:lnTo>
                <a:lnTo>
                  <a:pt x="162433" y="82804"/>
                </a:lnTo>
                <a:lnTo>
                  <a:pt x="157861" y="85090"/>
                </a:lnTo>
                <a:lnTo>
                  <a:pt x="162433" y="82804"/>
                </a:lnTo>
                <a:lnTo>
                  <a:pt x="163195" y="84074"/>
                </a:lnTo>
                <a:lnTo>
                  <a:pt x="163830" y="89281"/>
                </a:lnTo>
                <a:lnTo>
                  <a:pt x="164465" y="84201"/>
                </a:lnTo>
                <a:cubicBezTo>
                  <a:pt x="176784" y="85852"/>
                  <a:pt x="189103" y="87630"/>
                  <a:pt x="201295" y="89408"/>
                </a:cubicBezTo>
                <a:lnTo>
                  <a:pt x="215011" y="91440"/>
                </a:lnTo>
                <a:cubicBezTo>
                  <a:pt x="219583" y="92075"/>
                  <a:pt x="224155" y="92710"/>
                  <a:pt x="228727" y="93472"/>
                </a:cubicBezTo>
                <a:lnTo>
                  <a:pt x="229997" y="93726"/>
                </a:lnTo>
                <a:lnTo>
                  <a:pt x="230505" y="93853"/>
                </a:lnTo>
                <a:lnTo>
                  <a:pt x="231140" y="93980"/>
                </a:lnTo>
                <a:lnTo>
                  <a:pt x="231394" y="93980"/>
                </a:lnTo>
                <a:lnTo>
                  <a:pt x="231775" y="94107"/>
                </a:lnTo>
                <a:lnTo>
                  <a:pt x="230886" y="99060"/>
                </a:lnTo>
                <a:lnTo>
                  <a:pt x="231902" y="94107"/>
                </a:lnTo>
                <a:lnTo>
                  <a:pt x="236220" y="96774"/>
                </a:lnTo>
                <a:lnTo>
                  <a:pt x="236220" y="99314"/>
                </a:lnTo>
                <a:lnTo>
                  <a:pt x="234950" y="102870"/>
                </a:lnTo>
                <a:lnTo>
                  <a:pt x="233299" y="104775"/>
                </a:lnTo>
                <a:lnTo>
                  <a:pt x="229743" y="101219"/>
                </a:lnTo>
                <a:lnTo>
                  <a:pt x="233426" y="104775"/>
                </a:lnTo>
                <a:lnTo>
                  <a:pt x="232410" y="105791"/>
                </a:lnTo>
                <a:lnTo>
                  <a:pt x="231775" y="106426"/>
                </a:lnTo>
                <a:lnTo>
                  <a:pt x="226949" y="111379"/>
                </a:lnTo>
                <a:lnTo>
                  <a:pt x="224028" y="114300"/>
                </a:lnTo>
                <a:lnTo>
                  <a:pt x="186182" y="151257"/>
                </a:lnTo>
                <a:lnTo>
                  <a:pt x="182626" y="147574"/>
                </a:lnTo>
                <a:lnTo>
                  <a:pt x="186182" y="151257"/>
                </a:lnTo>
                <a:lnTo>
                  <a:pt x="185293" y="152273"/>
                </a:lnTo>
                <a:lnTo>
                  <a:pt x="185547" y="153416"/>
                </a:lnTo>
                <a:lnTo>
                  <a:pt x="193929" y="201930"/>
                </a:lnTo>
                <a:cubicBezTo>
                  <a:pt x="194310" y="204470"/>
                  <a:pt x="194818" y="207010"/>
                  <a:pt x="195199" y="209550"/>
                </a:cubicBezTo>
                <a:lnTo>
                  <a:pt x="196088" y="214630"/>
                </a:lnTo>
                <a:lnTo>
                  <a:pt x="196596" y="217170"/>
                </a:lnTo>
                <a:lnTo>
                  <a:pt x="196723" y="218313"/>
                </a:lnTo>
                <a:lnTo>
                  <a:pt x="196850" y="219202"/>
                </a:lnTo>
                <a:lnTo>
                  <a:pt x="196850" y="219583"/>
                </a:lnTo>
                <a:lnTo>
                  <a:pt x="196977" y="220218"/>
                </a:lnTo>
                <a:lnTo>
                  <a:pt x="196977" y="220472"/>
                </a:lnTo>
                <a:lnTo>
                  <a:pt x="196977" y="220980"/>
                </a:lnTo>
                <a:lnTo>
                  <a:pt x="196977" y="221234"/>
                </a:lnTo>
                <a:lnTo>
                  <a:pt x="192151" y="226568"/>
                </a:lnTo>
                <a:lnTo>
                  <a:pt x="191643" y="226568"/>
                </a:lnTo>
                <a:lnTo>
                  <a:pt x="190119" y="226441"/>
                </a:lnTo>
                <a:lnTo>
                  <a:pt x="189738" y="226314"/>
                </a:lnTo>
                <a:lnTo>
                  <a:pt x="184785" y="224155"/>
                </a:lnTo>
                <a:close/>
              </a:path>
            </a:pathLst>
          </a:custGeom>
          <a:solidFill>
            <a:srgbClr val="171615"/>
          </a:solidFill>
        </p:spPr>
      </p:sp>
      <p:sp>
        <p:nvSpPr>
          <p:cNvPr id="7" name="Freeform 7"/>
          <p:cNvSpPr/>
          <p:nvPr/>
        </p:nvSpPr>
        <p:spPr>
          <a:xfrm>
            <a:off x="13976703" y="3863187"/>
            <a:ext cx="3252751" cy="5792441"/>
          </a:xfrm>
          <a:custGeom>
            <a:avLst/>
            <a:gdLst/>
            <a:ahLst/>
            <a:cxnLst/>
            <a:rect l="l" t="t" r="r" b="b"/>
            <a:pathLst>
              <a:path w="2880233" h="4045966">
                <a:moveTo>
                  <a:pt x="144018" y="0"/>
                </a:moveTo>
                <a:cubicBezTo>
                  <a:pt x="144018" y="0"/>
                  <a:pt x="0" y="0"/>
                  <a:pt x="0" y="144018"/>
                </a:cubicBezTo>
                <a:lnTo>
                  <a:pt x="0" y="3901948"/>
                </a:lnTo>
                <a:cubicBezTo>
                  <a:pt x="0" y="3901948"/>
                  <a:pt x="0" y="4045966"/>
                  <a:pt x="144018" y="4045966"/>
                </a:cubicBezTo>
                <a:lnTo>
                  <a:pt x="2736215" y="4045966"/>
                </a:lnTo>
                <a:cubicBezTo>
                  <a:pt x="2736215" y="4045966"/>
                  <a:pt x="2880233" y="4045966"/>
                  <a:pt x="2880233" y="3901948"/>
                </a:cubicBezTo>
                <a:lnTo>
                  <a:pt x="2880233" y="144018"/>
                </a:lnTo>
                <a:cubicBezTo>
                  <a:pt x="2880233" y="144018"/>
                  <a:pt x="2880233" y="0"/>
                  <a:pt x="2736215" y="0"/>
                </a:cubicBezTo>
                <a:close/>
              </a:path>
            </a:pathLst>
          </a:custGeom>
          <a:solidFill>
            <a:schemeClr val="accent1">
              <a:lumMod val="20000"/>
              <a:lumOff val="80000"/>
            </a:schemeClr>
          </a:solidFill>
        </p:spPr>
      </p:sp>
      <p:sp>
        <p:nvSpPr>
          <p:cNvPr id="8" name="Freeform 8"/>
          <p:cNvSpPr/>
          <p:nvPr/>
        </p:nvSpPr>
        <p:spPr>
          <a:xfrm>
            <a:off x="14839561" y="4081561"/>
            <a:ext cx="307935" cy="249848"/>
          </a:xfrm>
          <a:custGeom>
            <a:avLst/>
            <a:gdLst/>
            <a:ahLst/>
            <a:cxnLst/>
            <a:rect l="l" t="t" r="r" b="b"/>
            <a:pathLst>
              <a:path w="272669" h="221234">
                <a:moveTo>
                  <a:pt x="268224" y="83185"/>
                </a:moveTo>
                <a:cubicBezTo>
                  <a:pt x="271907" y="79248"/>
                  <a:pt x="272669" y="76200"/>
                  <a:pt x="270383" y="71755"/>
                </a:cubicBezTo>
                <a:cubicBezTo>
                  <a:pt x="259461" y="49657"/>
                  <a:pt x="248285" y="27686"/>
                  <a:pt x="237363" y="5715"/>
                </a:cubicBezTo>
                <a:cubicBezTo>
                  <a:pt x="235331" y="1778"/>
                  <a:pt x="232283" y="0"/>
                  <a:pt x="227838" y="127"/>
                </a:cubicBezTo>
                <a:cubicBezTo>
                  <a:pt x="197485" y="254"/>
                  <a:pt x="167005" y="127"/>
                  <a:pt x="136652" y="127"/>
                </a:cubicBezTo>
                <a:cubicBezTo>
                  <a:pt x="106299" y="127"/>
                  <a:pt x="75819" y="254"/>
                  <a:pt x="45466" y="0"/>
                </a:cubicBezTo>
                <a:cubicBezTo>
                  <a:pt x="40259" y="0"/>
                  <a:pt x="36957" y="1905"/>
                  <a:pt x="34671" y="6604"/>
                </a:cubicBezTo>
                <a:cubicBezTo>
                  <a:pt x="24130" y="28194"/>
                  <a:pt x="13335" y="49530"/>
                  <a:pt x="2540" y="70993"/>
                </a:cubicBezTo>
                <a:cubicBezTo>
                  <a:pt x="0" y="76073"/>
                  <a:pt x="381" y="78740"/>
                  <a:pt x="4445" y="83058"/>
                </a:cubicBezTo>
                <a:cubicBezTo>
                  <a:pt x="24765" y="104775"/>
                  <a:pt x="45085" y="126492"/>
                  <a:pt x="65532" y="148209"/>
                </a:cubicBezTo>
                <a:cubicBezTo>
                  <a:pt x="86868" y="170942"/>
                  <a:pt x="108077" y="193675"/>
                  <a:pt x="129540" y="216408"/>
                </a:cubicBezTo>
                <a:cubicBezTo>
                  <a:pt x="134112" y="221234"/>
                  <a:pt x="138811" y="221234"/>
                  <a:pt x="143383" y="216408"/>
                </a:cubicBezTo>
                <a:cubicBezTo>
                  <a:pt x="146685" y="212979"/>
                  <a:pt x="149987" y="209423"/>
                  <a:pt x="153289" y="205867"/>
                </a:cubicBezTo>
                <a:cubicBezTo>
                  <a:pt x="191643" y="164973"/>
                  <a:pt x="229997" y="123952"/>
                  <a:pt x="268351" y="83058"/>
                </a:cubicBezTo>
                <a:moveTo>
                  <a:pt x="158369" y="175768"/>
                </a:moveTo>
                <a:cubicBezTo>
                  <a:pt x="158115" y="175641"/>
                  <a:pt x="157988" y="175514"/>
                  <a:pt x="157734" y="175387"/>
                </a:cubicBezTo>
                <a:cubicBezTo>
                  <a:pt x="160274" y="167767"/>
                  <a:pt x="162814" y="160147"/>
                  <a:pt x="165481" y="152527"/>
                </a:cubicBezTo>
                <a:cubicBezTo>
                  <a:pt x="172847" y="131064"/>
                  <a:pt x="180340" y="109601"/>
                  <a:pt x="187706" y="88011"/>
                </a:cubicBezTo>
                <a:cubicBezTo>
                  <a:pt x="188341" y="86233"/>
                  <a:pt x="188722" y="84582"/>
                  <a:pt x="191389" y="84582"/>
                </a:cubicBezTo>
                <a:cubicBezTo>
                  <a:pt x="208026" y="84709"/>
                  <a:pt x="224663" y="84709"/>
                  <a:pt x="241300" y="84709"/>
                </a:cubicBezTo>
                <a:cubicBezTo>
                  <a:pt x="241681" y="84709"/>
                  <a:pt x="242062" y="84836"/>
                  <a:pt x="243078" y="85090"/>
                </a:cubicBezTo>
                <a:cubicBezTo>
                  <a:pt x="214503" y="115570"/>
                  <a:pt x="186436" y="145542"/>
                  <a:pt x="158242" y="175641"/>
                </a:cubicBezTo>
                <a:moveTo>
                  <a:pt x="229362" y="27813"/>
                </a:moveTo>
                <a:cubicBezTo>
                  <a:pt x="235458" y="40132"/>
                  <a:pt x="241554" y="52324"/>
                  <a:pt x="247777" y="64516"/>
                </a:cubicBezTo>
                <a:cubicBezTo>
                  <a:pt x="249174" y="67183"/>
                  <a:pt x="248920" y="67945"/>
                  <a:pt x="245745" y="67818"/>
                </a:cubicBezTo>
                <a:cubicBezTo>
                  <a:pt x="238506" y="67691"/>
                  <a:pt x="231267" y="67818"/>
                  <a:pt x="224028" y="67818"/>
                </a:cubicBezTo>
                <a:lnTo>
                  <a:pt x="224028" y="67818"/>
                </a:lnTo>
                <a:cubicBezTo>
                  <a:pt x="216662" y="67818"/>
                  <a:pt x="209296" y="67691"/>
                  <a:pt x="201930" y="67818"/>
                </a:cubicBezTo>
                <a:cubicBezTo>
                  <a:pt x="199136" y="67818"/>
                  <a:pt x="198882" y="67056"/>
                  <a:pt x="200406" y="64897"/>
                </a:cubicBezTo>
                <a:cubicBezTo>
                  <a:pt x="208915" y="52451"/>
                  <a:pt x="217424" y="39878"/>
                  <a:pt x="225806" y="27432"/>
                </a:cubicBezTo>
                <a:cubicBezTo>
                  <a:pt x="227584" y="24892"/>
                  <a:pt x="228219" y="25400"/>
                  <a:pt x="229362" y="27813"/>
                </a:cubicBezTo>
                <a:moveTo>
                  <a:pt x="153162" y="17145"/>
                </a:moveTo>
                <a:cubicBezTo>
                  <a:pt x="172593" y="17145"/>
                  <a:pt x="192024" y="17145"/>
                  <a:pt x="211582" y="17145"/>
                </a:cubicBezTo>
                <a:cubicBezTo>
                  <a:pt x="212090" y="18034"/>
                  <a:pt x="211455" y="18542"/>
                  <a:pt x="211074" y="19177"/>
                </a:cubicBezTo>
                <a:cubicBezTo>
                  <a:pt x="202184" y="32258"/>
                  <a:pt x="193294" y="45466"/>
                  <a:pt x="184404" y="58547"/>
                </a:cubicBezTo>
                <a:cubicBezTo>
                  <a:pt x="183388" y="60071"/>
                  <a:pt x="182626" y="61341"/>
                  <a:pt x="180975" y="58928"/>
                </a:cubicBezTo>
                <a:cubicBezTo>
                  <a:pt x="171958" y="45593"/>
                  <a:pt x="162814" y="32258"/>
                  <a:pt x="153670" y="19050"/>
                </a:cubicBezTo>
                <a:cubicBezTo>
                  <a:pt x="153289" y="18542"/>
                  <a:pt x="152781" y="18034"/>
                  <a:pt x="153162" y="17145"/>
                </a:cubicBezTo>
                <a:moveTo>
                  <a:pt x="138303" y="26543"/>
                </a:moveTo>
                <a:cubicBezTo>
                  <a:pt x="146812" y="39116"/>
                  <a:pt x="155448" y="51562"/>
                  <a:pt x="163957" y="64008"/>
                </a:cubicBezTo>
                <a:cubicBezTo>
                  <a:pt x="164719" y="65024"/>
                  <a:pt x="165608" y="65913"/>
                  <a:pt x="165735" y="67564"/>
                </a:cubicBezTo>
                <a:lnTo>
                  <a:pt x="106680" y="67564"/>
                </a:lnTo>
                <a:cubicBezTo>
                  <a:pt x="106680" y="66167"/>
                  <a:pt x="107442" y="65405"/>
                  <a:pt x="108077" y="64643"/>
                </a:cubicBezTo>
                <a:cubicBezTo>
                  <a:pt x="116713" y="51943"/>
                  <a:pt x="125603" y="39370"/>
                  <a:pt x="134112" y="26543"/>
                </a:cubicBezTo>
                <a:cubicBezTo>
                  <a:pt x="135890" y="24003"/>
                  <a:pt x="136652" y="23876"/>
                  <a:pt x="138430" y="26543"/>
                </a:cubicBezTo>
                <a:moveTo>
                  <a:pt x="119253" y="17145"/>
                </a:moveTo>
                <a:cubicBezTo>
                  <a:pt x="119507" y="18415"/>
                  <a:pt x="118745" y="18923"/>
                  <a:pt x="118364" y="19685"/>
                </a:cubicBezTo>
                <a:cubicBezTo>
                  <a:pt x="109601" y="32512"/>
                  <a:pt x="100711" y="45466"/>
                  <a:pt x="91821" y="58293"/>
                </a:cubicBezTo>
                <a:cubicBezTo>
                  <a:pt x="90932" y="59563"/>
                  <a:pt x="90297" y="61976"/>
                  <a:pt x="88265" y="59055"/>
                </a:cubicBezTo>
                <a:cubicBezTo>
                  <a:pt x="79248" y="45593"/>
                  <a:pt x="70104" y="32131"/>
                  <a:pt x="60960" y="18669"/>
                </a:cubicBezTo>
                <a:cubicBezTo>
                  <a:pt x="60706" y="18415"/>
                  <a:pt x="60706" y="18034"/>
                  <a:pt x="60452" y="17272"/>
                </a:cubicBezTo>
                <a:close/>
                <a:moveTo>
                  <a:pt x="24384" y="65024"/>
                </a:moveTo>
                <a:cubicBezTo>
                  <a:pt x="30734" y="52451"/>
                  <a:pt x="36957" y="39878"/>
                  <a:pt x="43307" y="27178"/>
                </a:cubicBezTo>
                <a:cubicBezTo>
                  <a:pt x="44323" y="25146"/>
                  <a:pt x="44958" y="25019"/>
                  <a:pt x="46355" y="27051"/>
                </a:cubicBezTo>
                <a:cubicBezTo>
                  <a:pt x="54864" y="39751"/>
                  <a:pt x="63373" y="52324"/>
                  <a:pt x="72009" y="64897"/>
                </a:cubicBezTo>
                <a:cubicBezTo>
                  <a:pt x="73406" y="67056"/>
                  <a:pt x="73406" y="67945"/>
                  <a:pt x="70485" y="67818"/>
                </a:cubicBezTo>
                <a:cubicBezTo>
                  <a:pt x="63119" y="67691"/>
                  <a:pt x="55753" y="67818"/>
                  <a:pt x="48387" y="67818"/>
                </a:cubicBezTo>
                <a:cubicBezTo>
                  <a:pt x="41021" y="67818"/>
                  <a:pt x="33655" y="67691"/>
                  <a:pt x="26289" y="67818"/>
                </a:cubicBezTo>
                <a:cubicBezTo>
                  <a:pt x="23876" y="67818"/>
                  <a:pt x="23368" y="67183"/>
                  <a:pt x="24511" y="65024"/>
                </a:cubicBezTo>
                <a:moveTo>
                  <a:pt x="29083" y="84709"/>
                </a:moveTo>
                <a:cubicBezTo>
                  <a:pt x="35941" y="84709"/>
                  <a:pt x="41656" y="84709"/>
                  <a:pt x="47498" y="84709"/>
                </a:cubicBezTo>
                <a:cubicBezTo>
                  <a:pt x="58547" y="84709"/>
                  <a:pt x="69596" y="84709"/>
                  <a:pt x="80645" y="84709"/>
                </a:cubicBezTo>
                <a:cubicBezTo>
                  <a:pt x="82423" y="84709"/>
                  <a:pt x="83947" y="84709"/>
                  <a:pt x="84709" y="87122"/>
                </a:cubicBezTo>
                <a:cubicBezTo>
                  <a:pt x="94615" y="116205"/>
                  <a:pt x="104648" y="145288"/>
                  <a:pt x="114554" y="174244"/>
                </a:cubicBezTo>
                <a:cubicBezTo>
                  <a:pt x="114681" y="174625"/>
                  <a:pt x="114681" y="175006"/>
                  <a:pt x="114935" y="176276"/>
                </a:cubicBezTo>
                <a:cubicBezTo>
                  <a:pt x="86106" y="145542"/>
                  <a:pt x="57912" y="115443"/>
                  <a:pt x="29083" y="84709"/>
                </a:cubicBezTo>
                <a:moveTo>
                  <a:pt x="137287" y="182753"/>
                </a:moveTo>
                <a:cubicBezTo>
                  <a:pt x="137160" y="183261"/>
                  <a:pt x="136906" y="183642"/>
                  <a:pt x="136144" y="185039"/>
                </a:cubicBezTo>
                <a:cubicBezTo>
                  <a:pt x="132334" y="173863"/>
                  <a:pt x="128778" y="163703"/>
                  <a:pt x="125349" y="153543"/>
                </a:cubicBezTo>
                <a:cubicBezTo>
                  <a:pt x="117856" y="131826"/>
                  <a:pt x="110363" y="110109"/>
                  <a:pt x="102870" y="88392"/>
                </a:cubicBezTo>
                <a:cubicBezTo>
                  <a:pt x="101981" y="85725"/>
                  <a:pt x="101981" y="84709"/>
                  <a:pt x="105283" y="84709"/>
                </a:cubicBezTo>
                <a:cubicBezTo>
                  <a:pt x="126111" y="84836"/>
                  <a:pt x="146939" y="84836"/>
                  <a:pt x="167894" y="84709"/>
                </a:cubicBezTo>
                <a:cubicBezTo>
                  <a:pt x="169672" y="84709"/>
                  <a:pt x="171069" y="84582"/>
                  <a:pt x="170180" y="87249"/>
                </a:cubicBezTo>
                <a:cubicBezTo>
                  <a:pt x="159131" y="118999"/>
                  <a:pt x="148209" y="150876"/>
                  <a:pt x="137287" y="182626"/>
                </a:cubicBezTo>
              </a:path>
            </a:pathLst>
          </a:custGeom>
          <a:solidFill>
            <a:srgbClr val="00BF50"/>
          </a:solidFill>
        </p:spPr>
      </p:sp>
      <p:grpSp>
        <p:nvGrpSpPr>
          <p:cNvPr id="13" name="Group 13"/>
          <p:cNvGrpSpPr>
            <a:grpSpLocks noChangeAspect="1"/>
          </p:cNvGrpSpPr>
          <p:nvPr/>
        </p:nvGrpSpPr>
        <p:grpSpPr>
          <a:xfrm>
            <a:off x="14402563" y="5032748"/>
            <a:ext cx="2449525" cy="3582"/>
            <a:chOff x="0" y="0"/>
            <a:chExt cx="2168995" cy="3175"/>
          </a:xfrm>
        </p:grpSpPr>
        <p:sp>
          <p:nvSpPr>
            <p:cNvPr id="14" name="Freeform 14"/>
            <p:cNvSpPr/>
            <p:nvPr/>
          </p:nvSpPr>
          <p:spPr>
            <a:xfrm>
              <a:off x="0" y="0"/>
              <a:ext cx="2169033" cy="3175"/>
            </a:xfrm>
            <a:custGeom>
              <a:avLst/>
              <a:gdLst/>
              <a:ahLst/>
              <a:cxnLst/>
              <a:rect l="l" t="t" r="r" b="b"/>
              <a:pathLst>
                <a:path w="2169033" h="3175">
                  <a:moveTo>
                    <a:pt x="0" y="0"/>
                  </a:moveTo>
                  <a:lnTo>
                    <a:pt x="2169033" y="0"/>
                  </a:lnTo>
                  <a:lnTo>
                    <a:pt x="2169033" y="3175"/>
                  </a:lnTo>
                  <a:lnTo>
                    <a:pt x="0" y="3175"/>
                  </a:lnTo>
                  <a:close/>
                </a:path>
              </a:pathLst>
            </a:custGeom>
            <a:solidFill>
              <a:srgbClr val="383837"/>
            </a:solidFill>
          </p:spPr>
        </p:sp>
      </p:grpSp>
      <p:sp>
        <p:nvSpPr>
          <p:cNvPr id="16" name="TextBox 16"/>
          <p:cNvSpPr txBox="1"/>
          <p:nvPr/>
        </p:nvSpPr>
        <p:spPr>
          <a:xfrm>
            <a:off x="1028700" y="3106350"/>
            <a:ext cx="8928225" cy="1255661"/>
          </a:xfrm>
          <a:prstGeom prst="rect">
            <a:avLst/>
          </a:prstGeom>
        </p:spPr>
        <p:txBody>
          <a:bodyPr lIns="0" tIns="0" rIns="0" bIns="0" numCol="1" rtlCol="0" anchor="t">
            <a:spAutoFit/>
          </a:bodyPr>
          <a:lstStyle/>
          <a:p>
            <a:pPr algn="just">
              <a:lnSpc>
                <a:spcPts val="2033"/>
              </a:lnSpc>
            </a:pPr>
            <a:r>
              <a:rPr lang="en-US" sz="1452" spc="111">
                <a:solidFill>
                  <a:srgbClr val="383837"/>
                </a:solidFill>
                <a:latin typeface="Gibson 1"/>
              </a:rPr>
              <a:t>Una de las principales dudas entre los propietarios es si firmar la comercialización de su vivienda en exclusiva con una única agencia. En nuestra opinión, ésta es la forma más efectiva de vender una propiedad y conseguir el precio de cierre más alto, mediante una inversión superior en marketing, acciones personalizadas al producto que ofrecen una mayor efectividad, así como un contacto único que simplifica y hace más eficiente el proceso de venta.</a:t>
            </a:r>
          </a:p>
        </p:txBody>
      </p:sp>
      <p:sp>
        <p:nvSpPr>
          <p:cNvPr id="17" name="TextBox 17"/>
          <p:cNvSpPr txBox="1"/>
          <p:nvPr/>
        </p:nvSpPr>
        <p:spPr>
          <a:xfrm>
            <a:off x="10375694" y="3141698"/>
            <a:ext cx="7423898" cy="561567"/>
          </a:xfrm>
          <a:prstGeom prst="rect">
            <a:avLst/>
          </a:prstGeom>
        </p:spPr>
        <p:txBody>
          <a:bodyPr wrap="square" lIns="0" tIns="0" rIns="0" bIns="0" numCol="1" rtlCol="0" anchor="t">
            <a:spAutoFit/>
          </a:bodyPr>
          <a:lstStyle/>
          <a:p>
            <a:pPr algn="l">
              <a:lnSpc>
                <a:spcPts val="2226"/>
              </a:lnSpc>
            </a:pPr>
            <a:r>
              <a:rPr lang="en-US" sz="1749" spc="388" dirty="0">
                <a:solidFill>
                  <a:srgbClr val="171615"/>
                </a:solidFill>
                <a:latin typeface="Grenale 1"/>
              </a:rPr>
              <a:t>ACCIONES DE MARKETING SEGÚN</a:t>
            </a:r>
          </a:p>
          <a:p>
            <a:pPr algn="l">
              <a:lnSpc>
                <a:spcPts val="2226"/>
              </a:lnSpc>
            </a:pPr>
            <a:r>
              <a:rPr lang="en-US" sz="1749" spc="384" dirty="0">
                <a:solidFill>
                  <a:srgbClr val="171615"/>
                </a:solidFill>
                <a:latin typeface="Grenale 1"/>
              </a:rPr>
              <a:t>EL TIPO DE COMERCIALIZACIÓN ESCOGIDA:</a:t>
            </a:r>
          </a:p>
        </p:txBody>
      </p:sp>
      <p:sp>
        <p:nvSpPr>
          <p:cNvPr id="18" name="TextBox 18"/>
          <p:cNvSpPr txBox="1"/>
          <p:nvPr/>
        </p:nvSpPr>
        <p:spPr>
          <a:xfrm>
            <a:off x="11554462" y="4128930"/>
            <a:ext cx="1707171" cy="167496"/>
          </a:xfrm>
          <a:prstGeom prst="rect">
            <a:avLst/>
          </a:prstGeom>
        </p:spPr>
        <p:txBody>
          <a:bodyPr wrap="square" lIns="0" tIns="0" rIns="0" bIns="0" numCol="1" rtlCol="0" anchor="t">
            <a:spAutoFit/>
          </a:bodyPr>
          <a:lstStyle/>
          <a:p>
            <a:pPr algn="l">
              <a:lnSpc>
                <a:spcPts val="1422"/>
              </a:lnSpc>
            </a:pPr>
            <a:r>
              <a:rPr lang="en-US" sz="1016" spc="193" dirty="0">
                <a:solidFill>
                  <a:srgbClr val="383837"/>
                </a:solidFill>
                <a:latin typeface="Gibson 2"/>
              </a:rPr>
              <a:t>NO GESTIÓN ÚNICA</a:t>
            </a:r>
          </a:p>
        </p:txBody>
      </p:sp>
      <p:sp>
        <p:nvSpPr>
          <p:cNvPr id="19" name="TextBox 19"/>
          <p:cNvSpPr txBox="1"/>
          <p:nvPr/>
        </p:nvSpPr>
        <p:spPr>
          <a:xfrm>
            <a:off x="15379819" y="4128930"/>
            <a:ext cx="1856529" cy="165879"/>
          </a:xfrm>
          <a:prstGeom prst="rect">
            <a:avLst/>
          </a:prstGeom>
        </p:spPr>
        <p:txBody>
          <a:bodyPr wrap="square" lIns="0" tIns="0" rIns="0" bIns="0" numCol="1" rtlCol="0" anchor="t">
            <a:spAutoFit/>
          </a:bodyPr>
          <a:lstStyle/>
          <a:p>
            <a:pPr algn="l">
              <a:lnSpc>
                <a:spcPts val="1422"/>
              </a:lnSpc>
            </a:pPr>
            <a:r>
              <a:rPr lang="en-US" sz="1016" spc="190" dirty="0">
                <a:solidFill>
                  <a:srgbClr val="00BF50"/>
                </a:solidFill>
                <a:latin typeface="Gibson 2"/>
              </a:rPr>
              <a:t>GESTIÓN ÚNICA</a:t>
            </a:r>
          </a:p>
        </p:txBody>
      </p:sp>
      <p:sp>
        <p:nvSpPr>
          <p:cNvPr id="20" name="TextBox 20"/>
          <p:cNvSpPr txBox="1"/>
          <p:nvPr/>
        </p:nvSpPr>
        <p:spPr>
          <a:xfrm>
            <a:off x="1028700" y="2259641"/>
            <a:ext cx="11844618" cy="403957"/>
          </a:xfrm>
          <a:prstGeom prst="rect">
            <a:avLst/>
          </a:prstGeom>
        </p:spPr>
        <p:txBody>
          <a:bodyPr wrap="square" lIns="0" tIns="0" rIns="0" bIns="0" numCol="1" rtlCol="0" anchor="t">
            <a:spAutoFit/>
          </a:bodyPr>
          <a:lstStyle/>
          <a:p>
            <a:pPr>
              <a:lnSpc>
                <a:spcPts val="3402"/>
              </a:lnSpc>
            </a:pPr>
            <a:r>
              <a:rPr lang="en-US" sz="2499" spc="559" dirty="0">
                <a:solidFill>
                  <a:srgbClr val="383837"/>
                </a:solidFill>
                <a:latin typeface="Gibson 3"/>
              </a:rPr>
              <a:t>VENDER TU PROPIEDAD CON O SIN GESTIÓN ÚNICA</a:t>
            </a:r>
          </a:p>
        </p:txBody>
      </p:sp>
      <p:sp>
        <p:nvSpPr>
          <p:cNvPr id="21" name="TextBox 21"/>
          <p:cNvSpPr txBox="1"/>
          <p:nvPr/>
        </p:nvSpPr>
        <p:spPr>
          <a:xfrm>
            <a:off x="14309166" y="4546094"/>
            <a:ext cx="2636319" cy="394019"/>
          </a:xfrm>
          <a:prstGeom prst="rect">
            <a:avLst/>
          </a:prstGeom>
        </p:spPr>
        <p:txBody>
          <a:bodyPr lIns="0" tIns="0" rIns="0" bIns="0" numCol="1" rtlCol="0" anchor="t">
            <a:spAutoFit/>
          </a:bodyPr>
          <a:lstStyle/>
          <a:p>
            <a:pPr algn="ctr">
              <a:lnSpc>
                <a:spcPts val="1591"/>
              </a:lnSpc>
            </a:pPr>
            <a:r>
              <a:rPr lang="en-US" sz="1136" spc="31" dirty="0" err="1">
                <a:solidFill>
                  <a:srgbClr val="000000"/>
                </a:solidFill>
                <a:latin typeface="Gibson 1"/>
              </a:rPr>
              <a:t>Publicación</a:t>
            </a:r>
            <a:r>
              <a:rPr lang="en-US" sz="1136" spc="31" dirty="0">
                <a:solidFill>
                  <a:srgbClr val="000000"/>
                </a:solidFill>
                <a:latin typeface="Gibson 1"/>
              </a:rPr>
              <a:t> </a:t>
            </a:r>
            <a:r>
              <a:rPr lang="en-US" sz="1136" spc="31" dirty="0" err="1">
                <a:solidFill>
                  <a:srgbClr val="000000"/>
                </a:solidFill>
                <a:latin typeface="Gibson 1"/>
              </a:rPr>
              <a:t>en</a:t>
            </a:r>
            <a:r>
              <a:rPr lang="en-US" sz="1136" spc="31" dirty="0">
                <a:solidFill>
                  <a:srgbClr val="000000"/>
                </a:solidFill>
                <a:latin typeface="Gibson 1"/>
              </a:rPr>
              <a:t> </a:t>
            </a:r>
            <a:r>
              <a:rPr lang="en-US" sz="1136" spc="31" dirty="0" err="1">
                <a:solidFill>
                  <a:srgbClr val="000000"/>
                </a:solidFill>
                <a:latin typeface="Gibson 1"/>
              </a:rPr>
              <a:t>nuestra</a:t>
            </a:r>
            <a:r>
              <a:rPr lang="en-US" sz="1136" spc="31" dirty="0">
                <a:solidFill>
                  <a:srgbClr val="000000"/>
                </a:solidFill>
                <a:latin typeface="Gibson 1"/>
              </a:rPr>
              <a:t> web </a:t>
            </a:r>
            <a:r>
              <a:rPr lang="en-US" sz="1136" spc="31" dirty="0" err="1">
                <a:solidFill>
                  <a:srgbClr val="000000"/>
                </a:solidFill>
                <a:latin typeface="Gibson 1"/>
              </a:rPr>
              <a:t>en</a:t>
            </a:r>
            <a:r>
              <a:rPr lang="en-US" sz="1136" spc="31" dirty="0">
                <a:solidFill>
                  <a:srgbClr val="000000"/>
                </a:solidFill>
                <a:latin typeface="Gibson 1"/>
              </a:rPr>
              <a:t> </a:t>
            </a:r>
            <a:r>
              <a:rPr lang="en-US" sz="1136" spc="31" dirty="0" err="1">
                <a:solidFill>
                  <a:srgbClr val="000000"/>
                </a:solidFill>
                <a:latin typeface="Gibson 1"/>
              </a:rPr>
              <a:t>diversos</a:t>
            </a:r>
            <a:endParaRPr lang="en-US" sz="1136" spc="31" dirty="0">
              <a:solidFill>
                <a:srgbClr val="000000"/>
              </a:solidFill>
              <a:latin typeface="Gibson 1"/>
            </a:endParaRPr>
          </a:p>
          <a:p>
            <a:pPr algn="ctr">
              <a:lnSpc>
                <a:spcPts val="1591"/>
              </a:lnSpc>
            </a:pPr>
            <a:r>
              <a:rPr lang="en-US" sz="1136" spc="34" dirty="0" err="1">
                <a:solidFill>
                  <a:srgbClr val="000000"/>
                </a:solidFill>
                <a:latin typeface="Gibson 1"/>
              </a:rPr>
              <a:t>idiomas</a:t>
            </a:r>
            <a:endParaRPr lang="en-US" sz="1136" spc="34" dirty="0">
              <a:solidFill>
                <a:srgbClr val="000000"/>
              </a:solidFill>
              <a:latin typeface="Gibson 1"/>
            </a:endParaRPr>
          </a:p>
        </p:txBody>
      </p:sp>
      <p:sp>
        <p:nvSpPr>
          <p:cNvPr id="22" name="TextBox 22"/>
          <p:cNvSpPr txBox="1"/>
          <p:nvPr/>
        </p:nvSpPr>
        <p:spPr>
          <a:xfrm>
            <a:off x="14309166" y="5183025"/>
            <a:ext cx="2734153" cy="394019"/>
          </a:xfrm>
          <a:prstGeom prst="rect">
            <a:avLst/>
          </a:prstGeom>
        </p:spPr>
        <p:txBody>
          <a:bodyPr wrap="square" lIns="0" tIns="0" rIns="0" bIns="0" numCol="1" rtlCol="0" anchor="t">
            <a:spAutoFit/>
          </a:bodyPr>
          <a:lstStyle/>
          <a:p>
            <a:pPr algn="ctr">
              <a:lnSpc>
                <a:spcPts val="1591"/>
              </a:lnSpc>
            </a:pPr>
            <a:r>
              <a:rPr lang="en-US" sz="1136" spc="34" dirty="0" err="1">
                <a:solidFill>
                  <a:srgbClr val="000000"/>
                </a:solidFill>
                <a:latin typeface="Gibson 1"/>
              </a:rPr>
              <a:t>Sesión</a:t>
            </a:r>
            <a:r>
              <a:rPr lang="en-US" sz="1136" spc="34" dirty="0">
                <a:solidFill>
                  <a:srgbClr val="000000"/>
                </a:solidFill>
                <a:latin typeface="Gibson 1"/>
              </a:rPr>
              <a:t> </a:t>
            </a:r>
            <a:r>
              <a:rPr lang="en-US" sz="1136" spc="34" dirty="0" err="1">
                <a:solidFill>
                  <a:srgbClr val="000000"/>
                </a:solidFill>
                <a:latin typeface="Gibson 1"/>
              </a:rPr>
              <a:t>fotográfica</a:t>
            </a:r>
            <a:r>
              <a:rPr lang="en-US" sz="1136" spc="34" dirty="0">
                <a:solidFill>
                  <a:srgbClr val="000000"/>
                </a:solidFill>
                <a:latin typeface="Gibson 1"/>
              </a:rPr>
              <a:t> </a:t>
            </a:r>
            <a:r>
              <a:rPr lang="en-US" sz="1136" spc="34" dirty="0" err="1">
                <a:solidFill>
                  <a:srgbClr val="000000"/>
                </a:solidFill>
                <a:latin typeface="Gibson 1"/>
              </a:rPr>
              <a:t>profesional</a:t>
            </a:r>
            <a:r>
              <a:rPr lang="en-US" sz="1136" spc="34" dirty="0">
                <a:solidFill>
                  <a:srgbClr val="000000"/>
                </a:solidFill>
                <a:latin typeface="Gibson 1"/>
              </a:rPr>
              <a:t>, tour virtual 360, </a:t>
            </a:r>
            <a:r>
              <a:rPr lang="en-US" sz="1136" spc="34" dirty="0" err="1">
                <a:solidFill>
                  <a:srgbClr val="000000"/>
                </a:solidFill>
                <a:latin typeface="Gibson 1"/>
              </a:rPr>
              <a:t>Vídeo</a:t>
            </a:r>
            <a:r>
              <a:rPr lang="en-US" sz="1136" spc="34" dirty="0">
                <a:solidFill>
                  <a:srgbClr val="000000"/>
                </a:solidFill>
                <a:latin typeface="Gibson 1"/>
              </a:rPr>
              <a:t>, Marketing ADS, RRSS</a:t>
            </a:r>
          </a:p>
        </p:txBody>
      </p:sp>
      <p:grpSp>
        <p:nvGrpSpPr>
          <p:cNvPr id="23" name="Group 23"/>
          <p:cNvGrpSpPr>
            <a:grpSpLocks noChangeAspect="1"/>
          </p:cNvGrpSpPr>
          <p:nvPr/>
        </p:nvGrpSpPr>
        <p:grpSpPr>
          <a:xfrm>
            <a:off x="14402563" y="5660565"/>
            <a:ext cx="2449525" cy="3582"/>
            <a:chOff x="0" y="0"/>
            <a:chExt cx="2168995" cy="3175"/>
          </a:xfrm>
        </p:grpSpPr>
        <p:sp>
          <p:nvSpPr>
            <p:cNvPr id="24" name="Freeform 24"/>
            <p:cNvSpPr/>
            <p:nvPr/>
          </p:nvSpPr>
          <p:spPr>
            <a:xfrm>
              <a:off x="0" y="0"/>
              <a:ext cx="2169033" cy="3175"/>
            </a:xfrm>
            <a:custGeom>
              <a:avLst/>
              <a:gdLst/>
              <a:ahLst/>
              <a:cxnLst/>
              <a:rect l="l" t="t" r="r" b="b"/>
              <a:pathLst>
                <a:path w="2169033" h="3175">
                  <a:moveTo>
                    <a:pt x="0" y="0"/>
                  </a:moveTo>
                  <a:lnTo>
                    <a:pt x="2169033" y="0"/>
                  </a:lnTo>
                  <a:lnTo>
                    <a:pt x="2169033" y="3175"/>
                  </a:lnTo>
                  <a:lnTo>
                    <a:pt x="0" y="3175"/>
                  </a:lnTo>
                  <a:close/>
                </a:path>
              </a:pathLst>
            </a:custGeom>
            <a:solidFill>
              <a:srgbClr val="383837"/>
            </a:solidFill>
          </p:spPr>
        </p:sp>
      </p:grpSp>
      <p:sp>
        <p:nvSpPr>
          <p:cNvPr id="25" name="TextBox 25"/>
          <p:cNvSpPr txBox="1"/>
          <p:nvPr/>
        </p:nvSpPr>
        <p:spPr>
          <a:xfrm>
            <a:off x="14291835" y="5807544"/>
            <a:ext cx="2636319" cy="387263"/>
          </a:xfrm>
          <a:prstGeom prst="rect">
            <a:avLst/>
          </a:prstGeom>
        </p:spPr>
        <p:txBody>
          <a:bodyPr lIns="0" tIns="0" rIns="0" bIns="0" numCol="1" rtlCol="0" anchor="t">
            <a:spAutoFit/>
          </a:bodyPr>
          <a:lstStyle/>
          <a:p>
            <a:pPr algn="ctr">
              <a:lnSpc>
                <a:spcPts val="1591"/>
              </a:lnSpc>
            </a:pPr>
            <a:r>
              <a:rPr lang="en-US" sz="1136" spc="34">
                <a:solidFill>
                  <a:srgbClr val="000000"/>
                </a:solidFill>
                <a:latin typeface="Gibson 1"/>
              </a:rPr>
              <a:t>Publicación en más de 130 portales </a:t>
            </a:r>
          </a:p>
          <a:p>
            <a:pPr algn="ctr">
              <a:lnSpc>
                <a:spcPts val="1591"/>
              </a:lnSpc>
            </a:pPr>
            <a:r>
              <a:rPr lang="en-US" sz="1136" spc="34">
                <a:solidFill>
                  <a:srgbClr val="000000"/>
                </a:solidFill>
                <a:latin typeface="Gibson 1"/>
              </a:rPr>
              <a:t>inmobiliarios</a:t>
            </a:r>
          </a:p>
        </p:txBody>
      </p:sp>
      <p:grpSp>
        <p:nvGrpSpPr>
          <p:cNvPr id="26" name="Group 26"/>
          <p:cNvGrpSpPr>
            <a:grpSpLocks noChangeAspect="1"/>
          </p:cNvGrpSpPr>
          <p:nvPr/>
        </p:nvGrpSpPr>
        <p:grpSpPr>
          <a:xfrm>
            <a:off x="14385232" y="6295210"/>
            <a:ext cx="2449525" cy="3582"/>
            <a:chOff x="0" y="0"/>
            <a:chExt cx="2168995" cy="3175"/>
          </a:xfrm>
        </p:grpSpPr>
        <p:sp>
          <p:nvSpPr>
            <p:cNvPr id="27" name="Freeform 27"/>
            <p:cNvSpPr/>
            <p:nvPr/>
          </p:nvSpPr>
          <p:spPr>
            <a:xfrm>
              <a:off x="0" y="0"/>
              <a:ext cx="2169033" cy="3175"/>
            </a:xfrm>
            <a:custGeom>
              <a:avLst/>
              <a:gdLst/>
              <a:ahLst/>
              <a:cxnLst/>
              <a:rect l="l" t="t" r="r" b="b"/>
              <a:pathLst>
                <a:path w="2169033" h="3175">
                  <a:moveTo>
                    <a:pt x="0" y="0"/>
                  </a:moveTo>
                  <a:lnTo>
                    <a:pt x="2169033" y="0"/>
                  </a:lnTo>
                  <a:lnTo>
                    <a:pt x="2169033" y="3175"/>
                  </a:lnTo>
                  <a:lnTo>
                    <a:pt x="0" y="3175"/>
                  </a:lnTo>
                  <a:close/>
                </a:path>
              </a:pathLst>
            </a:custGeom>
            <a:solidFill>
              <a:srgbClr val="383837"/>
            </a:solidFill>
          </p:spPr>
        </p:sp>
      </p:grpSp>
      <p:sp>
        <p:nvSpPr>
          <p:cNvPr id="28" name="TextBox 28"/>
          <p:cNvSpPr txBox="1"/>
          <p:nvPr/>
        </p:nvSpPr>
        <p:spPr>
          <a:xfrm>
            <a:off x="14291835" y="6442189"/>
            <a:ext cx="2636319" cy="599203"/>
          </a:xfrm>
          <a:prstGeom prst="rect">
            <a:avLst/>
          </a:prstGeom>
        </p:spPr>
        <p:txBody>
          <a:bodyPr lIns="0" tIns="0" rIns="0" bIns="0" numCol="1" rtlCol="0" anchor="t">
            <a:spAutoFit/>
          </a:bodyPr>
          <a:lstStyle/>
          <a:p>
            <a:pPr algn="ctr">
              <a:lnSpc>
                <a:spcPts val="1591"/>
              </a:lnSpc>
            </a:pPr>
            <a:r>
              <a:rPr lang="en-US" sz="1136" spc="34" dirty="0" err="1">
                <a:solidFill>
                  <a:srgbClr val="000000"/>
                </a:solidFill>
                <a:latin typeface="Gibson 1"/>
              </a:rPr>
              <a:t>Envío</a:t>
            </a:r>
            <a:r>
              <a:rPr lang="en-US" sz="1136" spc="34" dirty="0">
                <a:solidFill>
                  <a:srgbClr val="000000"/>
                </a:solidFill>
                <a:latin typeface="Gibson 1"/>
              </a:rPr>
              <a:t> de </a:t>
            </a:r>
            <a:r>
              <a:rPr lang="en-US" sz="1136" spc="34" dirty="0" err="1">
                <a:solidFill>
                  <a:srgbClr val="000000"/>
                </a:solidFill>
                <a:latin typeface="Gibson 1"/>
              </a:rPr>
              <a:t>alerta</a:t>
            </a:r>
            <a:r>
              <a:rPr lang="en-US" sz="1136" spc="34" dirty="0">
                <a:solidFill>
                  <a:srgbClr val="000000"/>
                </a:solidFill>
                <a:latin typeface="Gibson 1"/>
              </a:rPr>
              <a:t> a </a:t>
            </a:r>
            <a:r>
              <a:rPr lang="en-US" sz="1136" spc="34" dirty="0" err="1">
                <a:solidFill>
                  <a:srgbClr val="000000"/>
                </a:solidFill>
                <a:latin typeface="Gibson 1"/>
              </a:rPr>
              <a:t>nuestra</a:t>
            </a:r>
            <a:r>
              <a:rPr lang="en-US" sz="1136" spc="34" dirty="0">
                <a:solidFill>
                  <a:srgbClr val="000000"/>
                </a:solidFill>
                <a:latin typeface="Gibson 1"/>
              </a:rPr>
              <a:t> base de </a:t>
            </a:r>
            <a:r>
              <a:rPr lang="en-US" sz="1136" spc="34" dirty="0" err="1">
                <a:solidFill>
                  <a:srgbClr val="000000"/>
                </a:solidFill>
                <a:latin typeface="Gibson 1"/>
              </a:rPr>
              <a:t>datos</a:t>
            </a:r>
            <a:br>
              <a:rPr lang="en-US" sz="1136" spc="34" dirty="0">
                <a:solidFill>
                  <a:srgbClr val="000000"/>
                </a:solidFill>
                <a:latin typeface="Gibson 1"/>
              </a:rPr>
            </a:br>
            <a:r>
              <a:rPr lang="en-US" sz="1136" spc="34" dirty="0">
                <a:solidFill>
                  <a:srgbClr val="000000"/>
                </a:solidFill>
                <a:latin typeface="Gibson 1"/>
              </a:rPr>
              <a:t>y </a:t>
            </a:r>
            <a:r>
              <a:rPr lang="en-US" sz="1136" spc="34" dirty="0" err="1">
                <a:solidFill>
                  <a:srgbClr val="000000"/>
                </a:solidFill>
                <a:latin typeface="Gibson 1"/>
              </a:rPr>
              <a:t>colaboración</a:t>
            </a:r>
            <a:r>
              <a:rPr lang="en-US" sz="1136" spc="34" dirty="0">
                <a:solidFill>
                  <a:srgbClr val="000000"/>
                </a:solidFill>
                <a:latin typeface="Gibson 1"/>
              </a:rPr>
              <a:t> con </a:t>
            </a:r>
            <a:r>
              <a:rPr lang="en-US" sz="1136" spc="34" dirty="0" err="1">
                <a:solidFill>
                  <a:srgbClr val="000000"/>
                </a:solidFill>
                <a:latin typeface="Gibson 1"/>
              </a:rPr>
              <a:t>más</a:t>
            </a:r>
            <a:r>
              <a:rPr lang="en-US" sz="1136" spc="34" dirty="0">
                <a:solidFill>
                  <a:srgbClr val="000000"/>
                </a:solidFill>
                <a:latin typeface="Gibson 1"/>
              </a:rPr>
              <a:t> de 127 </a:t>
            </a:r>
            <a:r>
              <a:rPr lang="en-US" sz="1136" spc="34" dirty="0" err="1">
                <a:solidFill>
                  <a:srgbClr val="000000"/>
                </a:solidFill>
                <a:latin typeface="Gibson 1"/>
              </a:rPr>
              <a:t>agencias</a:t>
            </a:r>
            <a:r>
              <a:rPr lang="en-US" sz="1136" spc="34" dirty="0">
                <a:solidFill>
                  <a:srgbClr val="000000"/>
                </a:solidFill>
                <a:latin typeface="Gibson 1"/>
              </a:rPr>
              <a:t> de </a:t>
            </a:r>
            <a:r>
              <a:rPr lang="en-US" sz="1136" spc="34" dirty="0" err="1">
                <a:solidFill>
                  <a:srgbClr val="000000"/>
                </a:solidFill>
                <a:latin typeface="Gibson 1"/>
              </a:rPr>
              <a:t>nuestra</a:t>
            </a:r>
            <a:r>
              <a:rPr lang="en-US" sz="1136" spc="34" dirty="0">
                <a:solidFill>
                  <a:srgbClr val="000000"/>
                </a:solidFill>
                <a:latin typeface="Gibson 1"/>
              </a:rPr>
              <a:t> MLS</a:t>
            </a:r>
          </a:p>
        </p:txBody>
      </p:sp>
      <p:grpSp>
        <p:nvGrpSpPr>
          <p:cNvPr id="29" name="Group 29"/>
          <p:cNvGrpSpPr>
            <a:grpSpLocks noChangeAspect="1"/>
          </p:cNvGrpSpPr>
          <p:nvPr/>
        </p:nvGrpSpPr>
        <p:grpSpPr>
          <a:xfrm>
            <a:off x="10718308" y="5032748"/>
            <a:ext cx="2449525" cy="3582"/>
            <a:chOff x="0" y="0"/>
            <a:chExt cx="2168995" cy="3175"/>
          </a:xfrm>
        </p:grpSpPr>
        <p:sp>
          <p:nvSpPr>
            <p:cNvPr id="30" name="Freeform 30"/>
            <p:cNvSpPr/>
            <p:nvPr/>
          </p:nvSpPr>
          <p:spPr>
            <a:xfrm>
              <a:off x="0" y="0"/>
              <a:ext cx="2169033" cy="3175"/>
            </a:xfrm>
            <a:custGeom>
              <a:avLst/>
              <a:gdLst/>
              <a:ahLst/>
              <a:cxnLst/>
              <a:rect l="l" t="t" r="r" b="b"/>
              <a:pathLst>
                <a:path w="2169033" h="3175">
                  <a:moveTo>
                    <a:pt x="0" y="0"/>
                  </a:moveTo>
                  <a:lnTo>
                    <a:pt x="2169033" y="0"/>
                  </a:lnTo>
                  <a:lnTo>
                    <a:pt x="2169033" y="3175"/>
                  </a:lnTo>
                  <a:lnTo>
                    <a:pt x="0" y="3175"/>
                  </a:lnTo>
                  <a:close/>
                </a:path>
              </a:pathLst>
            </a:custGeom>
            <a:solidFill>
              <a:srgbClr val="383837"/>
            </a:solidFill>
          </p:spPr>
        </p:sp>
      </p:grpSp>
      <p:sp>
        <p:nvSpPr>
          <p:cNvPr id="31" name="TextBox 31"/>
          <p:cNvSpPr txBox="1"/>
          <p:nvPr/>
        </p:nvSpPr>
        <p:spPr>
          <a:xfrm>
            <a:off x="10624911" y="4546094"/>
            <a:ext cx="2636319" cy="394019"/>
          </a:xfrm>
          <a:prstGeom prst="rect">
            <a:avLst/>
          </a:prstGeom>
        </p:spPr>
        <p:txBody>
          <a:bodyPr lIns="0" tIns="0" rIns="0" bIns="0" numCol="1" rtlCol="0" anchor="t">
            <a:spAutoFit/>
          </a:bodyPr>
          <a:lstStyle/>
          <a:p>
            <a:pPr algn="ctr">
              <a:lnSpc>
                <a:spcPts val="1591"/>
              </a:lnSpc>
            </a:pPr>
            <a:r>
              <a:rPr lang="en-US" sz="1136" spc="31" dirty="0" err="1">
                <a:solidFill>
                  <a:srgbClr val="000000"/>
                </a:solidFill>
                <a:latin typeface="Gibson 1"/>
              </a:rPr>
              <a:t>Publicación</a:t>
            </a:r>
            <a:r>
              <a:rPr lang="en-US" sz="1136" spc="31" dirty="0">
                <a:solidFill>
                  <a:srgbClr val="000000"/>
                </a:solidFill>
                <a:latin typeface="Gibson 1"/>
              </a:rPr>
              <a:t> </a:t>
            </a:r>
            <a:r>
              <a:rPr lang="en-US" sz="1136" spc="31" dirty="0" err="1">
                <a:solidFill>
                  <a:srgbClr val="000000"/>
                </a:solidFill>
                <a:latin typeface="Gibson 1"/>
              </a:rPr>
              <a:t>en</a:t>
            </a:r>
            <a:r>
              <a:rPr lang="en-US" sz="1136" spc="31" dirty="0">
                <a:solidFill>
                  <a:srgbClr val="000000"/>
                </a:solidFill>
                <a:latin typeface="Gibson 1"/>
              </a:rPr>
              <a:t> </a:t>
            </a:r>
            <a:r>
              <a:rPr lang="en-US" sz="1136" spc="31" dirty="0" err="1">
                <a:solidFill>
                  <a:srgbClr val="000000"/>
                </a:solidFill>
                <a:latin typeface="Gibson 1"/>
              </a:rPr>
              <a:t>nuestra</a:t>
            </a:r>
            <a:r>
              <a:rPr lang="en-US" sz="1136" spc="31" dirty="0">
                <a:solidFill>
                  <a:srgbClr val="000000"/>
                </a:solidFill>
                <a:latin typeface="Gibson 1"/>
              </a:rPr>
              <a:t> web </a:t>
            </a:r>
            <a:r>
              <a:rPr lang="en-US" sz="1136" spc="31" dirty="0" err="1">
                <a:solidFill>
                  <a:srgbClr val="000000"/>
                </a:solidFill>
                <a:latin typeface="Gibson 1"/>
              </a:rPr>
              <a:t>en</a:t>
            </a:r>
            <a:r>
              <a:rPr lang="en-US" sz="1136" spc="31" dirty="0">
                <a:solidFill>
                  <a:srgbClr val="000000"/>
                </a:solidFill>
                <a:latin typeface="Gibson 1"/>
              </a:rPr>
              <a:t> </a:t>
            </a:r>
            <a:r>
              <a:rPr lang="en-US" sz="1136" spc="31" dirty="0" err="1">
                <a:solidFill>
                  <a:srgbClr val="000000"/>
                </a:solidFill>
                <a:latin typeface="Gibson 1"/>
              </a:rPr>
              <a:t>diversos</a:t>
            </a:r>
            <a:r>
              <a:rPr lang="en-US" sz="1136" spc="31" dirty="0">
                <a:solidFill>
                  <a:srgbClr val="000000"/>
                </a:solidFill>
                <a:latin typeface="Gibson 1"/>
              </a:rPr>
              <a:t> </a:t>
            </a:r>
          </a:p>
          <a:p>
            <a:pPr algn="ctr">
              <a:lnSpc>
                <a:spcPts val="1591"/>
              </a:lnSpc>
            </a:pPr>
            <a:r>
              <a:rPr lang="en-US" sz="1136" spc="34" dirty="0" err="1">
                <a:solidFill>
                  <a:srgbClr val="000000"/>
                </a:solidFill>
                <a:latin typeface="Gibson 1"/>
              </a:rPr>
              <a:t>idiomas</a:t>
            </a:r>
            <a:endParaRPr lang="en-US" sz="1136" spc="34" dirty="0">
              <a:solidFill>
                <a:srgbClr val="000000"/>
              </a:solidFill>
              <a:latin typeface="Gibson 1"/>
            </a:endParaRPr>
          </a:p>
        </p:txBody>
      </p:sp>
      <p:sp>
        <p:nvSpPr>
          <p:cNvPr id="32" name="TextBox 32"/>
          <p:cNvSpPr txBox="1"/>
          <p:nvPr/>
        </p:nvSpPr>
        <p:spPr>
          <a:xfrm>
            <a:off x="10624911" y="5183025"/>
            <a:ext cx="2636319" cy="188717"/>
          </a:xfrm>
          <a:prstGeom prst="rect">
            <a:avLst/>
          </a:prstGeom>
        </p:spPr>
        <p:txBody>
          <a:bodyPr lIns="0" tIns="0" rIns="0" bIns="0" numCol="1" rtlCol="0" anchor="t">
            <a:spAutoFit/>
          </a:bodyPr>
          <a:lstStyle/>
          <a:p>
            <a:pPr algn="ctr">
              <a:lnSpc>
                <a:spcPts val="1591"/>
              </a:lnSpc>
            </a:pPr>
            <a:r>
              <a:rPr lang="en-US" sz="1136" spc="34">
                <a:solidFill>
                  <a:srgbClr val="000000"/>
                </a:solidFill>
                <a:latin typeface="Gibson 1"/>
              </a:rPr>
              <a:t>Sesión fotográfica profesional</a:t>
            </a:r>
          </a:p>
        </p:txBody>
      </p:sp>
      <p:grpSp>
        <p:nvGrpSpPr>
          <p:cNvPr id="33" name="Group 33"/>
          <p:cNvGrpSpPr>
            <a:grpSpLocks noChangeAspect="1"/>
          </p:cNvGrpSpPr>
          <p:nvPr/>
        </p:nvGrpSpPr>
        <p:grpSpPr>
          <a:xfrm>
            <a:off x="10735638" y="5498118"/>
            <a:ext cx="2449525" cy="3582"/>
            <a:chOff x="0" y="0"/>
            <a:chExt cx="2168995" cy="3175"/>
          </a:xfrm>
        </p:grpSpPr>
        <p:sp>
          <p:nvSpPr>
            <p:cNvPr id="34" name="Freeform 34"/>
            <p:cNvSpPr/>
            <p:nvPr/>
          </p:nvSpPr>
          <p:spPr>
            <a:xfrm>
              <a:off x="0" y="0"/>
              <a:ext cx="2169033" cy="3175"/>
            </a:xfrm>
            <a:custGeom>
              <a:avLst/>
              <a:gdLst/>
              <a:ahLst/>
              <a:cxnLst/>
              <a:rect l="l" t="t" r="r" b="b"/>
              <a:pathLst>
                <a:path w="2169033" h="3175">
                  <a:moveTo>
                    <a:pt x="0" y="0"/>
                  </a:moveTo>
                  <a:lnTo>
                    <a:pt x="2169033" y="0"/>
                  </a:lnTo>
                  <a:lnTo>
                    <a:pt x="2169033" y="3175"/>
                  </a:lnTo>
                  <a:lnTo>
                    <a:pt x="0" y="3175"/>
                  </a:lnTo>
                  <a:close/>
                </a:path>
              </a:pathLst>
            </a:custGeom>
            <a:solidFill>
              <a:srgbClr val="383837"/>
            </a:solidFill>
          </p:spPr>
        </p:sp>
      </p:grpSp>
      <p:sp>
        <p:nvSpPr>
          <p:cNvPr id="35" name="TextBox 35"/>
          <p:cNvSpPr txBox="1"/>
          <p:nvPr/>
        </p:nvSpPr>
        <p:spPr>
          <a:xfrm>
            <a:off x="10624911" y="5645097"/>
            <a:ext cx="2636319" cy="387263"/>
          </a:xfrm>
          <a:prstGeom prst="rect">
            <a:avLst/>
          </a:prstGeom>
        </p:spPr>
        <p:txBody>
          <a:bodyPr lIns="0" tIns="0" rIns="0" bIns="0" numCol="1" rtlCol="0" anchor="t">
            <a:spAutoFit/>
          </a:bodyPr>
          <a:lstStyle/>
          <a:p>
            <a:pPr algn="ctr">
              <a:lnSpc>
                <a:spcPts val="1591"/>
              </a:lnSpc>
            </a:pPr>
            <a:r>
              <a:rPr lang="en-US" sz="1136" spc="34">
                <a:solidFill>
                  <a:srgbClr val="000000"/>
                </a:solidFill>
                <a:latin typeface="Gibson 1"/>
              </a:rPr>
              <a:t>Publicación en más de 130 portales </a:t>
            </a:r>
          </a:p>
          <a:p>
            <a:pPr algn="ctr">
              <a:lnSpc>
                <a:spcPts val="1591"/>
              </a:lnSpc>
            </a:pPr>
            <a:r>
              <a:rPr lang="en-US" sz="1136" spc="34">
                <a:solidFill>
                  <a:srgbClr val="000000"/>
                </a:solidFill>
                <a:latin typeface="Gibson 1"/>
              </a:rPr>
              <a:t>inmobiliarios</a:t>
            </a:r>
          </a:p>
        </p:txBody>
      </p:sp>
      <p:grpSp>
        <p:nvGrpSpPr>
          <p:cNvPr id="36" name="Group 36"/>
          <p:cNvGrpSpPr>
            <a:grpSpLocks noChangeAspect="1"/>
          </p:cNvGrpSpPr>
          <p:nvPr/>
        </p:nvGrpSpPr>
        <p:grpSpPr>
          <a:xfrm>
            <a:off x="10718308" y="6132763"/>
            <a:ext cx="2449525" cy="3582"/>
            <a:chOff x="0" y="0"/>
            <a:chExt cx="2168995" cy="3175"/>
          </a:xfrm>
        </p:grpSpPr>
        <p:sp>
          <p:nvSpPr>
            <p:cNvPr id="37" name="Freeform 37"/>
            <p:cNvSpPr/>
            <p:nvPr/>
          </p:nvSpPr>
          <p:spPr>
            <a:xfrm>
              <a:off x="0" y="0"/>
              <a:ext cx="2169033" cy="3175"/>
            </a:xfrm>
            <a:custGeom>
              <a:avLst/>
              <a:gdLst/>
              <a:ahLst/>
              <a:cxnLst/>
              <a:rect l="l" t="t" r="r" b="b"/>
              <a:pathLst>
                <a:path w="2169033" h="3175">
                  <a:moveTo>
                    <a:pt x="0" y="0"/>
                  </a:moveTo>
                  <a:lnTo>
                    <a:pt x="2169033" y="0"/>
                  </a:lnTo>
                  <a:lnTo>
                    <a:pt x="2169033" y="3175"/>
                  </a:lnTo>
                  <a:lnTo>
                    <a:pt x="0" y="3175"/>
                  </a:lnTo>
                  <a:close/>
                </a:path>
              </a:pathLst>
            </a:custGeom>
            <a:solidFill>
              <a:srgbClr val="383837"/>
            </a:solidFill>
          </p:spPr>
        </p:sp>
      </p:grpSp>
      <p:sp>
        <p:nvSpPr>
          <p:cNvPr id="38" name="TextBox 38"/>
          <p:cNvSpPr txBox="1"/>
          <p:nvPr/>
        </p:nvSpPr>
        <p:spPr>
          <a:xfrm>
            <a:off x="10624911" y="6279742"/>
            <a:ext cx="2636319" cy="188717"/>
          </a:xfrm>
          <a:prstGeom prst="rect">
            <a:avLst/>
          </a:prstGeom>
        </p:spPr>
        <p:txBody>
          <a:bodyPr lIns="0" tIns="0" rIns="0" bIns="0" numCol="1" rtlCol="0" anchor="t">
            <a:spAutoFit/>
          </a:bodyPr>
          <a:lstStyle/>
          <a:p>
            <a:pPr algn="ctr">
              <a:lnSpc>
                <a:spcPts val="1591"/>
              </a:lnSpc>
            </a:pPr>
            <a:r>
              <a:rPr lang="en-US" sz="1136" spc="34">
                <a:solidFill>
                  <a:srgbClr val="000000"/>
                </a:solidFill>
                <a:latin typeface="Gibson 1"/>
              </a:rPr>
              <a:t>Envío de alerta a nuestra base de datos</a:t>
            </a:r>
          </a:p>
        </p:txBody>
      </p:sp>
      <p:grpSp>
        <p:nvGrpSpPr>
          <p:cNvPr id="39" name="Group 39"/>
          <p:cNvGrpSpPr>
            <a:grpSpLocks noChangeAspect="1"/>
          </p:cNvGrpSpPr>
          <p:nvPr/>
        </p:nvGrpSpPr>
        <p:grpSpPr>
          <a:xfrm>
            <a:off x="14356656" y="7201314"/>
            <a:ext cx="2449525" cy="3582"/>
            <a:chOff x="0" y="0"/>
            <a:chExt cx="2168995" cy="3175"/>
          </a:xfrm>
        </p:grpSpPr>
        <p:sp>
          <p:nvSpPr>
            <p:cNvPr id="40" name="Freeform 40"/>
            <p:cNvSpPr/>
            <p:nvPr/>
          </p:nvSpPr>
          <p:spPr>
            <a:xfrm>
              <a:off x="0" y="0"/>
              <a:ext cx="2169033" cy="3175"/>
            </a:xfrm>
            <a:custGeom>
              <a:avLst/>
              <a:gdLst/>
              <a:ahLst/>
              <a:cxnLst/>
              <a:rect l="l" t="t" r="r" b="b"/>
              <a:pathLst>
                <a:path w="2169033" h="3175">
                  <a:moveTo>
                    <a:pt x="0" y="0"/>
                  </a:moveTo>
                  <a:lnTo>
                    <a:pt x="2169033" y="0"/>
                  </a:lnTo>
                  <a:lnTo>
                    <a:pt x="2169033" y="3175"/>
                  </a:lnTo>
                  <a:lnTo>
                    <a:pt x="0" y="3175"/>
                  </a:lnTo>
                  <a:close/>
                </a:path>
              </a:pathLst>
            </a:custGeom>
            <a:solidFill>
              <a:srgbClr val="383837"/>
            </a:solidFill>
          </p:spPr>
        </p:sp>
      </p:grpSp>
      <p:sp>
        <p:nvSpPr>
          <p:cNvPr id="41" name="TextBox 41"/>
          <p:cNvSpPr txBox="1"/>
          <p:nvPr/>
        </p:nvSpPr>
        <p:spPr>
          <a:xfrm>
            <a:off x="14291835" y="7309611"/>
            <a:ext cx="2636319" cy="188717"/>
          </a:xfrm>
          <a:prstGeom prst="rect">
            <a:avLst/>
          </a:prstGeom>
        </p:spPr>
        <p:txBody>
          <a:bodyPr lIns="0" tIns="0" rIns="0" bIns="0" numCol="1" rtlCol="0" anchor="t">
            <a:spAutoFit/>
          </a:bodyPr>
          <a:lstStyle/>
          <a:p>
            <a:pPr algn="ctr">
              <a:lnSpc>
                <a:spcPts val="1591"/>
              </a:lnSpc>
            </a:pPr>
            <a:r>
              <a:rPr lang="en-US" sz="1136" spc="34" dirty="0" err="1">
                <a:solidFill>
                  <a:srgbClr val="000000"/>
                </a:solidFill>
                <a:latin typeface="Gibson 1"/>
              </a:rPr>
              <a:t>Artículos</a:t>
            </a:r>
            <a:r>
              <a:rPr lang="en-US" sz="1136" spc="34" dirty="0">
                <a:solidFill>
                  <a:srgbClr val="000000"/>
                </a:solidFill>
                <a:latin typeface="Gibson 1"/>
              </a:rPr>
              <a:t> </a:t>
            </a:r>
            <a:r>
              <a:rPr lang="en-US" sz="1136" spc="34" dirty="0" err="1">
                <a:solidFill>
                  <a:srgbClr val="000000"/>
                </a:solidFill>
                <a:latin typeface="Gibson 1"/>
              </a:rPr>
              <a:t>en</a:t>
            </a:r>
            <a:r>
              <a:rPr lang="en-US" sz="1136" spc="34" dirty="0">
                <a:solidFill>
                  <a:srgbClr val="000000"/>
                </a:solidFill>
                <a:latin typeface="Gibson 1"/>
              </a:rPr>
              <a:t> </a:t>
            </a:r>
            <a:r>
              <a:rPr lang="en-US" sz="1136" spc="34" dirty="0" err="1">
                <a:solidFill>
                  <a:srgbClr val="000000"/>
                </a:solidFill>
                <a:latin typeface="Gibson 1"/>
              </a:rPr>
              <a:t>medios</a:t>
            </a:r>
            <a:r>
              <a:rPr lang="en-US" sz="1136" spc="34" dirty="0">
                <a:solidFill>
                  <a:srgbClr val="000000"/>
                </a:solidFill>
                <a:latin typeface="Gibson 1"/>
              </a:rPr>
              <a:t> de </a:t>
            </a:r>
            <a:r>
              <a:rPr lang="en-US" sz="1136" spc="34" dirty="0" err="1">
                <a:solidFill>
                  <a:srgbClr val="000000"/>
                </a:solidFill>
                <a:latin typeface="Gibson 1"/>
              </a:rPr>
              <a:t>comunicación</a:t>
            </a:r>
            <a:r>
              <a:rPr lang="en-US" sz="1136" spc="34" dirty="0">
                <a:solidFill>
                  <a:srgbClr val="000000"/>
                </a:solidFill>
                <a:latin typeface="Gibson 1"/>
              </a:rPr>
              <a:t>*</a:t>
            </a:r>
          </a:p>
        </p:txBody>
      </p:sp>
      <p:grpSp>
        <p:nvGrpSpPr>
          <p:cNvPr id="42" name="Group 42"/>
          <p:cNvGrpSpPr>
            <a:grpSpLocks noChangeAspect="1"/>
          </p:cNvGrpSpPr>
          <p:nvPr/>
        </p:nvGrpSpPr>
        <p:grpSpPr>
          <a:xfrm>
            <a:off x="14356656" y="7595459"/>
            <a:ext cx="2449525" cy="3582"/>
            <a:chOff x="0" y="0"/>
            <a:chExt cx="2168995" cy="3175"/>
          </a:xfrm>
        </p:grpSpPr>
        <p:sp>
          <p:nvSpPr>
            <p:cNvPr id="43" name="Freeform 43"/>
            <p:cNvSpPr/>
            <p:nvPr/>
          </p:nvSpPr>
          <p:spPr>
            <a:xfrm>
              <a:off x="0" y="0"/>
              <a:ext cx="2169033" cy="3175"/>
            </a:xfrm>
            <a:custGeom>
              <a:avLst/>
              <a:gdLst/>
              <a:ahLst/>
              <a:cxnLst/>
              <a:rect l="l" t="t" r="r" b="b"/>
              <a:pathLst>
                <a:path w="2169033" h="3175">
                  <a:moveTo>
                    <a:pt x="0" y="0"/>
                  </a:moveTo>
                  <a:lnTo>
                    <a:pt x="2169033" y="0"/>
                  </a:lnTo>
                  <a:lnTo>
                    <a:pt x="2169033" y="3175"/>
                  </a:lnTo>
                  <a:lnTo>
                    <a:pt x="0" y="3175"/>
                  </a:lnTo>
                  <a:close/>
                </a:path>
              </a:pathLst>
            </a:custGeom>
            <a:solidFill>
              <a:srgbClr val="383837"/>
            </a:solidFill>
          </p:spPr>
        </p:sp>
      </p:grpSp>
      <p:sp>
        <p:nvSpPr>
          <p:cNvPr id="44" name="TextBox 44"/>
          <p:cNvSpPr txBox="1"/>
          <p:nvPr/>
        </p:nvSpPr>
        <p:spPr>
          <a:xfrm>
            <a:off x="14309166" y="7679264"/>
            <a:ext cx="2636319" cy="387263"/>
          </a:xfrm>
          <a:prstGeom prst="rect">
            <a:avLst/>
          </a:prstGeom>
        </p:spPr>
        <p:txBody>
          <a:bodyPr lIns="0" tIns="0" rIns="0" bIns="0" numCol="1" rtlCol="0" anchor="t">
            <a:spAutoFit/>
          </a:bodyPr>
          <a:lstStyle/>
          <a:p>
            <a:pPr algn="ctr">
              <a:lnSpc>
                <a:spcPts val="1591"/>
              </a:lnSpc>
            </a:pPr>
            <a:r>
              <a:rPr lang="en-US" sz="1136" spc="34">
                <a:solidFill>
                  <a:srgbClr val="000000"/>
                </a:solidFill>
                <a:latin typeface="Gibson 1"/>
              </a:rPr>
              <a:t>Propiedad destacada en portales, </a:t>
            </a:r>
          </a:p>
          <a:p>
            <a:pPr algn="ctr">
              <a:lnSpc>
                <a:spcPts val="1591"/>
              </a:lnSpc>
            </a:pPr>
            <a:r>
              <a:rPr lang="en-US" sz="1136" spc="34">
                <a:solidFill>
                  <a:srgbClr val="000000"/>
                </a:solidFill>
                <a:latin typeface="Gibson 1"/>
              </a:rPr>
              <a:t>web, redes sociales y newsletter</a:t>
            </a:r>
          </a:p>
        </p:txBody>
      </p:sp>
      <p:grpSp>
        <p:nvGrpSpPr>
          <p:cNvPr id="45" name="Group 45"/>
          <p:cNvGrpSpPr>
            <a:grpSpLocks noChangeAspect="1"/>
          </p:cNvGrpSpPr>
          <p:nvPr/>
        </p:nvGrpSpPr>
        <p:grpSpPr>
          <a:xfrm>
            <a:off x="14356656" y="8165800"/>
            <a:ext cx="2449525" cy="3582"/>
            <a:chOff x="0" y="0"/>
            <a:chExt cx="2168995" cy="3175"/>
          </a:xfrm>
        </p:grpSpPr>
        <p:sp>
          <p:nvSpPr>
            <p:cNvPr id="46" name="Freeform 46"/>
            <p:cNvSpPr/>
            <p:nvPr/>
          </p:nvSpPr>
          <p:spPr>
            <a:xfrm>
              <a:off x="0" y="0"/>
              <a:ext cx="2169033" cy="3175"/>
            </a:xfrm>
            <a:custGeom>
              <a:avLst/>
              <a:gdLst/>
              <a:ahLst/>
              <a:cxnLst/>
              <a:rect l="l" t="t" r="r" b="b"/>
              <a:pathLst>
                <a:path w="2169033" h="3175">
                  <a:moveTo>
                    <a:pt x="0" y="0"/>
                  </a:moveTo>
                  <a:lnTo>
                    <a:pt x="2169033" y="0"/>
                  </a:lnTo>
                  <a:lnTo>
                    <a:pt x="2169033" y="3175"/>
                  </a:lnTo>
                  <a:lnTo>
                    <a:pt x="0" y="3175"/>
                  </a:lnTo>
                  <a:close/>
                </a:path>
              </a:pathLst>
            </a:custGeom>
            <a:solidFill>
              <a:srgbClr val="383837"/>
            </a:solidFill>
          </p:spPr>
        </p:sp>
      </p:grpSp>
      <p:grpSp>
        <p:nvGrpSpPr>
          <p:cNvPr id="54" name="Group 2">
            <a:extLst>
              <a:ext uri="{FF2B5EF4-FFF2-40B4-BE49-F238E27FC236}">
                <a16:creationId xmlns:a16="http://schemas.microsoft.com/office/drawing/2014/main" id="{0D39489D-F536-4544-F736-FCE618562C8F}"/>
              </a:ext>
            </a:extLst>
          </p:cNvPr>
          <p:cNvGrpSpPr>
            <a:grpSpLocks noChangeAspect="1"/>
          </p:cNvGrpSpPr>
          <p:nvPr/>
        </p:nvGrpSpPr>
        <p:grpSpPr>
          <a:xfrm>
            <a:off x="1028700" y="1065240"/>
            <a:ext cx="1597199" cy="661884"/>
            <a:chOff x="0" y="0"/>
            <a:chExt cx="1359789" cy="563499"/>
          </a:xfrm>
        </p:grpSpPr>
        <p:sp>
          <p:nvSpPr>
            <p:cNvPr id="55" name="Freeform 3">
              <a:extLst>
                <a:ext uri="{FF2B5EF4-FFF2-40B4-BE49-F238E27FC236}">
                  <a16:creationId xmlns:a16="http://schemas.microsoft.com/office/drawing/2014/main" id="{B05A6053-A1CA-224C-9B9E-345AD8C2FBAE}"/>
                </a:ext>
              </a:extLst>
            </p:cNvPr>
            <p:cNvSpPr/>
            <p:nvPr/>
          </p:nvSpPr>
          <p:spPr>
            <a:xfrm>
              <a:off x="0" y="0"/>
              <a:ext cx="1359789" cy="563499"/>
            </a:xfrm>
            <a:custGeom>
              <a:avLst/>
              <a:gdLst/>
              <a:ahLst/>
              <a:cxnLst/>
              <a:rect l="l" t="t" r="r" b="b"/>
              <a:pathLst>
                <a:path w="1359789" h="563499">
                  <a:moveTo>
                    <a:pt x="0" y="563499"/>
                  </a:moveTo>
                  <a:lnTo>
                    <a:pt x="1359789" y="563499"/>
                  </a:lnTo>
                  <a:lnTo>
                    <a:pt x="1359789" y="0"/>
                  </a:lnTo>
                  <a:lnTo>
                    <a:pt x="0" y="0"/>
                  </a:lnTo>
                  <a:close/>
                </a:path>
              </a:pathLst>
            </a:custGeom>
            <a:solidFill>
              <a:schemeClr val="tx2"/>
            </a:solidFill>
          </p:spPr>
          <p:txBody>
            <a:bodyPr/>
            <a:lstStyle/>
            <a:p>
              <a:endParaRPr lang="es-ES" dirty="0"/>
            </a:p>
          </p:txBody>
        </p:sp>
      </p:grpSp>
      <p:sp>
        <p:nvSpPr>
          <p:cNvPr id="56" name="TextBox 15">
            <a:extLst>
              <a:ext uri="{FF2B5EF4-FFF2-40B4-BE49-F238E27FC236}">
                <a16:creationId xmlns:a16="http://schemas.microsoft.com/office/drawing/2014/main" id="{58418746-C3A7-95B5-1DBB-DE86123B2E0C}"/>
              </a:ext>
            </a:extLst>
          </p:cNvPr>
          <p:cNvSpPr txBox="1"/>
          <p:nvPr/>
        </p:nvSpPr>
        <p:spPr>
          <a:xfrm>
            <a:off x="1172291" y="923925"/>
            <a:ext cx="1371886" cy="880229"/>
          </a:xfrm>
          <a:prstGeom prst="rect">
            <a:avLst/>
          </a:prstGeom>
        </p:spPr>
        <p:txBody>
          <a:bodyPr lIns="0" tIns="0" rIns="0" bIns="0" numCol="1" rtlCol="0" anchor="t">
            <a:spAutoFit/>
          </a:bodyPr>
          <a:lstStyle/>
          <a:p>
            <a:pPr algn="l">
              <a:lnSpc>
                <a:spcPts val="7207"/>
              </a:lnSpc>
            </a:pPr>
            <a:r>
              <a:rPr lang="en-US" sz="5100" spc="-77" dirty="0">
                <a:solidFill>
                  <a:srgbClr val="FFFFFF"/>
                </a:solidFill>
                <a:latin typeface="Gibson 1"/>
              </a:rPr>
              <a:t>11</a:t>
            </a:r>
            <a:endParaRPr lang="en-US" sz="5148" spc="-77" dirty="0">
              <a:solidFill>
                <a:srgbClr val="FFFFFF"/>
              </a:solidFill>
              <a:latin typeface="Gibson 1"/>
            </a:endParaRPr>
          </a:p>
        </p:txBody>
      </p:sp>
      <p:sp>
        <p:nvSpPr>
          <p:cNvPr id="57" name="TextBox 14">
            <a:extLst>
              <a:ext uri="{FF2B5EF4-FFF2-40B4-BE49-F238E27FC236}">
                <a16:creationId xmlns:a16="http://schemas.microsoft.com/office/drawing/2014/main" id="{C69B090F-B7BA-4FC0-18D5-EE70D3E93C83}"/>
              </a:ext>
            </a:extLst>
          </p:cNvPr>
          <p:cNvSpPr txBox="1"/>
          <p:nvPr/>
        </p:nvSpPr>
        <p:spPr>
          <a:xfrm>
            <a:off x="2731609" y="1062708"/>
            <a:ext cx="6043499" cy="692497"/>
          </a:xfrm>
          <a:prstGeom prst="rect">
            <a:avLst/>
          </a:prstGeom>
        </p:spPr>
        <p:txBody>
          <a:bodyPr lIns="0" tIns="0" rIns="0" bIns="0" numCol="1" rtlCol="0" anchor="t">
            <a:spAutoFit/>
          </a:bodyPr>
          <a:lstStyle/>
          <a:p>
            <a:pPr algn="l">
              <a:lnSpc>
                <a:spcPts val="1604"/>
              </a:lnSpc>
            </a:pPr>
            <a:r>
              <a:rPr lang="en-US" sz="1568" spc="-31" dirty="0">
                <a:solidFill>
                  <a:schemeClr val="accent1"/>
                </a:solidFill>
                <a:latin typeface="Gibson 1"/>
              </a:rPr>
              <a:t>DOCUMENTO DE VALORACIÓN</a:t>
            </a:r>
          </a:p>
          <a:p>
            <a:pPr algn="l">
              <a:lnSpc>
                <a:spcPts val="3841"/>
              </a:lnSpc>
            </a:pPr>
            <a:r>
              <a:rPr lang="en-US" sz="3755" spc="-56" dirty="0">
                <a:solidFill>
                  <a:schemeClr val="accent1"/>
                </a:solidFill>
                <a:latin typeface="Gibson 1"/>
              </a:rPr>
              <a:t>SIGUIENTES PASOS</a:t>
            </a:r>
          </a:p>
        </p:txBody>
      </p:sp>
      <p:sp>
        <p:nvSpPr>
          <p:cNvPr id="59" name="TextBox 10">
            <a:extLst>
              <a:ext uri="{FF2B5EF4-FFF2-40B4-BE49-F238E27FC236}">
                <a16:creationId xmlns:a16="http://schemas.microsoft.com/office/drawing/2014/main" id="{2453067E-EC14-B346-B0CE-2052B1A076DF}"/>
              </a:ext>
            </a:extLst>
          </p:cNvPr>
          <p:cNvSpPr txBox="1"/>
          <p:nvPr/>
        </p:nvSpPr>
        <p:spPr>
          <a:xfrm>
            <a:off x="14137384" y="481175"/>
            <a:ext cx="4296920" cy="442750"/>
          </a:xfrm>
          <a:prstGeom prst="rect">
            <a:avLst/>
          </a:prstGeom>
        </p:spPr>
        <p:txBody>
          <a:bodyPr lIns="0" tIns="0" rIns="0" bIns="0" numCol="1" rtlCol="0" anchor="t">
            <a:spAutoFit/>
          </a:bodyPr>
          <a:lstStyle/>
          <a:p>
            <a:pPr algn="l">
              <a:lnSpc>
                <a:spcPts val="1763"/>
              </a:lnSpc>
            </a:pPr>
            <a:r>
              <a:rPr lang="en-US" sz="1259" spc="56" dirty="0">
                <a:solidFill>
                  <a:schemeClr val="accent1"/>
                </a:solidFill>
                <a:latin typeface="Gibson 2"/>
              </a:rPr>
              <a:t>GENTILE HOME / DOCUMENTO DE VALORACIÓN / ACCIONES DE VENTA</a:t>
            </a:r>
          </a:p>
        </p:txBody>
      </p:sp>
      <p:pic>
        <p:nvPicPr>
          <p:cNvPr id="49" name="Imagen 48">
            <a:extLst>
              <a:ext uri="{FF2B5EF4-FFF2-40B4-BE49-F238E27FC236}">
                <a16:creationId xmlns:a16="http://schemas.microsoft.com/office/drawing/2014/main" id="{DA78ABE2-F1F7-F147-950B-6594E4C85A57}"/>
              </a:ext>
            </a:extLst>
          </p:cNvPr>
          <p:cNvPicPr>
            <a:picLocks noChangeAspect="1"/>
          </p:cNvPicPr>
          <p:nvPr/>
        </p:nvPicPr>
        <p:blipFill rotWithShape="1">
          <a:blip r:embed="rId2">
            <a:extLst>
              <a:ext uri="{28A0092B-C50C-407E-A947-70E740481C1C}">
                <a14:useLocalDpi xmlns:a14="http://schemas.microsoft.com/office/drawing/2010/main" val="0"/>
              </a:ext>
            </a:extLst>
          </a:blip>
          <a:srcRect l="-318" t="3996" r="318" b="56330"/>
          <a:stretch/>
        </p:blipFill>
        <p:spPr>
          <a:xfrm>
            <a:off x="1028700" y="4852567"/>
            <a:ext cx="8908989" cy="3534520"/>
          </a:xfrm>
          <a:prstGeom prst="rect">
            <a:avLst/>
          </a:prstGeom>
        </p:spPr>
      </p:pic>
      <p:sp>
        <p:nvSpPr>
          <p:cNvPr id="48" name="TextBox 44">
            <a:extLst>
              <a:ext uri="{FF2B5EF4-FFF2-40B4-BE49-F238E27FC236}">
                <a16:creationId xmlns:a16="http://schemas.microsoft.com/office/drawing/2014/main" id="{4BE3444E-D4D1-144C-B69C-7EA704C53B41}"/>
              </a:ext>
            </a:extLst>
          </p:cNvPr>
          <p:cNvSpPr txBox="1"/>
          <p:nvPr/>
        </p:nvSpPr>
        <p:spPr>
          <a:xfrm>
            <a:off x="14385232" y="8273082"/>
            <a:ext cx="2636319" cy="188834"/>
          </a:xfrm>
          <a:prstGeom prst="rect">
            <a:avLst/>
          </a:prstGeom>
        </p:spPr>
        <p:txBody>
          <a:bodyPr lIns="0" tIns="0" rIns="0" bIns="0" numCol="1" rtlCol="0" anchor="t">
            <a:spAutoFit/>
          </a:bodyPr>
          <a:lstStyle/>
          <a:p>
            <a:pPr algn="ctr">
              <a:lnSpc>
                <a:spcPts val="1591"/>
              </a:lnSpc>
            </a:pPr>
            <a:r>
              <a:rPr lang="en-US" sz="1136" spc="34" dirty="0">
                <a:solidFill>
                  <a:srgbClr val="000000"/>
                </a:solidFill>
                <a:latin typeface="Gibson 1"/>
              </a:rPr>
              <a:t>Home Staging </a:t>
            </a:r>
            <a:r>
              <a:rPr lang="en-US" sz="1136" spc="34" dirty="0" err="1">
                <a:solidFill>
                  <a:srgbClr val="000000"/>
                </a:solidFill>
                <a:latin typeface="Gibson 1"/>
              </a:rPr>
              <a:t>profesional</a:t>
            </a:r>
            <a:r>
              <a:rPr lang="en-US" sz="1136" spc="34" dirty="0">
                <a:solidFill>
                  <a:srgbClr val="000000"/>
                </a:solidFill>
                <a:latin typeface="Gibson 1"/>
              </a:rPr>
              <a:t>*</a:t>
            </a:r>
          </a:p>
        </p:txBody>
      </p:sp>
      <p:grpSp>
        <p:nvGrpSpPr>
          <p:cNvPr id="50" name="Group 45">
            <a:extLst>
              <a:ext uri="{FF2B5EF4-FFF2-40B4-BE49-F238E27FC236}">
                <a16:creationId xmlns:a16="http://schemas.microsoft.com/office/drawing/2014/main" id="{798E886F-5D6B-3748-94D2-5E1B8EB76038}"/>
              </a:ext>
            </a:extLst>
          </p:cNvPr>
          <p:cNvGrpSpPr>
            <a:grpSpLocks noChangeAspect="1"/>
          </p:cNvGrpSpPr>
          <p:nvPr/>
        </p:nvGrpSpPr>
        <p:grpSpPr>
          <a:xfrm>
            <a:off x="14378295" y="8596334"/>
            <a:ext cx="2449525" cy="3582"/>
            <a:chOff x="0" y="0"/>
            <a:chExt cx="2168995" cy="3175"/>
          </a:xfrm>
        </p:grpSpPr>
        <p:sp>
          <p:nvSpPr>
            <p:cNvPr id="51" name="Freeform 46">
              <a:extLst>
                <a:ext uri="{FF2B5EF4-FFF2-40B4-BE49-F238E27FC236}">
                  <a16:creationId xmlns:a16="http://schemas.microsoft.com/office/drawing/2014/main" id="{C1FD2519-6667-ED41-AFD0-34E9902D51D0}"/>
                </a:ext>
              </a:extLst>
            </p:cNvPr>
            <p:cNvSpPr/>
            <p:nvPr/>
          </p:nvSpPr>
          <p:spPr>
            <a:xfrm>
              <a:off x="0" y="0"/>
              <a:ext cx="2169033" cy="3175"/>
            </a:xfrm>
            <a:custGeom>
              <a:avLst/>
              <a:gdLst/>
              <a:ahLst/>
              <a:cxnLst/>
              <a:rect l="l" t="t" r="r" b="b"/>
              <a:pathLst>
                <a:path w="2169033" h="3175">
                  <a:moveTo>
                    <a:pt x="0" y="0"/>
                  </a:moveTo>
                  <a:lnTo>
                    <a:pt x="2169033" y="0"/>
                  </a:lnTo>
                  <a:lnTo>
                    <a:pt x="2169033" y="3175"/>
                  </a:lnTo>
                  <a:lnTo>
                    <a:pt x="0" y="3175"/>
                  </a:lnTo>
                  <a:close/>
                </a:path>
              </a:pathLst>
            </a:custGeom>
            <a:solidFill>
              <a:srgbClr val="383837"/>
            </a:solidFill>
          </p:spPr>
        </p:sp>
      </p:grpSp>
      <p:sp>
        <p:nvSpPr>
          <p:cNvPr id="58" name="TextBox 44">
            <a:extLst>
              <a:ext uri="{FF2B5EF4-FFF2-40B4-BE49-F238E27FC236}">
                <a16:creationId xmlns:a16="http://schemas.microsoft.com/office/drawing/2014/main" id="{44B5DDF5-7C57-304E-B2D1-97A47B669E43}"/>
              </a:ext>
            </a:extLst>
          </p:cNvPr>
          <p:cNvSpPr txBox="1"/>
          <p:nvPr/>
        </p:nvSpPr>
        <p:spPr>
          <a:xfrm>
            <a:off x="14407000" y="8708512"/>
            <a:ext cx="2636319" cy="188834"/>
          </a:xfrm>
          <a:prstGeom prst="rect">
            <a:avLst/>
          </a:prstGeom>
        </p:spPr>
        <p:txBody>
          <a:bodyPr lIns="0" tIns="0" rIns="0" bIns="0" numCol="1" rtlCol="0" anchor="t">
            <a:spAutoFit/>
          </a:bodyPr>
          <a:lstStyle/>
          <a:p>
            <a:pPr algn="ctr">
              <a:lnSpc>
                <a:spcPts val="1591"/>
              </a:lnSpc>
            </a:pPr>
            <a:r>
              <a:rPr lang="en-US" sz="1136" spc="34" dirty="0" err="1">
                <a:solidFill>
                  <a:srgbClr val="000000"/>
                </a:solidFill>
                <a:latin typeface="Gibson 1"/>
              </a:rPr>
              <a:t>Tasación</a:t>
            </a:r>
            <a:r>
              <a:rPr lang="en-US" sz="1136" spc="34" dirty="0">
                <a:solidFill>
                  <a:srgbClr val="000000"/>
                </a:solidFill>
                <a:latin typeface="Gibson 1"/>
              </a:rPr>
              <a:t> </a:t>
            </a:r>
            <a:r>
              <a:rPr lang="en-US" sz="1136" spc="34" dirty="0" err="1">
                <a:solidFill>
                  <a:srgbClr val="000000"/>
                </a:solidFill>
                <a:latin typeface="Gibson 1"/>
              </a:rPr>
              <a:t>oficial</a:t>
            </a:r>
            <a:endParaRPr lang="en-US" sz="1136" spc="34" dirty="0">
              <a:solidFill>
                <a:srgbClr val="000000"/>
              </a:solidFill>
              <a:latin typeface="Gibson 1"/>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noChangeAspect="1"/>
          </p:cNvGrpSpPr>
          <p:nvPr/>
        </p:nvGrpSpPr>
        <p:grpSpPr>
          <a:xfrm>
            <a:off x="1028700" y="4359236"/>
            <a:ext cx="437935" cy="453609"/>
            <a:chOff x="0" y="0"/>
            <a:chExt cx="380568" cy="394195"/>
          </a:xfrm>
        </p:grpSpPr>
        <p:sp>
          <p:nvSpPr>
            <p:cNvPr id="5" name="Freeform 5"/>
            <p:cNvSpPr/>
            <p:nvPr/>
          </p:nvSpPr>
          <p:spPr>
            <a:xfrm>
              <a:off x="63500" y="127762"/>
              <a:ext cx="155448" cy="202946"/>
            </a:xfrm>
            <a:custGeom>
              <a:avLst/>
              <a:gdLst/>
              <a:ahLst/>
              <a:cxnLst/>
              <a:rect l="l" t="t" r="r" b="b"/>
              <a:pathLst>
                <a:path w="155448" h="202946">
                  <a:moveTo>
                    <a:pt x="0" y="101219"/>
                  </a:moveTo>
                  <a:cubicBezTo>
                    <a:pt x="0" y="77343"/>
                    <a:pt x="0" y="53467"/>
                    <a:pt x="0" y="29591"/>
                  </a:cubicBezTo>
                  <a:cubicBezTo>
                    <a:pt x="0" y="14351"/>
                    <a:pt x="13462" y="381"/>
                    <a:pt x="28702" y="254"/>
                  </a:cubicBezTo>
                  <a:cubicBezTo>
                    <a:pt x="50800" y="0"/>
                    <a:pt x="72771" y="0"/>
                    <a:pt x="94869" y="381"/>
                  </a:cubicBezTo>
                  <a:cubicBezTo>
                    <a:pt x="98298" y="381"/>
                    <a:pt x="102489" y="2159"/>
                    <a:pt x="104902" y="4572"/>
                  </a:cubicBezTo>
                  <a:cubicBezTo>
                    <a:pt x="120650" y="19939"/>
                    <a:pt x="136271" y="35433"/>
                    <a:pt x="151384" y="51435"/>
                  </a:cubicBezTo>
                  <a:cubicBezTo>
                    <a:pt x="153924" y="53975"/>
                    <a:pt x="155194" y="58801"/>
                    <a:pt x="155194" y="62484"/>
                  </a:cubicBezTo>
                  <a:cubicBezTo>
                    <a:pt x="155448" y="100203"/>
                    <a:pt x="155448" y="138049"/>
                    <a:pt x="155321" y="175768"/>
                  </a:cubicBezTo>
                  <a:cubicBezTo>
                    <a:pt x="155321" y="188722"/>
                    <a:pt x="141986" y="202311"/>
                    <a:pt x="128651" y="202565"/>
                  </a:cubicBezTo>
                  <a:cubicBezTo>
                    <a:pt x="110744" y="202946"/>
                    <a:pt x="92710" y="202819"/>
                    <a:pt x="74803" y="202819"/>
                  </a:cubicBezTo>
                  <a:cubicBezTo>
                    <a:pt x="60198" y="202819"/>
                    <a:pt x="45466" y="202819"/>
                    <a:pt x="30861" y="202819"/>
                  </a:cubicBezTo>
                  <a:cubicBezTo>
                    <a:pt x="13208" y="202692"/>
                    <a:pt x="0" y="189484"/>
                    <a:pt x="0" y="171831"/>
                  </a:cubicBezTo>
                  <a:close/>
                  <a:moveTo>
                    <a:pt x="15494" y="101346"/>
                  </a:moveTo>
                  <a:cubicBezTo>
                    <a:pt x="15494" y="124460"/>
                    <a:pt x="15494" y="147574"/>
                    <a:pt x="15494" y="170688"/>
                  </a:cubicBezTo>
                  <a:cubicBezTo>
                    <a:pt x="15494" y="180594"/>
                    <a:pt x="21717" y="187452"/>
                    <a:pt x="31750" y="187579"/>
                  </a:cubicBezTo>
                  <a:cubicBezTo>
                    <a:pt x="62611" y="187833"/>
                    <a:pt x="93345" y="187833"/>
                    <a:pt x="124206" y="187579"/>
                  </a:cubicBezTo>
                  <a:cubicBezTo>
                    <a:pt x="134112" y="187452"/>
                    <a:pt x="140589" y="180721"/>
                    <a:pt x="140589" y="170815"/>
                  </a:cubicBezTo>
                  <a:cubicBezTo>
                    <a:pt x="140716" y="137922"/>
                    <a:pt x="140589" y="105029"/>
                    <a:pt x="140589" y="72009"/>
                  </a:cubicBezTo>
                  <a:cubicBezTo>
                    <a:pt x="140589" y="65278"/>
                    <a:pt x="138049" y="62865"/>
                    <a:pt x="131191" y="62738"/>
                  </a:cubicBezTo>
                  <a:cubicBezTo>
                    <a:pt x="121539" y="62484"/>
                    <a:pt x="111887" y="62357"/>
                    <a:pt x="102235" y="62103"/>
                  </a:cubicBezTo>
                  <a:cubicBezTo>
                    <a:pt x="96774" y="61976"/>
                    <a:pt x="94361" y="59563"/>
                    <a:pt x="93980" y="54102"/>
                  </a:cubicBezTo>
                  <a:cubicBezTo>
                    <a:pt x="93853" y="52324"/>
                    <a:pt x="93726" y="50419"/>
                    <a:pt x="93726" y="48641"/>
                  </a:cubicBezTo>
                  <a:cubicBezTo>
                    <a:pt x="93599" y="40513"/>
                    <a:pt x="93726" y="32385"/>
                    <a:pt x="93472" y="24130"/>
                  </a:cubicBezTo>
                  <a:cubicBezTo>
                    <a:pt x="93345" y="18161"/>
                    <a:pt x="90678" y="15113"/>
                    <a:pt x="85598" y="15113"/>
                  </a:cubicBezTo>
                  <a:cubicBezTo>
                    <a:pt x="67564" y="15240"/>
                    <a:pt x="49657" y="15240"/>
                    <a:pt x="31750" y="15621"/>
                  </a:cubicBezTo>
                  <a:cubicBezTo>
                    <a:pt x="21717" y="15875"/>
                    <a:pt x="15748" y="22352"/>
                    <a:pt x="15748" y="32512"/>
                  </a:cubicBezTo>
                  <a:cubicBezTo>
                    <a:pt x="15748" y="55499"/>
                    <a:pt x="15748" y="78359"/>
                    <a:pt x="15748" y="101346"/>
                  </a:cubicBezTo>
                </a:path>
              </a:pathLst>
            </a:custGeom>
            <a:solidFill>
              <a:srgbClr val="171615"/>
            </a:solidFill>
          </p:spPr>
        </p:sp>
        <p:sp>
          <p:nvSpPr>
            <p:cNvPr id="6" name="Freeform 6"/>
            <p:cNvSpPr/>
            <p:nvPr/>
          </p:nvSpPr>
          <p:spPr>
            <a:xfrm>
              <a:off x="94488" y="268351"/>
              <a:ext cx="94488" cy="15621"/>
            </a:xfrm>
            <a:custGeom>
              <a:avLst/>
              <a:gdLst/>
              <a:ahLst/>
              <a:cxnLst/>
              <a:rect l="l" t="t" r="r" b="b"/>
              <a:pathLst>
                <a:path w="94488" h="15621">
                  <a:moveTo>
                    <a:pt x="46609" y="15494"/>
                  </a:moveTo>
                  <a:cubicBezTo>
                    <a:pt x="34290" y="15494"/>
                    <a:pt x="21844" y="15494"/>
                    <a:pt x="9525" y="15494"/>
                  </a:cubicBezTo>
                  <a:cubicBezTo>
                    <a:pt x="4064" y="15494"/>
                    <a:pt x="0" y="12192"/>
                    <a:pt x="254" y="7874"/>
                  </a:cubicBezTo>
                  <a:cubicBezTo>
                    <a:pt x="508" y="3810"/>
                    <a:pt x="3810" y="0"/>
                    <a:pt x="9525" y="127"/>
                  </a:cubicBezTo>
                  <a:cubicBezTo>
                    <a:pt x="34798" y="381"/>
                    <a:pt x="59944" y="254"/>
                    <a:pt x="85217" y="254"/>
                  </a:cubicBezTo>
                  <a:cubicBezTo>
                    <a:pt x="89281" y="254"/>
                    <a:pt x="92329" y="1905"/>
                    <a:pt x="93472" y="5842"/>
                  </a:cubicBezTo>
                  <a:cubicBezTo>
                    <a:pt x="94488" y="9652"/>
                    <a:pt x="93091" y="12700"/>
                    <a:pt x="89535" y="14605"/>
                  </a:cubicBezTo>
                  <a:cubicBezTo>
                    <a:pt x="88138" y="15367"/>
                    <a:pt x="86360" y="15494"/>
                    <a:pt x="84709" y="15494"/>
                  </a:cubicBezTo>
                  <a:cubicBezTo>
                    <a:pt x="72009" y="15621"/>
                    <a:pt x="59309" y="15494"/>
                    <a:pt x="46609" y="15494"/>
                  </a:cubicBezTo>
                </a:path>
              </a:pathLst>
            </a:custGeom>
            <a:solidFill>
              <a:srgbClr val="171615"/>
            </a:solidFill>
          </p:spPr>
        </p:sp>
        <p:sp>
          <p:nvSpPr>
            <p:cNvPr id="7" name="Freeform 7"/>
            <p:cNvSpPr/>
            <p:nvPr/>
          </p:nvSpPr>
          <p:spPr>
            <a:xfrm>
              <a:off x="94361" y="206121"/>
              <a:ext cx="93853" cy="15113"/>
            </a:xfrm>
            <a:custGeom>
              <a:avLst/>
              <a:gdLst/>
              <a:ahLst/>
              <a:cxnLst/>
              <a:rect l="l" t="t" r="r" b="b"/>
              <a:pathLst>
                <a:path w="93853" h="15113">
                  <a:moveTo>
                    <a:pt x="46863" y="14859"/>
                  </a:moveTo>
                  <a:cubicBezTo>
                    <a:pt x="34036" y="14859"/>
                    <a:pt x="21209" y="14986"/>
                    <a:pt x="8382" y="14859"/>
                  </a:cubicBezTo>
                  <a:cubicBezTo>
                    <a:pt x="3302" y="14859"/>
                    <a:pt x="0" y="11430"/>
                    <a:pt x="254" y="7112"/>
                  </a:cubicBezTo>
                  <a:cubicBezTo>
                    <a:pt x="508" y="3175"/>
                    <a:pt x="3937" y="0"/>
                    <a:pt x="8128" y="0"/>
                  </a:cubicBezTo>
                  <a:cubicBezTo>
                    <a:pt x="34036" y="0"/>
                    <a:pt x="60071" y="0"/>
                    <a:pt x="85979" y="0"/>
                  </a:cubicBezTo>
                  <a:cubicBezTo>
                    <a:pt x="90678" y="0"/>
                    <a:pt x="93472" y="2794"/>
                    <a:pt x="93599" y="7112"/>
                  </a:cubicBezTo>
                  <a:cubicBezTo>
                    <a:pt x="93853" y="11684"/>
                    <a:pt x="91313" y="14732"/>
                    <a:pt x="86233" y="14859"/>
                  </a:cubicBezTo>
                  <a:cubicBezTo>
                    <a:pt x="73152" y="15113"/>
                    <a:pt x="59944" y="14986"/>
                    <a:pt x="46863" y="14986"/>
                  </a:cubicBezTo>
                  <a:close/>
                </a:path>
              </a:pathLst>
            </a:custGeom>
            <a:solidFill>
              <a:srgbClr val="171615"/>
            </a:solidFill>
          </p:spPr>
        </p:sp>
        <p:sp>
          <p:nvSpPr>
            <p:cNvPr id="8" name="Freeform 8"/>
            <p:cNvSpPr/>
            <p:nvPr/>
          </p:nvSpPr>
          <p:spPr>
            <a:xfrm>
              <a:off x="94615" y="237490"/>
              <a:ext cx="77978" cy="14859"/>
            </a:xfrm>
            <a:custGeom>
              <a:avLst/>
              <a:gdLst/>
              <a:ahLst/>
              <a:cxnLst/>
              <a:rect l="l" t="t" r="r" b="b"/>
              <a:pathLst>
                <a:path w="77978" h="14859">
                  <a:moveTo>
                    <a:pt x="38989" y="14859"/>
                  </a:moveTo>
                  <a:cubicBezTo>
                    <a:pt x="28956" y="14859"/>
                    <a:pt x="18796" y="14859"/>
                    <a:pt x="8636" y="14859"/>
                  </a:cubicBezTo>
                  <a:cubicBezTo>
                    <a:pt x="3429" y="14859"/>
                    <a:pt x="254" y="12065"/>
                    <a:pt x="127" y="7620"/>
                  </a:cubicBezTo>
                  <a:cubicBezTo>
                    <a:pt x="0" y="3175"/>
                    <a:pt x="3048" y="127"/>
                    <a:pt x="8382" y="127"/>
                  </a:cubicBezTo>
                  <a:cubicBezTo>
                    <a:pt x="28829" y="0"/>
                    <a:pt x="49403" y="0"/>
                    <a:pt x="69850" y="0"/>
                  </a:cubicBezTo>
                  <a:cubicBezTo>
                    <a:pt x="75057" y="0"/>
                    <a:pt x="77978" y="3048"/>
                    <a:pt x="77851" y="7747"/>
                  </a:cubicBezTo>
                  <a:cubicBezTo>
                    <a:pt x="77724" y="12446"/>
                    <a:pt x="74803" y="14859"/>
                    <a:pt x="69342" y="14859"/>
                  </a:cubicBezTo>
                  <a:cubicBezTo>
                    <a:pt x="59309" y="14859"/>
                    <a:pt x="49149" y="14859"/>
                    <a:pt x="38989" y="14859"/>
                  </a:cubicBezTo>
                  <a:close/>
                </a:path>
              </a:pathLst>
            </a:custGeom>
            <a:solidFill>
              <a:srgbClr val="171615"/>
            </a:solidFill>
          </p:spPr>
        </p:sp>
        <p:sp>
          <p:nvSpPr>
            <p:cNvPr id="9" name="Freeform 9"/>
            <p:cNvSpPr/>
            <p:nvPr/>
          </p:nvSpPr>
          <p:spPr>
            <a:xfrm>
              <a:off x="135890" y="70358"/>
              <a:ext cx="153924" cy="153924"/>
            </a:xfrm>
            <a:custGeom>
              <a:avLst/>
              <a:gdLst/>
              <a:ahLst/>
              <a:cxnLst/>
              <a:rect l="l" t="t" r="r" b="b"/>
              <a:pathLst>
                <a:path w="153924" h="153924">
                  <a:moveTo>
                    <a:pt x="76962" y="153924"/>
                  </a:moveTo>
                  <a:cubicBezTo>
                    <a:pt x="119507" y="153924"/>
                    <a:pt x="153924" y="119507"/>
                    <a:pt x="153924" y="76962"/>
                  </a:cubicBezTo>
                  <a:cubicBezTo>
                    <a:pt x="153924" y="34417"/>
                    <a:pt x="119380" y="0"/>
                    <a:pt x="76962" y="0"/>
                  </a:cubicBezTo>
                  <a:cubicBezTo>
                    <a:pt x="34544" y="0"/>
                    <a:pt x="0" y="34417"/>
                    <a:pt x="0" y="76962"/>
                  </a:cubicBezTo>
                  <a:cubicBezTo>
                    <a:pt x="0" y="119507"/>
                    <a:pt x="34417" y="153924"/>
                    <a:pt x="76962" y="153924"/>
                  </a:cubicBezTo>
                </a:path>
              </a:pathLst>
            </a:custGeom>
            <a:solidFill>
              <a:srgbClr val="FFFFFF"/>
            </a:solidFill>
          </p:spPr>
        </p:sp>
        <p:sp>
          <p:nvSpPr>
            <p:cNvPr id="10" name="Freeform 10"/>
            <p:cNvSpPr/>
            <p:nvPr/>
          </p:nvSpPr>
          <p:spPr>
            <a:xfrm>
              <a:off x="161036" y="63373"/>
              <a:ext cx="155956" cy="128270"/>
            </a:xfrm>
            <a:custGeom>
              <a:avLst/>
              <a:gdLst/>
              <a:ahLst/>
              <a:cxnLst/>
              <a:rect l="l" t="t" r="r" b="b"/>
              <a:pathLst>
                <a:path w="155956" h="128270">
                  <a:moveTo>
                    <a:pt x="52197" y="86614"/>
                  </a:moveTo>
                  <a:cubicBezTo>
                    <a:pt x="56642" y="82550"/>
                    <a:pt x="61087" y="78359"/>
                    <a:pt x="65532" y="74295"/>
                  </a:cubicBezTo>
                  <a:cubicBezTo>
                    <a:pt x="90805" y="51054"/>
                    <a:pt x="115951" y="27813"/>
                    <a:pt x="141224" y="4572"/>
                  </a:cubicBezTo>
                  <a:cubicBezTo>
                    <a:pt x="142748" y="3175"/>
                    <a:pt x="144780" y="2032"/>
                    <a:pt x="146812" y="1524"/>
                  </a:cubicBezTo>
                  <a:cubicBezTo>
                    <a:pt x="151892" y="0"/>
                    <a:pt x="155956" y="4318"/>
                    <a:pt x="154432" y="9271"/>
                  </a:cubicBezTo>
                  <a:cubicBezTo>
                    <a:pt x="153924" y="10922"/>
                    <a:pt x="153035" y="12700"/>
                    <a:pt x="151892" y="13970"/>
                  </a:cubicBezTo>
                  <a:cubicBezTo>
                    <a:pt x="131191" y="38227"/>
                    <a:pt x="110490" y="62484"/>
                    <a:pt x="89789" y="86741"/>
                  </a:cubicBezTo>
                  <a:cubicBezTo>
                    <a:pt x="79375" y="98933"/>
                    <a:pt x="69088" y="110998"/>
                    <a:pt x="58674" y="123190"/>
                  </a:cubicBezTo>
                  <a:cubicBezTo>
                    <a:pt x="58039" y="123952"/>
                    <a:pt x="57404" y="124587"/>
                    <a:pt x="56642" y="125222"/>
                  </a:cubicBezTo>
                  <a:cubicBezTo>
                    <a:pt x="52832" y="128270"/>
                    <a:pt x="48641" y="128270"/>
                    <a:pt x="45085" y="124968"/>
                  </a:cubicBezTo>
                  <a:cubicBezTo>
                    <a:pt x="43561" y="123571"/>
                    <a:pt x="42291" y="121920"/>
                    <a:pt x="41021" y="120269"/>
                  </a:cubicBezTo>
                  <a:cubicBezTo>
                    <a:pt x="28448" y="103251"/>
                    <a:pt x="15748" y="86360"/>
                    <a:pt x="3302" y="69342"/>
                  </a:cubicBezTo>
                  <a:cubicBezTo>
                    <a:pt x="2032" y="67691"/>
                    <a:pt x="1270" y="65532"/>
                    <a:pt x="1016" y="63500"/>
                  </a:cubicBezTo>
                  <a:cubicBezTo>
                    <a:pt x="0" y="57150"/>
                    <a:pt x="7366" y="53467"/>
                    <a:pt x="11811" y="55372"/>
                  </a:cubicBezTo>
                  <a:cubicBezTo>
                    <a:pt x="13208" y="56007"/>
                    <a:pt x="14605" y="56769"/>
                    <a:pt x="15748" y="57658"/>
                  </a:cubicBezTo>
                  <a:cubicBezTo>
                    <a:pt x="27559" y="67056"/>
                    <a:pt x="39370" y="76454"/>
                    <a:pt x="51181" y="85852"/>
                  </a:cubicBezTo>
                  <a:cubicBezTo>
                    <a:pt x="51435" y="86106"/>
                    <a:pt x="51816" y="86233"/>
                    <a:pt x="52197" y="86614"/>
                  </a:cubicBezTo>
                </a:path>
              </a:pathLst>
            </a:custGeom>
            <a:solidFill>
              <a:srgbClr val="00BF50"/>
            </a:solidFill>
          </p:spPr>
        </p:sp>
      </p:grpSp>
      <p:grpSp>
        <p:nvGrpSpPr>
          <p:cNvPr id="11" name="Group 11"/>
          <p:cNvGrpSpPr>
            <a:grpSpLocks noChangeAspect="1"/>
          </p:cNvGrpSpPr>
          <p:nvPr/>
        </p:nvGrpSpPr>
        <p:grpSpPr>
          <a:xfrm>
            <a:off x="1028700" y="5007332"/>
            <a:ext cx="437935" cy="453609"/>
            <a:chOff x="0" y="0"/>
            <a:chExt cx="380568" cy="394195"/>
          </a:xfrm>
        </p:grpSpPr>
        <p:sp>
          <p:nvSpPr>
            <p:cNvPr id="12" name="Freeform 12"/>
            <p:cNvSpPr/>
            <p:nvPr/>
          </p:nvSpPr>
          <p:spPr>
            <a:xfrm>
              <a:off x="63500" y="127762"/>
              <a:ext cx="155448" cy="202946"/>
            </a:xfrm>
            <a:custGeom>
              <a:avLst/>
              <a:gdLst/>
              <a:ahLst/>
              <a:cxnLst/>
              <a:rect l="l" t="t" r="r" b="b"/>
              <a:pathLst>
                <a:path w="155448" h="202946">
                  <a:moveTo>
                    <a:pt x="0" y="101219"/>
                  </a:moveTo>
                  <a:cubicBezTo>
                    <a:pt x="0" y="77343"/>
                    <a:pt x="0" y="53467"/>
                    <a:pt x="0" y="29591"/>
                  </a:cubicBezTo>
                  <a:cubicBezTo>
                    <a:pt x="0" y="14351"/>
                    <a:pt x="13462" y="381"/>
                    <a:pt x="28702" y="254"/>
                  </a:cubicBezTo>
                  <a:cubicBezTo>
                    <a:pt x="50800" y="0"/>
                    <a:pt x="72771" y="0"/>
                    <a:pt x="94869" y="381"/>
                  </a:cubicBezTo>
                  <a:cubicBezTo>
                    <a:pt x="98298" y="381"/>
                    <a:pt x="102489" y="2159"/>
                    <a:pt x="104902" y="4572"/>
                  </a:cubicBezTo>
                  <a:cubicBezTo>
                    <a:pt x="120650" y="19939"/>
                    <a:pt x="136271" y="35433"/>
                    <a:pt x="151384" y="51435"/>
                  </a:cubicBezTo>
                  <a:cubicBezTo>
                    <a:pt x="153924" y="54102"/>
                    <a:pt x="155194" y="58801"/>
                    <a:pt x="155194" y="62484"/>
                  </a:cubicBezTo>
                  <a:cubicBezTo>
                    <a:pt x="155448" y="100203"/>
                    <a:pt x="155448" y="138049"/>
                    <a:pt x="155321" y="175768"/>
                  </a:cubicBezTo>
                  <a:cubicBezTo>
                    <a:pt x="155321" y="188722"/>
                    <a:pt x="141986" y="202311"/>
                    <a:pt x="128651" y="202565"/>
                  </a:cubicBezTo>
                  <a:cubicBezTo>
                    <a:pt x="110744" y="202946"/>
                    <a:pt x="92710" y="202819"/>
                    <a:pt x="74803" y="202819"/>
                  </a:cubicBezTo>
                  <a:cubicBezTo>
                    <a:pt x="60198" y="202819"/>
                    <a:pt x="45466" y="202819"/>
                    <a:pt x="30861" y="202819"/>
                  </a:cubicBezTo>
                  <a:cubicBezTo>
                    <a:pt x="13208" y="202692"/>
                    <a:pt x="0" y="189484"/>
                    <a:pt x="0" y="171831"/>
                  </a:cubicBezTo>
                  <a:close/>
                  <a:moveTo>
                    <a:pt x="15494" y="101346"/>
                  </a:moveTo>
                  <a:cubicBezTo>
                    <a:pt x="15494" y="124460"/>
                    <a:pt x="15494" y="147574"/>
                    <a:pt x="15494" y="170688"/>
                  </a:cubicBezTo>
                  <a:cubicBezTo>
                    <a:pt x="15494" y="180594"/>
                    <a:pt x="21717" y="187452"/>
                    <a:pt x="31750" y="187579"/>
                  </a:cubicBezTo>
                  <a:cubicBezTo>
                    <a:pt x="62611" y="187833"/>
                    <a:pt x="93345" y="187833"/>
                    <a:pt x="124206" y="187579"/>
                  </a:cubicBezTo>
                  <a:cubicBezTo>
                    <a:pt x="134112" y="187452"/>
                    <a:pt x="140589" y="180721"/>
                    <a:pt x="140589" y="170815"/>
                  </a:cubicBezTo>
                  <a:cubicBezTo>
                    <a:pt x="140716" y="137922"/>
                    <a:pt x="140589" y="104902"/>
                    <a:pt x="140589" y="72009"/>
                  </a:cubicBezTo>
                  <a:cubicBezTo>
                    <a:pt x="140589" y="65278"/>
                    <a:pt x="138049" y="62865"/>
                    <a:pt x="131191" y="62738"/>
                  </a:cubicBezTo>
                  <a:cubicBezTo>
                    <a:pt x="121539" y="62484"/>
                    <a:pt x="111887" y="62357"/>
                    <a:pt x="102235" y="62103"/>
                  </a:cubicBezTo>
                  <a:cubicBezTo>
                    <a:pt x="96774" y="61976"/>
                    <a:pt x="94361" y="59563"/>
                    <a:pt x="93980" y="54102"/>
                  </a:cubicBezTo>
                  <a:cubicBezTo>
                    <a:pt x="93853" y="52324"/>
                    <a:pt x="93726" y="50419"/>
                    <a:pt x="93726" y="48641"/>
                  </a:cubicBezTo>
                  <a:cubicBezTo>
                    <a:pt x="93599" y="40513"/>
                    <a:pt x="93726" y="32385"/>
                    <a:pt x="93472" y="24130"/>
                  </a:cubicBezTo>
                  <a:cubicBezTo>
                    <a:pt x="93345" y="18161"/>
                    <a:pt x="90678" y="15113"/>
                    <a:pt x="85598" y="15113"/>
                  </a:cubicBezTo>
                  <a:cubicBezTo>
                    <a:pt x="67564" y="15240"/>
                    <a:pt x="49657" y="15240"/>
                    <a:pt x="31750" y="15621"/>
                  </a:cubicBezTo>
                  <a:cubicBezTo>
                    <a:pt x="21717" y="15748"/>
                    <a:pt x="15748" y="22352"/>
                    <a:pt x="15748" y="32512"/>
                  </a:cubicBezTo>
                  <a:cubicBezTo>
                    <a:pt x="15748" y="55499"/>
                    <a:pt x="15748" y="78486"/>
                    <a:pt x="15748" y="101346"/>
                  </a:cubicBezTo>
                </a:path>
              </a:pathLst>
            </a:custGeom>
            <a:solidFill>
              <a:srgbClr val="171615"/>
            </a:solidFill>
          </p:spPr>
        </p:sp>
        <p:sp>
          <p:nvSpPr>
            <p:cNvPr id="13" name="Freeform 13"/>
            <p:cNvSpPr/>
            <p:nvPr/>
          </p:nvSpPr>
          <p:spPr>
            <a:xfrm>
              <a:off x="94488" y="268351"/>
              <a:ext cx="94488" cy="15621"/>
            </a:xfrm>
            <a:custGeom>
              <a:avLst/>
              <a:gdLst/>
              <a:ahLst/>
              <a:cxnLst/>
              <a:rect l="l" t="t" r="r" b="b"/>
              <a:pathLst>
                <a:path w="94488" h="15621">
                  <a:moveTo>
                    <a:pt x="46609" y="15494"/>
                  </a:moveTo>
                  <a:cubicBezTo>
                    <a:pt x="34290" y="15494"/>
                    <a:pt x="21844" y="15494"/>
                    <a:pt x="9525" y="15494"/>
                  </a:cubicBezTo>
                  <a:cubicBezTo>
                    <a:pt x="4064" y="15494"/>
                    <a:pt x="0" y="12192"/>
                    <a:pt x="254" y="7874"/>
                  </a:cubicBezTo>
                  <a:cubicBezTo>
                    <a:pt x="508" y="3810"/>
                    <a:pt x="3810" y="0"/>
                    <a:pt x="9525" y="127"/>
                  </a:cubicBezTo>
                  <a:cubicBezTo>
                    <a:pt x="34798" y="381"/>
                    <a:pt x="59944" y="254"/>
                    <a:pt x="85217" y="254"/>
                  </a:cubicBezTo>
                  <a:cubicBezTo>
                    <a:pt x="89281" y="254"/>
                    <a:pt x="92329" y="1905"/>
                    <a:pt x="93472" y="5842"/>
                  </a:cubicBezTo>
                  <a:cubicBezTo>
                    <a:pt x="94488" y="9652"/>
                    <a:pt x="93091" y="12700"/>
                    <a:pt x="89535" y="14605"/>
                  </a:cubicBezTo>
                  <a:cubicBezTo>
                    <a:pt x="88138" y="15367"/>
                    <a:pt x="86360" y="15494"/>
                    <a:pt x="84709" y="15494"/>
                  </a:cubicBezTo>
                  <a:cubicBezTo>
                    <a:pt x="72009" y="15621"/>
                    <a:pt x="59309" y="15494"/>
                    <a:pt x="46609" y="15494"/>
                  </a:cubicBezTo>
                </a:path>
              </a:pathLst>
            </a:custGeom>
            <a:solidFill>
              <a:srgbClr val="171615"/>
            </a:solidFill>
          </p:spPr>
        </p:sp>
        <p:sp>
          <p:nvSpPr>
            <p:cNvPr id="14" name="Freeform 14"/>
            <p:cNvSpPr/>
            <p:nvPr/>
          </p:nvSpPr>
          <p:spPr>
            <a:xfrm>
              <a:off x="94361" y="206121"/>
              <a:ext cx="93853" cy="15113"/>
            </a:xfrm>
            <a:custGeom>
              <a:avLst/>
              <a:gdLst/>
              <a:ahLst/>
              <a:cxnLst/>
              <a:rect l="l" t="t" r="r" b="b"/>
              <a:pathLst>
                <a:path w="93853" h="15113">
                  <a:moveTo>
                    <a:pt x="46863" y="14859"/>
                  </a:moveTo>
                  <a:cubicBezTo>
                    <a:pt x="34036" y="14859"/>
                    <a:pt x="21209" y="14986"/>
                    <a:pt x="8382" y="14859"/>
                  </a:cubicBezTo>
                  <a:cubicBezTo>
                    <a:pt x="3302" y="14732"/>
                    <a:pt x="0" y="11430"/>
                    <a:pt x="254" y="7112"/>
                  </a:cubicBezTo>
                  <a:cubicBezTo>
                    <a:pt x="508" y="3175"/>
                    <a:pt x="3937" y="0"/>
                    <a:pt x="8128" y="0"/>
                  </a:cubicBezTo>
                  <a:cubicBezTo>
                    <a:pt x="34036" y="0"/>
                    <a:pt x="60071" y="0"/>
                    <a:pt x="85979" y="0"/>
                  </a:cubicBezTo>
                  <a:cubicBezTo>
                    <a:pt x="90678" y="0"/>
                    <a:pt x="93472" y="2794"/>
                    <a:pt x="93599" y="7112"/>
                  </a:cubicBezTo>
                  <a:cubicBezTo>
                    <a:pt x="93853" y="11684"/>
                    <a:pt x="91313" y="14732"/>
                    <a:pt x="86233" y="14859"/>
                  </a:cubicBezTo>
                  <a:cubicBezTo>
                    <a:pt x="73152" y="15113"/>
                    <a:pt x="59944" y="14986"/>
                    <a:pt x="46863" y="14986"/>
                  </a:cubicBezTo>
                  <a:close/>
                </a:path>
              </a:pathLst>
            </a:custGeom>
            <a:solidFill>
              <a:srgbClr val="171615"/>
            </a:solidFill>
          </p:spPr>
        </p:sp>
        <p:sp>
          <p:nvSpPr>
            <p:cNvPr id="15" name="Freeform 15"/>
            <p:cNvSpPr/>
            <p:nvPr/>
          </p:nvSpPr>
          <p:spPr>
            <a:xfrm>
              <a:off x="94615" y="237490"/>
              <a:ext cx="77978" cy="14859"/>
            </a:xfrm>
            <a:custGeom>
              <a:avLst/>
              <a:gdLst/>
              <a:ahLst/>
              <a:cxnLst/>
              <a:rect l="l" t="t" r="r" b="b"/>
              <a:pathLst>
                <a:path w="77978" h="14859">
                  <a:moveTo>
                    <a:pt x="38989" y="14859"/>
                  </a:moveTo>
                  <a:cubicBezTo>
                    <a:pt x="28956" y="14859"/>
                    <a:pt x="18796" y="14859"/>
                    <a:pt x="8636" y="14859"/>
                  </a:cubicBezTo>
                  <a:cubicBezTo>
                    <a:pt x="3429" y="14859"/>
                    <a:pt x="254" y="12065"/>
                    <a:pt x="127" y="7620"/>
                  </a:cubicBezTo>
                  <a:cubicBezTo>
                    <a:pt x="0" y="3175"/>
                    <a:pt x="3048" y="127"/>
                    <a:pt x="8382" y="127"/>
                  </a:cubicBezTo>
                  <a:cubicBezTo>
                    <a:pt x="28829" y="0"/>
                    <a:pt x="49403" y="0"/>
                    <a:pt x="69850" y="0"/>
                  </a:cubicBezTo>
                  <a:cubicBezTo>
                    <a:pt x="75057" y="0"/>
                    <a:pt x="77978" y="3048"/>
                    <a:pt x="77851" y="7747"/>
                  </a:cubicBezTo>
                  <a:cubicBezTo>
                    <a:pt x="77724" y="12446"/>
                    <a:pt x="74803" y="14859"/>
                    <a:pt x="69342" y="14859"/>
                  </a:cubicBezTo>
                  <a:cubicBezTo>
                    <a:pt x="59309" y="14859"/>
                    <a:pt x="49149" y="14859"/>
                    <a:pt x="38989" y="14859"/>
                  </a:cubicBezTo>
                  <a:close/>
                </a:path>
              </a:pathLst>
            </a:custGeom>
            <a:solidFill>
              <a:srgbClr val="171615"/>
            </a:solidFill>
          </p:spPr>
        </p:sp>
        <p:sp>
          <p:nvSpPr>
            <p:cNvPr id="16" name="Freeform 16"/>
            <p:cNvSpPr/>
            <p:nvPr/>
          </p:nvSpPr>
          <p:spPr>
            <a:xfrm>
              <a:off x="135890" y="70358"/>
              <a:ext cx="153924" cy="153924"/>
            </a:xfrm>
            <a:custGeom>
              <a:avLst/>
              <a:gdLst/>
              <a:ahLst/>
              <a:cxnLst/>
              <a:rect l="l" t="t" r="r" b="b"/>
              <a:pathLst>
                <a:path w="153924" h="153924">
                  <a:moveTo>
                    <a:pt x="76962" y="153924"/>
                  </a:moveTo>
                  <a:cubicBezTo>
                    <a:pt x="119507" y="153924"/>
                    <a:pt x="153924" y="119507"/>
                    <a:pt x="153924" y="76962"/>
                  </a:cubicBezTo>
                  <a:cubicBezTo>
                    <a:pt x="153924" y="34417"/>
                    <a:pt x="119380" y="0"/>
                    <a:pt x="76962" y="0"/>
                  </a:cubicBezTo>
                  <a:cubicBezTo>
                    <a:pt x="34544" y="0"/>
                    <a:pt x="0" y="34417"/>
                    <a:pt x="0" y="76962"/>
                  </a:cubicBezTo>
                  <a:cubicBezTo>
                    <a:pt x="0" y="119507"/>
                    <a:pt x="34417" y="153924"/>
                    <a:pt x="76962" y="153924"/>
                  </a:cubicBezTo>
                </a:path>
              </a:pathLst>
            </a:custGeom>
            <a:solidFill>
              <a:srgbClr val="FFFFFF"/>
            </a:solidFill>
          </p:spPr>
        </p:sp>
        <p:sp>
          <p:nvSpPr>
            <p:cNvPr id="17" name="Freeform 17"/>
            <p:cNvSpPr/>
            <p:nvPr/>
          </p:nvSpPr>
          <p:spPr>
            <a:xfrm>
              <a:off x="161036" y="63373"/>
              <a:ext cx="155956" cy="128270"/>
            </a:xfrm>
            <a:custGeom>
              <a:avLst/>
              <a:gdLst/>
              <a:ahLst/>
              <a:cxnLst/>
              <a:rect l="l" t="t" r="r" b="b"/>
              <a:pathLst>
                <a:path w="155956" h="128270">
                  <a:moveTo>
                    <a:pt x="52197" y="86614"/>
                  </a:moveTo>
                  <a:cubicBezTo>
                    <a:pt x="56642" y="82550"/>
                    <a:pt x="61087" y="78359"/>
                    <a:pt x="65532" y="74295"/>
                  </a:cubicBezTo>
                  <a:cubicBezTo>
                    <a:pt x="90805" y="51054"/>
                    <a:pt x="115951" y="27813"/>
                    <a:pt x="141224" y="4699"/>
                  </a:cubicBezTo>
                  <a:cubicBezTo>
                    <a:pt x="142748" y="3302"/>
                    <a:pt x="144780" y="2159"/>
                    <a:pt x="146812" y="1524"/>
                  </a:cubicBezTo>
                  <a:cubicBezTo>
                    <a:pt x="151892" y="0"/>
                    <a:pt x="155956" y="4191"/>
                    <a:pt x="154432" y="9271"/>
                  </a:cubicBezTo>
                  <a:cubicBezTo>
                    <a:pt x="153924" y="10922"/>
                    <a:pt x="153035" y="12700"/>
                    <a:pt x="151892" y="13970"/>
                  </a:cubicBezTo>
                  <a:cubicBezTo>
                    <a:pt x="131191" y="38227"/>
                    <a:pt x="110490" y="62484"/>
                    <a:pt x="89789" y="86741"/>
                  </a:cubicBezTo>
                  <a:cubicBezTo>
                    <a:pt x="79375" y="98933"/>
                    <a:pt x="69088" y="110998"/>
                    <a:pt x="58674" y="123190"/>
                  </a:cubicBezTo>
                  <a:cubicBezTo>
                    <a:pt x="58039" y="123952"/>
                    <a:pt x="57404" y="124587"/>
                    <a:pt x="56642" y="125222"/>
                  </a:cubicBezTo>
                  <a:cubicBezTo>
                    <a:pt x="52832" y="128270"/>
                    <a:pt x="48641" y="128270"/>
                    <a:pt x="45085" y="124968"/>
                  </a:cubicBezTo>
                  <a:cubicBezTo>
                    <a:pt x="43561" y="123571"/>
                    <a:pt x="42291" y="121920"/>
                    <a:pt x="41021" y="120269"/>
                  </a:cubicBezTo>
                  <a:cubicBezTo>
                    <a:pt x="28448" y="103251"/>
                    <a:pt x="15748" y="86360"/>
                    <a:pt x="3302" y="69342"/>
                  </a:cubicBezTo>
                  <a:cubicBezTo>
                    <a:pt x="2032" y="67691"/>
                    <a:pt x="1270" y="65532"/>
                    <a:pt x="1016" y="63500"/>
                  </a:cubicBezTo>
                  <a:cubicBezTo>
                    <a:pt x="0" y="57150"/>
                    <a:pt x="7366" y="53467"/>
                    <a:pt x="11811" y="55372"/>
                  </a:cubicBezTo>
                  <a:cubicBezTo>
                    <a:pt x="13208" y="56007"/>
                    <a:pt x="14605" y="56769"/>
                    <a:pt x="15748" y="57658"/>
                  </a:cubicBezTo>
                  <a:cubicBezTo>
                    <a:pt x="27559" y="67056"/>
                    <a:pt x="39370" y="76454"/>
                    <a:pt x="51181" y="85852"/>
                  </a:cubicBezTo>
                  <a:cubicBezTo>
                    <a:pt x="51435" y="86106"/>
                    <a:pt x="51816" y="86233"/>
                    <a:pt x="52197" y="86614"/>
                  </a:cubicBezTo>
                </a:path>
              </a:pathLst>
            </a:custGeom>
            <a:solidFill>
              <a:srgbClr val="00BF50"/>
            </a:solidFill>
          </p:spPr>
        </p:sp>
      </p:grpSp>
      <p:grpSp>
        <p:nvGrpSpPr>
          <p:cNvPr id="18" name="Group 18"/>
          <p:cNvGrpSpPr>
            <a:grpSpLocks noChangeAspect="1"/>
          </p:cNvGrpSpPr>
          <p:nvPr/>
        </p:nvGrpSpPr>
        <p:grpSpPr>
          <a:xfrm>
            <a:off x="1028700" y="6099140"/>
            <a:ext cx="437935" cy="453609"/>
            <a:chOff x="0" y="0"/>
            <a:chExt cx="380568" cy="394195"/>
          </a:xfrm>
        </p:grpSpPr>
        <p:sp>
          <p:nvSpPr>
            <p:cNvPr id="19" name="Freeform 19"/>
            <p:cNvSpPr/>
            <p:nvPr/>
          </p:nvSpPr>
          <p:spPr>
            <a:xfrm>
              <a:off x="63500" y="127762"/>
              <a:ext cx="155448" cy="202946"/>
            </a:xfrm>
            <a:custGeom>
              <a:avLst/>
              <a:gdLst/>
              <a:ahLst/>
              <a:cxnLst/>
              <a:rect l="l" t="t" r="r" b="b"/>
              <a:pathLst>
                <a:path w="155448" h="202946">
                  <a:moveTo>
                    <a:pt x="0" y="101219"/>
                  </a:moveTo>
                  <a:cubicBezTo>
                    <a:pt x="0" y="77343"/>
                    <a:pt x="0" y="53467"/>
                    <a:pt x="0" y="29591"/>
                  </a:cubicBezTo>
                  <a:cubicBezTo>
                    <a:pt x="0" y="14351"/>
                    <a:pt x="13462" y="381"/>
                    <a:pt x="28702" y="254"/>
                  </a:cubicBezTo>
                  <a:cubicBezTo>
                    <a:pt x="50800" y="0"/>
                    <a:pt x="72771" y="0"/>
                    <a:pt x="94869" y="381"/>
                  </a:cubicBezTo>
                  <a:cubicBezTo>
                    <a:pt x="98298" y="381"/>
                    <a:pt x="102489" y="2159"/>
                    <a:pt x="104902" y="4572"/>
                  </a:cubicBezTo>
                  <a:cubicBezTo>
                    <a:pt x="120650" y="19939"/>
                    <a:pt x="136271" y="35433"/>
                    <a:pt x="151384" y="51435"/>
                  </a:cubicBezTo>
                  <a:cubicBezTo>
                    <a:pt x="153924" y="54102"/>
                    <a:pt x="155194" y="58801"/>
                    <a:pt x="155194" y="62484"/>
                  </a:cubicBezTo>
                  <a:cubicBezTo>
                    <a:pt x="155448" y="100203"/>
                    <a:pt x="155448" y="138049"/>
                    <a:pt x="155321" y="175768"/>
                  </a:cubicBezTo>
                  <a:cubicBezTo>
                    <a:pt x="155321" y="188722"/>
                    <a:pt x="141986" y="202311"/>
                    <a:pt x="128651" y="202565"/>
                  </a:cubicBezTo>
                  <a:cubicBezTo>
                    <a:pt x="110744" y="202946"/>
                    <a:pt x="92710" y="202819"/>
                    <a:pt x="74803" y="202819"/>
                  </a:cubicBezTo>
                  <a:cubicBezTo>
                    <a:pt x="60198" y="202819"/>
                    <a:pt x="45466" y="202819"/>
                    <a:pt x="30861" y="202819"/>
                  </a:cubicBezTo>
                  <a:cubicBezTo>
                    <a:pt x="13208" y="202692"/>
                    <a:pt x="0" y="189484"/>
                    <a:pt x="0" y="171831"/>
                  </a:cubicBezTo>
                  <a:close/>
                  <a:moveTo>
                    <a:pt x="15494" y="101346"/>
                  </a:moveTo>
                  <a:cubicBezTo>
                    <a:pt x="15494" y="124460"/>
                    <a:pt x="15494" y="147574"/>
                    <a:pt x="15494" y="170688"/>
                  </a:cubicBezTo>
                  <a:cubicBezTo>
                    <a:pt x="15494" y="180594"/>
                    <a:pt x="21717" y="187452"/>
                    <a:pt x="31750" y="187579"/>
                  </a:cubicBezTo>
                  <a:cubicBezTo>
                    <a:pt x="62611" y="187833"/>
                    <a:pt x="93345" y="187833"/>
                    <a:pt x="124206" y="187579"/>
                  </a:cubicBezTo>
                  <a:cubicBezTo>
                    <a:pt x="134112" y="187452"/>
                    <a:pt x="140589" y="180721"/>
                    <a:pt x="140589" y="170815"/>
                  </a:cubicBezTo>
                  <a:cubicBezTo>
                    <a:pt x="140716" y="137922"/>
                    <a:pt x="140589" y="104902"/>
                    <a:pt x="140589" y="72009"/>
                  </a:cubicBezTo>
                  <a:cubicBezTo>
                    <a:pt x="140589" y="65278"/>
                    <a:pt x="138049" y="62865"/>
                    <a:pt x="131191" y="62738"/>
                  </a:cubicBezTo>
                  <a:cubicBezTo>
                    <a:pt x="121539" y="62484"/>
                    <a:pt x="111887" y="62357"/>
                    <a:pt x="102235" y="62103"/>
                  </a:cubicBezTo>
                  <a:cubicBezTo>
                    <a:pt x="96774" y="61976"/>
                    <a:pt x="94361" y="59563"/>
                    <a:pt x="93980" y="54102"/>
                  </a:cubicBezTo>
                  <a:cubicBezTo>
                    <a:pt x="93853" y="52324"/>
                    <a:pt x="93726" y="50419"/>
                    <a:pt x="93726" y="48641"/>
                  </a:cubicBezTo>
                  <a:cubicBezTo>
                    <a:pt x="93599" y="40513"/>
                    <a:pt x="93726" y="32385"/>
                    <a:pt x="93472" y="24130"/>
                  </a:cubicBezTo>
                  <a:cubicBezTo>
                    <a:pt x="93345" y="18161"/>
                    <a:pt x="90678" y="15113"/>
                    <a:pt x="85598" y="15113"/>
                  </a:cubicBezTo>
                  <a:cubicBezTo>
                    <a:pt x="67564" y="15240"/>
                    <a:pt x="49657" y="15240"/>
                    <a:pt x="31750" y="15621"/>
                  </a:cubicBezTo>
                  <a:cubicBezTo>
                    <a:pt x="21717" y="15875"/>
                    <a:pt x="15748" y="22352"/>
                    <a:pt x="15748" y="32512"/>
                  </a:cubicBezTo>
                  <a:cubicBezTo>
                    <a:pt x="15748" y="55499"/>
                    <a:pt x="15748" y="78486"/>
                    <a:pt x="15748" y="101346"/>
                  </a:cubicBezTo>
                </a:path>
              </a:pathLst>
            </a:custGeom>
            <a:solidFill>
              <a:srgbClr val="171615"/>
            </a:solidFill>
          </p:spPr>
        </p:sp>
        <p:sp>
          <p:nvSpPr>
            <p:cNvPr id="20" name="Freeform 20"/>
            <p:cNvSpPr/>
            <p:nvPr/>
          </p:nvSpPr>
          <p:spPr>
            <a:xfrm>
              <a:off x="94488" y="268351"/>
              <a:ext cx="94488" cy="15621"/>
            </a:xfrm>
            <a:custGeom>
              <a:avLst/>
              <a:gdLst/>
              <a:ahLst/>
              <a:cxnLst/>
              <a:rect l="l" t="t" r="r" b="b"/>
              <a:pathLst>
                <a:path w="94488" h="15621">
                  <a:moveTo>
                    <a:pt x="46609" y="15494"/>
                  </a:moveTo>
                  <a:cubicBezTo>
                    <a:pt x="34290" y="15494"/>
                    <a:pt x="21844" y="15494"/>
                    <a:pt x="9525" y="15494"/>
                  </a:cubicBezTo>
                  <a:cubicBezTo>
                    <a:pt x="4064" y="15494"/>
                    <a:pt x="0" y="12192"/>
                    <a:pt x="254" y="7874"/>
                  </a:cubicBezTo>
                  <a:cubicBezTo>
                    <a:pt x="508" y="3810"/>
                    <a:pt x="3810" y="0"/>
                    <a:pt x="9525" y="127"/>
                  </a:cubicBezTo>
                  <a:cubicBezTo>
                    <a:pt x="34798" y="381"/>
                    <a:pt x="59944" y="254"/>
                    <a:pt x="85217" y="254"/>
                  </a:cubicBezTo>
                  <a:cubicBezTo>
                    <a:pt x="89281" y="254"/>
                    <a:pt x="92329" y="1905"/>
                    <a:pt x="93472" y="5842"/>
                  </a:cubicBezTo>
                  <a:cubicBezTo>
                    <a:pt x="94488" y="9652"/>
                    <a:pt x="93091" y="12700"/>
                    <a:pt x="89535" y="14605"/>
                  </a:cubicBezTo>
                  <a:cubicBezTo>
                    <a:pt x="88138" y="15367"/>
                    <a:pt x="86360" y="15494"/>
                    <a:pt x="84709" y="15494"/>
                  </a:cubicBezTo>
                  <a:cubicBezTo>
                    <a:pt x="72009" y="15621"/>
                    <a:pt x="59309" y="15494"/>
                    <a:pt x="46609" y="15494"/>
                  </a:cubicBezTo>
                </a:path>
              </a:pathLst>
            </a:custGeom>
            <a:solidFill>
              <a:srgbClr val="171615"/>
            </a:solidFill>
          </p:spPr>
        </p:sp>
        <p:sp>
          <p:nvSpPr>
            <p:cNvPr id="21" name="Freeform 21"/>
            <p:cNvSpPr/>
            <p:nvPr/>
          </p:nvSpPr>
          <p:spPr>
            <a:xfrm>
              <a:off x="94361" y="206121"/>
              <a:ext cx="93853" cy="15113"/>
            </a:xfrm>
            <a:custGeom>
              <a:avLst/>
              <a:gdLst/>
              <a:ahLst/>
              <a:cxnLst/>
              <a:rect l="l" t="t" r="r" b="b"/>
              <a:pathLst>
                <a:path w="93853" h="15113">
                  <a:moveTo>
                    <a:pt x="46863" y="14859"/>
                  </a:moveTo>
                  <a:cubicBezTo>
                    <a:pt x="34036" y="14859"/>
                    <a:pt x="21209" y="14986"/>
                    <a:pt x="8382" y="14859"/>
                  </a:cubicBezTo>
                  <a:cubicBezTo>
                    <a:pt x="3302" y="14732"/>
                    <a:pt x="0" y="11430"/>
                    <a:pt x="254" y="7112"/>
                  </a:cubicBezTo>
                  <a:cubicBezTo>
                    <a:pt x="508" y="3175"/>
                    <a:pt x="3937" y="0"/>
                    <a:pt x="8128" y="0"/>
                  </a:cubicBezTo>
                  <a:cubicBezTo>
                    <a:pt x="34036" y="0"/>
                    <a:pt x="60071" y="0"/>
                    <a:pt x="85979" y="0"/>
                  </a:cubicBezTo>
                  <a:cubicBezTo>
                    <a:pt x="90678" y="0"/>
                    <a:pt x="93472" y="2794"/>
                    <a:pt x="93599" y="7112"/>
                  </a:cubicBezTo>
                  <a:cubicBezTo>
                    <a:pt x="93853" y="11684"/>
                    <a:pt x="91313" y="14732"/>
                    <a:pt x="86233" y="14859"/>
                  </a:cubicBezTo>
                  <a:cubicBezTo>
                    <a:pt x="73152" y="15113"/>
                    <a:pt x="59944" y="14986"/>
                    <a:pt x="46863" y="14986"/>
                  </a:cubicBezTo>
                  <a:close/>
                </a:path>
              </a:pathLst>
            </a:custGeom>
            <a:solidFill>
              <a:srgbClr val="171615"/>
            </a:solidFill>
          </p:spPr>
        </p:sp>
        <p:sp>
          <p:nvSpPr>
            <p:cNvPr id="22" name="Freeform 22"/>
            <p:cNvSpPr/>
            <p:nvPr/>
          </p:nvSpPr>
          <p:spPr>
            <a:xfrm>
              <a:off x="94615" y="237490"/>
              <a:ext cx="77978" cy="14859"/>
            </a:xfrm>
            <a:custGeom>
              <a:avLst/>
              <a:gdLst/>
              <a:ahLst/>
              <a:cxnLst/>
              <a:rect l="l" t="t" r="r" b="b"/>
              <a:pathLst>
                <a:path w="77978" h="14859">
                  <a:moveTo>
                    <a:pt x="38989" y="14859"/>
                  </a:moveTo>
                  <a:cubicBezTo>
                    <a:pt x="28956" y="14859"/>
                    <a:pt x="18796" y="14859"/>
                    <a:pt x="8636" y="14859"/>
                  </a:cubicBezTo>
                  <a:cubicBezTo>
                    <a:pt x="3429" y="14859"/>
                    <a:pt x="254" y="12065"/>
                    <a:pt x="127" y="7620"/>
                  </a:cubicBezTo>
                  <a:cubicBezTo>
                    <a:pt x="0" y="3175"/>
                    <a:pt x="3048" y="127"/>
                    <a:pt x="8382" y="127"/>
                  </a:cubicBezTo>
                  <a:cubicBezTo>
                    <a:pt x="28829" y="0"/>
                    <a:pt x="49403" y="0"/>
                    <a:pt x="69850" y="0"/>
                  </a:cubicBezTo>
                  <a:cubicBezTo>
                    <a:pt x="75057" y="0"/>
                    <a:pt x="77978" y="3048"/>
                    <a:pt x="77851" y="7747"/>
                  </a:cubicBezTo>
                  <a:cubicBezTo>
                    <a:pt x="77724" y="12446"/>
                    <a:pt x="74803" y="14859"/>
                    <a:pt x="69342" y="14859"/>
                  </a:cubicBezTo>
                  <a:cubicBezTo>
                    <a:pt x="59309" y="14859"/>
                    <a:pt x="49149" y="14859"/>
                    <a:pt x="38989" y="14859"/>
                  </a:cubicBezTo>
                  <a:close/>
                </a:path>
              </a:pathLst>
            </a:custGeom>
            <a:solidFill>
              <a:srgbClr val="171615"/>
            </a:solidFill>
          </p:spPr>
        </p:sp>
        <p:sp>
          <p:nvSpPr>
            <p:cNvPr id="23" name="Freeform 23"/>
            <p:cNvSpPr/>
            <p:nvPr/>
          </p:nvSpPr>
          <p:spPr>
            <a:xfrm>
              <a:off x="135890" y="70358"/>
              <a:ext cx="153924" cy="153924"/>
            </a:xfrm>
            <a:custGeom>
              <a:avLst/>
              <a:gdLst/>
              <a:ahLst/>
              <a:cxnLst/>
              <a:rect l="l" t="t" r="r" b="b"/>
              <a:pathLst>
                <a:path w="153924" h="153924">
                  <a:moveTo>
                    <a:pt x="76962" y="153924"/>
                  </a:moveTo>
                  <a:cubicBezTo>
                    <a:pt x="119507" y="153924"/>
                    <a:pt x="153924" y="119507"/>
                    <a:pt x="153924" y="76962"/>
                  </a:cubicBezTo>
                  <a:cubicBezTo>
                    <a:pt x="153924" y="34417"/>
                    <a:pt x="119380" y="0"/>
                    <a:pt x="76962" y="0"/>
                  </a:cubicBezTo>
                  <a:cubicBezTo>
                    <a:pt x="34544" y="0"/>
                    <a:pt x="0" y="34417"/>
                    <a:pt x="0" y="76962"/>
                  </a:cubicBezTo>
                  <a:cubicBezTo>
                    <a:pt x="0" y="119507"/>
                    <a:pt x="34417" y="153924"/>
                    <a:pt x="76962" y="153924"/>
                  </a:cubicBezTo>
                </a:path>
              </a:pathLst>
            </a:custGeom>
            <a:solidFill>
              <a:srgbClr val="FFFFFF"/>
            </a:solidFill>
          </p:spPr>
        </p:sp>
        <p:sp>
          <p:nvSpPr>
            <p:cNvPr id="24" name="Freeform 24"/>
            <p:cNvSpPr/>
            <p:nvPr/>
          </p:nvSpPr>
          <p:spPr>
            <a:xfrm>
              <a:off x="161036" y="63500"/>
              <a:ext cx="155956" cy="128270"/>
            </a:xfrm>
            <a:custGeom>
              <a:avLst/>
              <a:gdLst/>
              <a:ahLst/>
              <a:cxnLst/>
              <a:rect l="l" t="t" r="r" b="b"/>
              <a:pathLst>
                <a:path w="155956" h="128270">
                  <a:moveTo>
                    <a:pt x="52197" y="86487"/>
                  </a:moveTo>
                  <a:cubicBezTo>
                    <a:pt x="56642" y="82423"/>
                    <a:pt x="61087" y="78232"/>
                    <a:pt x="65532" y="74168"/>
                  </a:cubicBezTo>
                  <a:cubicBezTo>
                    <a:pt x="90805" y="50927"/>
                    <a:pt x="115951" y="27686"/>
                    <a:pt x="141224" y="4572"/>
                  </a:cubicBezTo>
                  <a:cubicBezTo>
                    <a:pt x="142748" y="3175"/>
                    <a:pt x="144780" y="2032"/>
                    <a:pt x="146812" y="1524"/>
                  </a:cubicBezTo>
                  <a:cubicBezTo>
                    <a:pt x="151892" y="0"/>
                    <a:pt x="155956" y="4191"/>
                    <a:pt x="154432" y="9271"/>
                  </a:cubicBezTo>
                  <a:cubicBezTo>
                    <a:pt x="153924" y="10922"/>
                    <a:pt x="153035" y="12700"/>
                    <a:pt x="151892" y="13970"/>
                  </a:cubicBezTo>
                  <a:cubicBezTo>
                    <a:pt x="131191" y="38227"/>
                    <a:pt x="110490" y="62484"/>
                    <a:pt x="89789" y="86741"/>
                  </a:cubicBezTo>
                  <a:cubicBezTo>
                    <a:pt x="79375" y="98933"/>
                    <a:pt x="69088" y="110998"/>
                    <a:pt x="58674" y="123190"/>
                  </a:cubicBezTo>
                  <a:cubicBezTo>
                    <a:pt x="58039" y="123952"/>
                    <a:pt x="57404" y="124587"/>
                    <a:pt x="56642" y="125222"/>
                  </a:cubicBezTo>
                  <a:cubicBezTo>
                    <a:pt x="52832" y="128270"/>
                    <a:pt x="48641" y="128270"/>
                    <a:pt x="45085" y="124968"/>
                  </a:cubicBezTo>
                  <a:cubicBezTo>
                    <a:pt x="43561" y="123571"/>
                    <a:pt x="42291" y="121920"/>
                    <a:pt x="41021" y="120269"/>
                  </a:cubicBezTo>
                  <a:cubicBezTo>
                    <a:pt x="28448" y="103251"/>
                    <a:pt x="15748" y="86360"/>
                    <a:pt x="3302" y="69342"/>
                  </a:cubicBezTo>
                  <a:cubicBezTo>
                    <a:pt x="2032" y="67691"/>
                    <a:pt x="1270" y="65532"/>
                    <a:pt x="1016" y="63500"/>
                  </a:cubicBezTo>
                  <a:cubicBezTo>
                    <a:pt x="0" y="57150"/>
                    <a:pt x="7366" y="53467"/>
                    <a:pt x="11811" y="55372"/>
                  </a:cubicBezTo>
                  <a:cubicBezTo>
                    <a:pt x="13208" y="56007"/>
                    <a:pt x="14605" y="56769"/>
                    <a:pt x="15748" y="57658"/>
                  </a:cubicBezTo>
                  <a:cubicBezTo>
                    <a:pt x="27559" y="67056"/>
                    <a:pt x="39370" y="76454"/>
                    <a:pt x="51181" y="85852"/>
                  </a:cubicBezTo>
                  <a:cubicBezTo>
                    <a:pt x="51435" y="86106"/>
                    <a:pt x="51816" y="86233"/>
                    <a:pt x="52197" y="86614"/>
                  </a:cubicBezTo>
                </a:path>
              </a:pathLst>
            </a:custGeom>
            <a:solidFill>
              <a:srgbClr val="00BF50"/>
            </a:solidFill>
          </p:spPr>
        </p:sp>
      </p:grpSp>
      <p:grpSp>
        <p:nvGrpSpPr>
          <p:cNvPr id="25" name="Group 25"/>
          <p:cNvGrpSpPr>
            <a:grpSpLocks noChangeAspect="1"/>
          </p:cNvGrpSpPr>
          <p:nvPr/>
        </p:nvGrpSpPr>
        <p:grpSpPr>
          <a:xfrm>
            <a:off x="1028700" y="6939148"/>
            <a:ext cx="437935" cy="453609"/>
            <a:chOff x="0" y="0"/>
            <a:chExt cx="380568" cy="394195"/>
          </a:xfrm>
        </p:grpSpPr>
        <p:sp>
          <p:nvSpPr>
            <p:cNvPr id="26" name="Freeform 26"/>
            <p:cNvSpPr/>
            <p:nvPr/>
          </p:nvSpPr>
          <p:spPr>
            <a:xfrm>
              <a:off x="63500" y="127762"/>
              <a:ext cx="155448" cy="202946"/>
            </a:xfrm>
            <a:custGeom>
              <a:avLst/>
              <a:gdLst/>
              <a:ahLst/>
              <a:cxnLst/>
              <a:rect l="l" t="t" r="r" b="b"/>
              <a:pathLst>
                <a:path w="155448" h="202946">
                  <a:moveTo>
                    <a:pt x="0" y="101219"/>
                  </a:moveTo>
                  <a:cubicBezTo>
                    <a:pt x="0" y="77343"/>
                    <a:pt x="0" y="53467"/>
                    <a:pt x="0" y="29591"/>
                  </a:cubicBezTo>
                  <a:cubicBezTo>
                    <a:pt x="0" y="14351"/>
                    <a:pt x="13462" y="381"/>
                    <a:pt x="28702" y="254"/>
                  </a:cubicBezTo>
                  <a:cubicBezTo>
                    <a:pt x="50800" y="0"/>
                    <a:pt x="72771" y="0"/>
                    <a:pt x="94869" y="381"/>
                  </a:cubicBezTo>
                  <a:cubicBezTo>
                    <a:pt x="98298" y="381"/>
                    <a:pt x="102489" y="2159"/>
                    <a:pt x="104902" y="4572"/>
                  </a:cubicBezTo>
                  <a:cubicBezTo>
                    <a:pt x="120650" y="19939"/>
                    <a:pt x="136271" y="35433"/>
                    <a:pt x="151384" y="51435"/>
                  </a:cubicBezTo>
                  <a:cubicBezTo>
                    <a:pt x="153924" y="54102"/>
                    <a:pt x="155194" y="58801"/>
                    <a:pt x="155194" y="62484"/>
                  </a:cubicBezTo>
                  <a:cubicBezTo>
                    <a:pt x="155448" y="100203"/>
                    <a:pt x="155448" y="138049"/>
                    <a:pt x="155321" y="175768"/>
                  </a:cubicBezTo>
                  <a:cubicBezTo>
                    <a:pt x="155321" y="188722"/>
                    <a:pt x="141986" y="202311"/>
                    <a:pt x="128651" y="202565"/>
                  </a:cubicBezTo>
                  <a:cubicBezTo>
                    <a:pt x="110744" y="202946"/>
                    <a:pt x="92710" y="202819"/>
                    <a:pt x="74803" y="202819"/>
                  </a:cubicBezTo>
                  <a:cubicBezTo>
                    <a:pt x="60198" y="202819"/>
                    <a:pt x="45466" y="202819"/>
                    <a:pt x="30861" y="202819"/>
                  </a:cubicBezTo>
                  <a:cubicBezTo>
                    <a:pt x="13208" y="202692"/>
                    <a:pt x="0" y="189484"/>
                    <a:pt x="0" y="171831"/>
                  </a:cubicBezTo>
                  <a:close/>
                  <a:moveTo>
                    <a:pt x="15494" y="101346"/>
                  </a:moveTo>
                  <a:cubicBezTo>
                    <a:pt x="15494" y="124460"/>
                    <a:pt x="15494" y="147574"/>
                    <a:pt x="15494" y="170688"/>
                  </a:cubicBezTo>
                  <a:cubicBezTo>
                    <a:pt x="15494" y="180594"/>
                    <a:pt x="21717" y="187452"/>
                    <a:pt x="31750" y="187579"/>
                  </a:cubicBezTo>
                  <a:cubicBezTo>
                    <a:pt x="62611" y="187833"/>
                    <a:pt x="93345" y="187833"/>
                    <a:pt x="124206" y="187579"/>
                  </a:cubicBezTo>
                  <a:cubicBezTo>
                    <a:pt x="134112" y="187452"/>
                    <a:pt x="140589" y="180721"/>
                    <a:pt x="140589" y="170815"/>
                  </a:cubicBezTo>
                  <a:cubicBezTo>
                    <a:pt x="140716" y="137922"/>
                    <a:pt x="140589" y="104902"/>
                    <a:pt x="140589" y="72009"/>
                  </a:cubicBezTo>
                  <a:cubicBezTo>
                    <a:pt x="140589" y="65278"/>
                    <a:pt x="138049" y="62865"/>
                    <a:pt x="131191" y="62738"/>
                  </a:cubicBezTo>
                  <a:cubicBezTo>
                    <a:pt x="121539" y="62484"/>
                    <a:pt x="111887" y="62357"/>
                    <a:pt x="102235" y="62103"/>
                  </a:cubicBezTo>
                  <a:cubicBezTo>
                    <a:pt x="96774" y="61976"/>
                    <a:pt x="94361" y="59563"/>
                    <a:pt x="93980" y="54102"/>
                  </a:cubicBezTo>
                  <a:cubicBezTo>
                    <a:pt x="93853" y="52324"/>
                    <a:pt x="93726" y="50419"/>
                    <a:pt x="93726" y="48641"/>
                  </a:cubicBezTo>
                  <a:cubicBezTo>
                    <a:pt x="93599" y="40513"/>
                    <a:pt x="93726" y="32385"/>
                    <a:pt x="93472" y="24130"/>
                  </a:cubicBezTo>
                  <a:cubicBezTo>
                    <a:pt x="93345" y="18161"/>
                    <a:pt x="90678" y="15113"/>
                    <a:pt x="85598" y="15113"/>
                  </a:cubicBezTo>
                  <a:cubicBezTo>
                    <a:pt x="67564" y="15240"/>
                    <a:pt x="49657" y="15240"/>
                    <a:pt x="31750" y="15621"/>
                  </a:cubicBezTo>
                  <a:cubicBezTo>
                    <a:pt x="21717" y="15748"/>
                    <a:pt x="15748" y="22352"/>
                    <a:pt x="15748" y="32512"/>
                  </a:cubicBezTo>
                  <a:cubicBezTo>
                    <a:pt x="15748" y="55499"/>
                    <a:pt x="15748" y="78486"/>
                    <a:pt x="15748" y="101346"/>
                  </a:cubicBezTo>
                </a:path>
              </a:pathLst>
            </a:custGeom>
            <a:solidFill>
              <a:srgbClr val="171615"/>
            </a:solidFill>
          </p:spPr>
        </p:sp>
        <p:sp>
          <p:nvSpPr>
            <p:cNvPr id="27" name="Freeform 27"/>
            <p:cNvSpPr/>
            <p:nvPr/>
          </p:nvSpPr>
          <p:spPr>
            <a:xfrm>
              <a:off x="94488" y="268351"/>
              <a:ext cx="94488" cy="15621"/>
            </a:xfrm>
            <a:custGeom>
              <a:avLst/>
              <a:gdLst/>
              <a:ahLst/>
              <a:cxnLst/>
              <a:rect l="l" t="t" r="r" b="b"/>
              <a:pathLst>
                <a:path w="94488" h="15621">
                  <a:moveTo>
                    <a:pt x="46609" y="15494"/>
                  </a:moveTo>
                  <a:cubicBezTo>
                    <a:pt x="34290" y="15494"/>
                    <a:pt x="21844" y="15494"/>
                    <a:pt x="9525" y="15494"/>
                  </a:cubicBezTo>
                  <a:cubicBezTo>
                    <a:pt x="4064" y="15494"/>
                    <a:pt x="0" y="12192"/>
                    <a:pt x="254" y="7874"/>
                  </a:cubicBezTo>
                  <a:cubicBezTo>
                    <a:pt x="508" y="3810"/>
                    <a:pt x="3810" y="0"/>
                    <a:pt x="9525" y="127"/>
                  </a:cubicBezTo>
                  <a:cubicBezTo>
                    <a:pt x="34798" y="381"/>
                    <a:pt x="59944" y="254"/>
                    <a:pt x="85217" y="254"/>
                  </a:cubicBezTo>
                  <a:cubicBezTo>
                    <a:pt x="89281" y="254"/>
                    <a:pt x="92329" y="1905"/>
                    <a:pt x="93472" y="5842"/>
                  </a:cubicBezTo>
                  <a:cubicBezTo>
                    <a:pt x="94488" y="9652"/>
                    <a:pt x="93091" y="12700"/>
                    <a:pt x="89535" y="14605"/>
                  </a:cubicBezTo>
                  <a:cubicBezTo>
                    <a:pt x="88138" y="15367"/>
                    <a:pt x="86360" y="15494"/>
                    <a:pt x="84709" y="15494"/>
                  </a:cubicBezTo>
                  <a:cubicBezTo>
                    <a:pt x="72009" y="15621"/>
                    <a:pt x="59309" y="15494"/>
                    <a:pt x="46609" y="15494"/>
                  </a:cubicBezTo>
                </a:path>
              </a:pathLst>
            </a:custGeom>
            <a:solidFill>
              <a:srgbClr val="171615"/>
            </a:solidFill>
          </p:spPr>
        </p:sp>
        <p:sp>
          <p:nvSpPr>
            <p:cNvPr id="28" name="Freeform 28"/>
            <p:cNvSpPr/>
            <p:nvPr/>
          </p:nvSpPr>
          <p:spPr>
            <a:xfrm>
              <a:off x="94361" y="206121"/>
              <a:ext cx="93853" cy="15113"/>
            </a:xfrm>
            <a:custGeom>
              <a:avLst/>
              <a:gdLst/>
              <a:ahLst/>
              <a:cxnLst/>
              <a:rect l="l" t="t" r="r" b="b"/>
              <a:pathLst>
                <a:path w="93853" h="15113">
                  <a:moveTo>
                    <a:pt x="46863" y="14859"/>
                  </a:moveTo>
                  <a:cubicBezTo>
                    <a:pt x="34036" y="14859"/>
                    <a:pt x="21209" y="14986"/>
                    <a:pt x="8382" y="14859"/>
                  </a:cubicBezTo>
                  <a:cubicBezTo>
                    <a:pt x="3302" y="14732"/>
                    <a:pt x="0" y="11430"/>
                    <a:pt x="254" y="7112"/>
                  </a:cubicBezTo>
                  <a:cubicBezTo>
                    <a:pt x="508" y="3175"/>
                    <a:pt x="3937" y="0"/>
                    <a:pt x="8128" y="0"/>
                  </a:cubicBezTo>
                  <a:cubicBezTo>
                    <a:pt x="34036" y="0"/>
                    <a:pt x="60071" y="0"/>
                    <a:pt x="85979" y="0"/>
                  </a:cubicBezTo>
                  <a:cubicBezTo>
                    <a:pt x="90678" y="0"/>
                    <a:pt x="93472" y="2794"/>
                    <a:pt x="93599" y="7112"/>
                  </a:cubicBezTo>
                  <a:cubicBezTo>
                    <a:pt x="93853" y="11684"/>
                    <a:pt x="91313" y="14732"/>
                    <a:pt x="86233" y="14859"/>
                  </a:cubicBezTo>
                  <a:cubicBezTo>
                    <a:pt x="73152" y="15113"/>
                    <a:pt x="59944" y="14986"/>
                    <a:pt x="46863" y="14986"/>
                  </a:cubicBezTo>
                  <a:close/>
                </a:path>
              </a:pathLst>
            </a:custGeom>
            <a:solidFill>
              <a:srgbClr val="171615"/>
            </a:solidFill>
          </p:spPr>
        </p:sp>
        <p:sp>
          <p:nvSpPr>
            <p:cNvPr id="29" name="Freeform 29"/>
            <p:cNvSpPr/>
            <p:nvPr/>
          </p:nvSpPr>
          <p:spPr>
            <a:xfrm>
              <a:off x="94615" y="237490"/>
              <a:ext cx="77978" cy="14859"/>
            </a:xfrm>
            <a:custGeom>
              <a:avLst/>
              <a:gdLst/>
              <a:ahLst/>
              <a:cxnLst/>
              <a:rect l="l" t="t" r="r" b="b"/>
              <a:pathLst>
                <a:path w="77978" h="14859">
                  <a:moveTo>
                    <a:pt x="38989" y="14859"/>
                  </a:moveTo>
                  <a:cubicBezTo>
                    <a:pt x="28956" y="14859"/>
                    <a:pt x="18796" y="14859"/>
                    <a:pt x="8636" y="14859"/>
                  </a:cubicBezTo>
                  <a:cubicBezTo>
                    <a:pt x="3429" y="14859"/>
                    <a:pt x="254" y="12065"/>
                    <a:pt x="127" y="7620"/>
                  </a:cubicBezTo>
                  <a:cubicBezTo>
                    <a:pt x="0" y="3175"/>
                    <a:pt x="3048" y="127"/>
                    <a:pt x="8382" y="127"/>
                  </a:cubicBezTo>
                  <a:cubicBezTo>
                    <a:pt x="28829" y="0"/>
                    <a:pt x="49403" y="0"/>
                    <a:pt x="69850" y="0"/>
                  </a:cubicBezTo>
                  <a:cubicBezTo>
                    <a:pt x="75057" y="0"/>
                    <a:pt x="77978" y="3048"/>
                    <a:pt x="77851" y="7747"/>
                  </a:cubicBezTo>
                  <a:cubicBezTo>
                    <a:pt x="77724" y="12446"/>
                    <a:pt x="74803" y="14859"/>
                    <a:pt x="69342" y="14859"/>
                  </a:cubicBezTo>
                  <a:cubicBezTo>
                    <a:pt x="59309" y="14859"/>
                    <a:pt x="49149" y="14859"/>
                    <a:pt x="38989" y="14859"/>
                  </a:cubicBezTo>
                  <a:close/>
                </a:path>
              </a:pathLst>
            </a:custGeom>
            <a:solidFill>
              <a:srgbClr val="171615"/>
            </a:solidFill>
          </p:spPr>
        </p:sp>
        <p:sp>
          <p:nvSpPr>
            <p:cNvPr id="30" name="Freeform 30"/>
            <p:cNvSpPr/>
            <p:nvPr/>
          </p:nvSpPr>
          <p:spPr>
            <a:xfrm>
              <a:off x="135890" y="70358"/>
              <a:ext cx="153924" cy="153924"/>
            </a:xfrm>
            <a:custGeom>
              <a:avLst/>
              <a:gdLst/>
              <a:ahLst/>
              <a:cxnLst/>
              <a:rect l="l" t="t" r="r" b="b"/>
              <a:pathLst>
                <a:path w="153924" h="153924">
                  <a:moveTo>
                    <a:pt x="76962" y="153924"/>
                  </a:moveTo>
                  <a:cubicBezTo>
                    <a:pt x="119507" y="153924"/>
                    <a:pt x="153924" y="119507"/>
                    <a:pt x="153924" y="76962"/>
                  </a:cubicBezTo>
                  <a:cubicBezTo>
                    <a:pt x="153924" y="34417"/>
                    <a:pt x="119380" y="0"/>
                    <a:pt x="76962" y="0"/>
                  </a:cubicBezTo>
                  <a:cubicBezTo>
                    <a:pt x="34544" y="0"/>
                    <a:pt x="0" y="34417"/>
                    <a:pt x="0" y="76962"/>
                  </a:cubicBezTo>
                  <a:cubicBezTo>
                    <a:pt x="0" y="119507"/>
                    <a:pt x="34417" y="153924"/>
                    <a:pt x="76962" y="153924"/>
                  </a:cubicBezTo>
                </a:path>
              </a:pathLst>
            </a:custGeom>
            <a:solidFill>
              <a:srgbClr val="FFFFFF"/>
            </a:solidFill>
          </p:spPr>
        </p:sp>
        <p:sp>
          <p:nvSpPr>
            <p:cNvPr id="31" name="Freeform 31"/>
            <p:cNvSpPr/>
            <p:nvPr/>
          </p:nvSpPr>
          <p:spPr>
            <a:xfrm>
              <a:off x="161036" y="63500"/>
              <a:ext cx="155956" cy="128270"/>
            </a:xfrm>
            <a:custGeom>
              <a:avLst/>
              <a:gdLst/>
              <a:ahLst/>
              <a:cxnLst/>
              <a:rect l="l" t="t" r="r" b="b"/>
              <a:pathLst>
                <a:path w="155956" h="128270">
                  <a:moveTo>
                    <a:pt x="52197" y="86487"/>
                  </a:moveTo>
                  <a:cubicBezTo>
                    <a:pt x="56642" y="82423"/>
                    <a:pt x="61087" y="78232"/>
                    <a:pt x="65532" y="74168"/>
                  </a:cubicBezTo>
                  <a:cubicBezTo>
                    <a:pt x="90805" y="50927"/>
                    <a:pt x="115951" y="27686"/>
                    <a:pt x="141224" y="4572"/>
                  </a:cubicBezTo>
                  <a:cubicBezTo>
                    <a:pt x="142748" y="3175"/>
                    <a:pt x="144780" y="2032"/>
                    <a:pt x="146812" y="1524"/>
                  </a:cubicBezTo>
                  <a:cubicBezTo>
                    <a:pt x="151892" y="0"/>
                    <a:pt x="155956" y="4191"/>
                    <a:pt x="154432" y="9271"/>
                  </a:cubicBezTo>
                  <a:cubicBezTo>
                    <a:pt x="153924" y="10922"/>
                    <a:pt x="153035" y="12700"/>
                    <a:pt x="151892" y="13970"/>
                  </a:cubicBezTo>
                  <a:cubicBezTo>
                    <a:pt x="131191" y="38227"/>
                    <a:pt x="110490" y="62484"/>
                    <a:pt x="89789" y="86741"/>
                  </a:cubicBezTo>
                  <a:cubicBezTo>
                    <a:pt x="79375" y="98933"/>
                    <a:pt x="69088" y="110998"/>
                    <a:pt x="58674" y="123190"/>
                  </a:cubicBezTo>
                  <a:cubicBezTo>
                    <a:pt x="58039" y="123952"/>
                    <a:pt x="57404" y="124587"/>
                    <a:pt x="56642" y="125222"/>
                  </a:cubicBezTo>
                  <a:cubicBezTo>
                    <a:pt x="52832" y="128270"/>
                    <a:pt x="48641" y="128270"/>
                    <a:pt x="45085" y="124968"/>
                  </a:cubicBezTo>
                  <a:cubicBezTo>
                    <a:pt x="43561" y="123571"/>
                    <a:pt x="42291" y="121920"/>
                    <a:pt x="41021" y="120269"/>
                  </a:cubicBezTo>
                  <a:cubicBezTo>
                    <a:pt x="28448" y="103251"/>
                    <a:pt x="15748" y="86360"/>
                    <a:pt x="3302" y="69342"/>
                  </a:cubicBezTo>
                  <a:cubicBezTo>
                    <a:pt x="2032" y="67691"/>
                    <a:pt x="1270" y="65532"/>
                    <a:pt x="1016" y="63500"/>
                  </a:cubicBezTo>
                  <a:cubicBezTo>
                    <a:pt x="0" y="57150"/>
                    <a:pt x="7366" y="53467"/>
                    <a:pt x="11811" y="55372"/>
                  </a:cubicBezTo>
                  <a:cubicBezTo>
                    <a:pt x="13208" y="56007"/>
                    <a:pt x="14605" y="56769"/>
                    <a:pt x="15748" y="57658"/>
                  </a:cubicBezTo>
                  <a:cubicBezTo>
                    <a:pt x="27559" y="67056"/>
                    <a:pt x="39370" y="76454"/>
                    <a:pt x="51181" y="85852"/>
                  </a:cubicBezTo>
                  <a:cubicBezTo>
                    <a:pt x="51435" y="86106"/>
                    <a:pt x="51816" y="86233"/>
                    <a:pt x="52197" y="86614"/>
                  </a:cubicBezTo>
                </a:path>
              </a:pathLst>
            </a:custGeom>
            <a:solidFill>
              <a:srgbClr val="00BF50"/>
            </a:solidFill>
          </p:spPr>
        </p:sp>
      </p:grpSp>
      <p:grpSp>
        <p:nvGrpSpPr>
          <p:cNvPr id="32" name="Group 32"/>
          <p:cNvGrpSpPr>
            <a:grpSpLocks noChangeAspect="1"/>
          </p:cNvGrpSpPr>
          <p:nvPr/>
        </p:nvGrpSpPr>
        <p:grpSpPr>
          <a:xfrm>
            <a:off x="1028700" y="7603477"/>
            <a:ext cx="437935" cy="894197"/>
            <a:chOff x="0" y="0"/>
            <a:chExt cx="380568" cy="777075"/>
          </a:xfrm>
        </p:grpSpPr>
        <p:sp>
          <p:nvSpPr>
            <p:cNvPr id="33" name="Freeform 33"/>
            <p:cNvSpPr/>
            <p:nvPr/>
          </p:nvSpPr>
          <p:spPr>
            <a:xfrm>
              <a:off x="63500" y="127762"/>
              <a:ext cx="155448" cy="202946"/>
            </a:xfrm>
            <a:custGeom>
              <a:avLst/>
              <a:gdLst/>
              <a:ahLst/>
              <a:cxnLst/>
              <a:rect l="l" t="t" r="r" b="b"/>
              <a:pathLst>
                <a:path w="155448" h="202946">
                  <a:moveTo>
                    <a:pt x="0" y="101219"/>
                  </a:moveTo>
                  <a:cubicBezTo>
                    <a:pt x="0" y="77343"/>
                    <a:pt x="0" y="53467"/>
                    <a:pt x="0" y="29591"/>
                  </a:cubicBezTo>
                  <a:cubicBezTo>
                    <a:pt x="0" y="14351"/>
                    <a:pt x="13462" y="381"/>
                    <a:pt x="28702" y="254"/>
                  </a:cubicBezTo>
                  <a:cubicBezTo>
                    <a:pt x="50800" y="0"/>
                    <a:pt x="72771" y="0"/>
                    <a:pt x="94869" y="381"/>
                  </a:cubicBezTo>
                  <a:cubicBezTo>
                    <a:pt x="98298" y="381"/>
                    <a:pt x="102489" y="2159"/>
                    <a:pt x="104902" y="4572"/>
                  </a:cubicBezTo>
                  <a:cubicBezTo>
                    <a:pt x="120650" y="19939"/>
                    <a:pt x="136271" y="35433"/>
                    <a:pt x="151384" y="51435"/>
                  </a:cubicBezTo>
                  <a:cubicBezTo>
                    <a:pt x="153924" y="54102"/>
                    <a:pt x="155194" y="58801"/>
                    <a:pt x="155194" y="62484"/>
                  </a:cubicBezTo>
                  <a:cubicBezTo>
                    <a:pt x="155448" y="100203"/>
                    <a:pt x="155448" y="138049"/>
                    <a:pt x="155321" y="175768"/>
                  </a:cubicBezTo>
                  <a:cubicBezTo>
                    <a:pt x="155321" y="188722"/>
                    <a:pt x="141986" y="202311"/>
                    <a:pt x="128651" y="202565"/>
                  </a:cubicBezTo>
                  <a:cubicBezTo>
                    <a:pt x="110744" y="202946"/>
                    <a:pt x="92710" y="202819"/>
                    <a:pt x="74803" y="202819"/>
                  </a:cubicBezTo>
                  <a:cubicBezTo>
                    <a:pt x="60198" y="202819"/>
                    <a:pt x="45466" y="202819"/>
                    <a:pt x="30861" y="202819"/>
                  </a:cubicBezTo>
                  <a:cubicBezTo>
                    <a:pt x="13208" y="202692"/>
                    <a:pt x="0" y="189484"/>
                    <a:pt x="0" y="171831"/>
                  </a:cubicBezTo>
                  <a:close/>
                  <a:moveTo>
                    <a:pt x="15494" y="101346"/>
                  </a:moveTo>
                  <a:cubicBezTo>
                    <a:pt x="15494" y="124460"/>
                    <a:pt x="15494" y="147574"/>
                    <a:pt x="15494" y="170688"/>
                  </a:cubicBezTo>
                  <a:cubicBezTo>
                    <a:pt x="15494" y="180594"/>
                    <a:pt x="21717" y="187452"/>
                    <a:pt x="31750" y="187579"/>
                  </a:cubicBezTo>
                  <a:cubicBezTo>
                    <a:pt x="62611" y="187833"/>
                    <a:pt x="93345" y="187833"/>
                    <a:pt x="124206" y="187579"/>
                  </a:cubicBezTo>
                  <a:cubicBezTo>
                    <a:pt x="134112" y="187452"/>
                    <a:pt x="140589" y="180721"/>
                    <a:pt x="140589" y="170815"/>
                  </a:cubicBezTo>
                  <a:cubicBezTo>
                    <a:pt x="140716" y="137922"/>
                    <a:pt x="140589" y="104902"/>
                    <a:pt x="140589" y="72009"/>
                  </a:cubicBezTo>
                  <a:cubicBezTo>
                    <a:pt x="140589" y="65278"/>
                    <a:pt x="138049" y="62865"/>
                    <a:pt x="131191" y="62738"/>
                  </a:cubicBezTo>
                  <a:cubicBezTo>
                    <a:pt x="121539" y="62484"/>
                    <a:pt x="111887" y="62357"/>
                    <a:pt x="102235" y="62103"/>
                  </a:cubicBezTo>
                  <a:cubicBezTo>
                    <a:pt x="96774" y="61976"/>
                    <a:pt x="94361" y="59563"/>
                    <a:pt x="93980" y="54102"/>
                  </a:cubicBezTo>
                  <a:cubicBezTo>
                    <a:pt x="93853" y="52324"/>
                    <a:pt x="93726" y="50419"/>
                    <a:pt x="93726" y="48641"/>
                  </a:cubicBezTo>
                  <a:cubicBezTo>
                    <a:pt x="93599" y="40513"/>
                    <a:pt x="93726" y="32385"/>
                    <a:pt x="93472" y="24130"/>
                  </a:cubicBezTo>
                  <a:cubicBezTo>
                    <a:pt x="93345" y="18161"/>
                    <a:pt x="90678" y="15113"/>
                    <a:pt x="85598" y="15113"/>
                  </a:cubicBezTo>
                  <a:cubicBezTo>
                    <a:pt x="67564" y="15240"/>
                    <a:pt x="49657" y="15240"/>
                    <a:pt x="31750" y="15621"/>
                  </a:cubicBezTo>
                  <a:cubicBezTo>
                    <a:pt x="21717" y="15748"/>
                    <a:pt x="15748" y="22352"/>
                    <a:pt x="15748" y="32512"/>
                  </a:cubicBezTo>
                  <a:cubicBezTo>
                    <a:pt x="15748" y="55499"/>
                    <a:pt x="15748" y="78486"/>
                    <a:pt x="15748" y="101346"/>
                  </a:cubicBezTo>
                </a:path>
              </a:pathLst>
            </a:custGeom>
            <a:solidFill>
              <a:srgbClr val="171615"/>
            </a:solidFill>
          </p:spPr>
        </p:sp>
        <p:sp>
          <p:nvSpPr>
            <p:cNvPr id="34" name="Freeform 34"/>
            <p:cNvSpPr/>
            <p:nvPr/>
          </p:nvSpPr>
          <p:spPr>
            <a:xfrm>
              <a:off x="94488" y="268351"/>
              <a:ext cx="94488" cy="15621"/>
            </a:xfrm>
            <a:custGeom>
              <a:avLst/>
              <a:gdLst/>
              <a:ahLst/>
              <a:cxnLst/>
              <a:rect l="l" t="t" r="r" b="b"/>
              <a:pathLst>
                <a:path w="94488" h="15621">
                  <a:moveTo>
                    <a:pt x="46609" y="15494"/>
                  </a:moveTo>
                  <a:cubicBezTo>
                    <a:pt x="34290" y="15494"/>
                    <a:pt x="21844" y="15494"/>
                    <a:pt x="9525" y="15494"/>
                  </a:cubicBezTo>
                  <a:cubicBezTo>
                    <a:pt x="4064" y="15494"/>
                    <a:pt x="0" y="12192"/>
                    <a:pt x="254" y="7874"/>
                  </a:cubicBezTo>
                  <a:cubicBezTo>
                    <a:pt x="508" y="3810"/>
                    <a:pt x="3810" y="0"/>
                    <a:pt x="9525" y="127"/>
                  </a:cubicBezTo>
                  <a:cubicBezTo>
                    <a:pt x="34798" y="381"/>
                    <a:pt x="59944" y="254"/>
                    <a:pt x="85217" y="254"/>
                  </a:cubicBezTo>
                  <a:cubicBezTo>
                    <a:pt x="89281" y="254"/>
                    <a:pt x="92329" y="1905"/>
                    <a:pt x="93472" y="5842"/>
                  </a:cubicBezTo>
                  <a:cubicBezTo>
                    <a:pt x="94488" y="9652"/>
                    <a:pt x="93091" y="12700"/>
                    <a:pt x="89535" y="14605"/>
                  </a:cubicBezTo>
                  <a:cubicBezTo>
                    <a:pt x="88138" y="15367"/>
                    <a:pt x="86360" y="15494"/>
                    <a:pt x="84709" y="15494"/>
                  </a:cubicBezTo>
                  <a:cubicBezTo>
                    <a:pt x="72009" y="15621"/>
                    <a:pt x="59309" y="15494"/>
                    <a:pt x="46609" y="15494"/>
                  </a:cubicBezTo>
                </a:path>
              </a:pathLst>
            </a:custGeom>
            <a:solidFill>
              <a:srgbClr val="171615"/>
            </a:solidFill>
          </p:spPr>
        </p:sp>
        <p:sp>
          <p:nvSpPr>
            <p:cNvPr id="35" name="Freeform 35"/>
            <p:cNvSpPr/>
            <p:nvPr/>
          </p:nvSpPr>
          <p:spPr>
            <a:xfrm>
              <a:off x="94361" y="206121"/>
              <a:ext cx="93853" cy="15113"/>
            </a:xfrm>
            <a:custGeom>
              <a:avLst/>
              <a:gdLst/>
              <a:ahLst/>
              <a:cxnLst/>
              <a:rect l="l" t="t" r="r" b="b"/>
              <a:pathLst>
                <a:path w="93853" h="15113">
                  <a:moveTo>
                    <a:pt x="46863" y="14859"/>
                  </a:moveTo>
                  <a:cubicBezTo>
                    <a:pt x="34036" y="14859"/>
                    <a:pt x="21209" y="14986"/>
                    <a:pt x="8382" y="14859"/>
                  </a:cubicBezTo>
                  <a:cubicBezTo>
                    <a:pt x="3302" y="14732"/>
                    <a:pt x="0" y="11430"/>
                    <a:pt x="254" y="7112"/>
                  </a:cubicBezTo>
                  <a:cubicBezTo>
                    <a:pt x="508" y="3175"/>
                    <a:pt x="3937" y="0"/>
                    <a:pt x="8128" y="0"/>
                  </a:cubicBezTo>
                  <a:cubicBezTo>
                    <a:pt x="34036" y="0"/>
                    <a:pt x="60071" y="0"/>
                    <a:pt x="85979" y="0"/>
                  </a:cubicBezTo>
                  <a:cubicBezTo>
                    <a:pt x="90678" y="0"/>
                    <a:pt x="93472" y="2794"/>
                    <a:pt x="93599" y="7112"/>
                  </a:cubicBezTo>
                  <a:cubicBezTo>
                    <a:pt x="93853" y="11684"/>
                    <a:pt x="91313" y="14732"/>
                    <a:pt x="86233" y="14859"/>
                  </a:cubicBezTo>
                  <a:cubicBezTo>
                    <a:pt x="73152" y="15113"/>
                    <a:pt x="59944" y="14986"/>
                    <a:pt x="46863" y="14986"/>
                  </a:cubicBezTo>
                  <a:close/>
                </a:path>
              </a:pathLst>
            </a:custGeom>
            <a:solidFill>
              <a:srgbClr val="171615"/>
            </a:solidFill>
          </p:spPr>
        </p:sp>
        <p:sp>
          <p:nvSpPr>
            <p:cNvPr id="36" name="Freeform 36"/>
            <p:cNvSpPr/>
            <p:nvPr/>
          </p:nvSpPr>
          <p:spPr>
            <a:xfrm>
              <a:off x="94615" y="237490"/>
              <a:ext cx="77978" cy="14859"/>
            </a:xfrm>
            <a:custGeom>
              <a:avLst/>
              <a:gdLst/>
              <a:ahLst/>
              <a:cxnLst/>
              <a:rect l="l" t="t" r="r" b="b"/>
              <a:pathLst>
                <a:path w="77978" h="14859">
                  <a:moveTo>
                    <a:pt x="38989" y="14859"/>
                  </a:moveTo>
                  <a:cubicBezTo>
                    <a:pt x="28956" y="14859"/>
                    <a:pt x="18796" y="14859"/>
                    <a:pt x="8636" y="14859"/>
                  </a:cubicBezTo>
                  <a:cubicBezTo>
                    <a:pt x="3429" y="14859"/>
                    <a:pt x="254" y="12065"/>
                    <a:pt x="127" y="7620"/>
                  </a:cubicBezTo>
                  <a:cubicBezTo>
                    <a:pt x="0" y="3175"/>
                    <a:pt x="3048" y="127"/>
                    <a:pt x="8382" y="127"/>
                  </a:cubicBezTo>
                  <a:cubicBezTo>
                    <a:pt x="28829" y="0"/>
                    <a:pt x="49403" y="0"/>
                    <a:pt x="69850" y="0"/>
                  </a:cubicBezTo>
                  <a:cubicBezTo>
                    <a:pt x="75057" y="0"/>
                    <a:pt x="77978" y="3048"/>
                    <a:pt x="77851" y="7747"/>
                  </a:cubicBezTo>
                  <a:cubicBezTo>
                    <a:pt x="77724" y="12446"/>
                    <a:pt x="74803" y="14859"/>
                    <a:pt x="69342" y="14859"/>
                  </a:cubicBezTo>
                  <a:cubicBezTo>
                    <a:pt x="59309" y="14859"/>
                    <a:pt x="49149" y="14859"/>
                    <a:pt x="38989" y="14859"/>
                  </a:cubicBezTo>
                  <a:close/>
                </a:path>
              </a:pathLst>
            </a:custGeom>
            <a:solidFill>
              <a:srgbClr val="171615"/>
            </a:solidFill>
          </p:spPr>
        </p:sp>
        <p:sp>
          <p:nvSpPr>
            <p:cNvPr id="37" name="Freeform 37"/>
            <p:cNvSpPr/>
            <p:nvPr/>
          </p:nvSpPr>
          <p:spPr>
            <a:xfrm>
              <a:off x="135890" y="70358"/>
              <a:ext cx="153924" cy="153924"/>
            </a:xfrm>
            <a:custGeom>
              <a:avLst/>
              <a:gdLst/>
              <a:ahLst/>
              <a:cxnLst/>
              <a:rect l="l" t="t" r="r" b="b"/>
              <a:pathLst>
                <a:path w="153924" h="153924">
                  <a:moveTo>
                    <a:pt x="76962" y="153924"/>
                  </a:moveTo>
                  <a:cubicBezTo>
                    <a:pt x="119507" y="153924"/>
                    <a:pt x="153924" y="119507"/>
                    <a:pt x="153924" y="76962"/>
                  </a:cubicBezTo>
                  <a:cubicBezTo>
                    <a:pt x="153924" y="34417"/>
                    <a:pt x="119380" y="0"/>
                    <a:pt x="76962" y="0"/>
                  </a:cubicBezTo>
                  <a:cubicBezTo>
                    <a:pt x="34544" y="0"/>
                    <a:pt x="0" y="34417"/>
                    <a:pt x="0" y="76962"/>
                  </a:cubicBezTo>
                  <a:cubicBezTo>
                    <a:pt x="0" y="119507"/>
                    <a:pt x="34417" y="153924"/>
                    <a:pt x="76962" y="153924"/>
                  </a:cubicBezTo>
                </a:path>
              </a:pathLst>
            </a:custGeom>
            <a:solidFill>
              <a:srgbClr val="FFFFFF"/>
            </a:solidFill>
          </p:spPr>
        </p:sp>
        <p:sp>
          <p:nvSpPr>
            <p:cNvPr id="38" name="Freeform 38"/>
            <p:cNvSpPr/>
            <p:nvPr/>
          </p:nvSpPr>
          <p:spPr>
            <a:xfrm>
              <a:off x="161036" y="63500"/>
              <a:ext cx="155956" cy="128270"/>
            </a:xfrm>
            <a:custGeom>
              <a:avLst/>
              <a:gdLst/>
              <a:ahLst/>
              <a:cxnLst/>
              <a:rect l="l" t="t" r="r" b="b"/>
              <a:pathLst>
                <a:path w="155956" h="128270">
                  <a:moveTo>
                    <a:pt x="52197" y="86487"/>
                  </a:moveTo>
                  <a:cubicBezTo>
                    <a:pt x="56642" y="82423"/>
                    <a:pt x="61087" y="78232"/>
                    <a:pt x="65532" y="74168"/>
                  </a:cubicBezTo>
                  <a:cubicBezTo>
                    <a:pt x="90805" y="50927"/>
                    <a:pt x="115951" y="27686"/>
                    <a:pt x="141224" y="4572"/>
                  </a:cubicBezTo>
                  <a:cubicBezTo>
                    <a:pt x="142748" y="3175"/>
                    <a:pt x="144780" y="2032"/>
                    <a:pt x="146812" y="1524"/>
                  </a:cubicBezTo>
                  <a:cubicBezTo>
                    <a:pt x="151892" y="0"/>
                    <a:pt x="155956" y="4191"/>
                    <a:pt x="154432" y="9271"/>
                  </a:cubicBezTo>
                  <a:cubicBezTo>
                    <a:pt x="153924" y="10922"/>
                    <a:pt x="153035" y="12700"/>
                    <a:pt x="151892" y="13970"/>
                  </a:cubicBezTo>
                  <a:cubicBezTo>
                    <a:pt x="131191" y="38227"/>
                    <a:pt x="110490" y="62484"/>
                    <a:pt x="89789" y="86741"/>
                  </a:cubicBezTo>
                  <a:cubicBezTo>
                    <a:pt x="79375" y="98933"/>
                    <a:pt x="69088" y="110998"/>
                    <a:pt x="58674" y="123190"/>
                  </a:cubicBezTo>
                  <a:cubicBezTo>
                    <a:pt x="58039" y="123952"/>
                    <a:pt x="57404" y="124587"/>
                    <a:pt x="56642" y="125222"/>
                  </a:cubicBezTo>
                  <a:cubicBezTo>
                    <a:pt x="52832" y="128270"/>
                    <a:pt x="48641" y="128270"/>
                    <a:pt x="45085" y="124968"/>
                  </a:cubicBezTo>
                  <a:cubicBezTo>
                    <a:pt x="43561" y="123571"/>
                    <a:pt x="42291" y="121920"/>
                    <a:pt x="41021" y="120269"/>
                  </a:cubicBezTo>
                  <a:cubicBezTo>
                    <a:pt x="28448" y="103251"/>
                    <a:pt x="15748" y="86360"/>
                    <a:pt x="3302" y="69342"/>
                  </a:cubicBezTo>
                  <a:cubicBezTo>
                    <a:pt x="2032" y="67691"/>
                    <a:pt x="1270" y="65532"/>
                    <a:pt x="1016" y="63500"/>
                  </a:cubicBezTo>
                  <a:cubicBezTo>
                    <a:pt x="0" y="57150"/>
                    <a:pt x="7366" y="53467"/>
                    <a:pt x="11811" y="55372"/>
                  </a:cubicBezTo>
                  <a:cubicBezTo>
                    <a:pt x="13208" y="56007"/>
                    <a:pt x="14605" y="56769"/>
                    <a:pt x="15748" y="57658"/>
                  </a:cubicBezTo>
                  <a:cubicBezTo>
                    <a:pt x="27559" y="67056"/>
                    <a:pt x="39370" y="76454"/>
                    <a:pt x="51181" y="85852"/>
                  </a:cubicBezTo>
                  <a:cubicBezTo>
                    <a:pt x="51435" y="86106"/>
                    <a:pt x="51816" y="86233"/>
                    <a:pt x="52197" y="86614"/>
                  </a:cubicBezTo>
                </a:path>
              </a:pathLst>
            </a:custGeom>
            <a:solidFill>
              <a:srgbClr val="00BF50"/>
            </a:solidFill>
          </p:spPr>
        </p:sp>
        <p:sp>
          <p:nvSpPr>
            <p:cNvPr id="39" name="Freeform 39"/>
            <p:cNvSpPr/>
            <p:nvPr/>
          </p:nvSpPr>
          <p:spPr>
            <a:xfrm>
              <a:off x="63500" y="510667"/>
              <a:ext cx="155448" cy="202946"/>
            </a:xfrm>
            <a:custGeom>
              <a:avLst/>
              <a:gdLst/>
              <a:ahLst/>
              <a:cxnLst/>
              <a:rect l="l" t="t" r="r" b="b"/>
              <a:pathLst>
                <a:path w="155448" h="202946">
                  <a:moveTo>
                    <a:pt x="0" y="101219"/>
                  </a:moveTo>
                  <a:cubicBezTo>
                    <a:pt x="0" y="77343"/>
                    <a:pt x="0" y="53467"/>
                    <a:pt x="0" y="29591"/>
                  </a:cubicBezTo>
                  <a:cubicBezTo>
                    <a:pt x="0" y="14351"/>
                    <a:pt x="13462" y="381"/>
                    <a:pt x="28702" y="254"/>
                  </a:cubicBezTo>
                  <a:cubicBezTo>
                    <a:pt x="50800" y="0"/>
                    <a:pt x="72771" y="0"/>
                    <a:pt x="94869" y="381"/>
                  </a:cubicBezTo>
                  <a:cubicBezTo>
                    <a:pt x="98298" y="381"/>
                    <a:pt x="102489" y="2159"/>
                    <a:pt x="104902" y="4572"/>
                  </a:cubicBezTo>
                  <a:cubicBezTo>
                    <a:pt x="120650" y="19939"/>
                    <a:pt x="136271" y="35433"/>
                    <a:pt x="151384" y="51435"/>
                  </a:cubicBezTo>
                  <a:cubicBezTo>
                    <a:pt x="153924" y="54102"/>
                    <a:pt x="155194" y="58801"/>
                    <a:pt x="155194" y="62484"/>
                  </a:cubicBezTo>
                  <a:cubicBezTo>
                    <a:pt x="155448" y="100203"/>
                    <a:pt x="155448" y="138049"/>
                    <a:pt x="155321" y="175768"/>
                  </a:cubicBezTo>
                  <a:cubicBezTo>
                    <a:pt x="155321" y="188722"/>
                    <a:pt x="141986" y="202311"/>
                    <a:pt x="128651" y="202565"/>
                  </a:cubicBezTo>
                  <a:cubicBezTo>
                    <a:pt x="110744" y="202946"/>
                    <a:pt x="92710" y="202819"/>
                    <a:pt x="74803" y="202819"/>
                  </a:cubicBezTo>
                  <a:cubicBezTo>
                    <a:pt x="60198" y="202819"/>
                    <a:pt x="45466" y="202819"/>
                    <a:pt x="30861" y="202819"/>
                  </a:cubicBezTo>
                  <a:cubicBezTo>
                    <a:pt x="13208" y="202692"/>
                    <a:pt x="0" y="189484"/>
                    <a:pt x="0" y="171831"/>
                  </a:cubicBezTo>
                  <a:close/>
                  <a:moveTo>
                    <a:pt x="15494" y="101346"/>
                  </a:moveTo>
                  <a:cubicBezTo>
                    <a:pt x="15494" y="124460"/>
                    <a:pt x="15494" y="147574"/>
                    <a:pt x="15494" y="170688"/>
                  </a:cubicBezTo>
                  <a:cubicBezTo>
                    <a:pt x="15494" y="180594"/>
                    <a:pt x="21717" y="187452"/>
                    <a:pt x="31750" y="187579"/>
                  </a:cubicBezTo>
                  <a:cubicBezTo>
                    <a:pt x="62611" y="187833"/>
                    <a:pt x="93345" y="187833"/>
                    <a:pt x="124206" y="187579"/>
                  </a:cubicBezTo>
                  <a:cubicBezTo>
                    <a:pt x="134112" y="187452"/>
                    <a:pt x="140589" y="180721"/>
                    <a:pt x="140589" y="170815"/>
                  </a:cubicBezTo>
                  <a:cubicBezTo>
                    <a:pt x="140716" y="137922"/>
                    <a:pt x="140589" y="104902"/>
                    <a:pt x="140589" y="72009"/>
                  </a:cubicBezTo>
                  <a:cubicBezTo>
                    <a:pt x="140589" y="65278"/>
                    <a:pt x="138049" y="62865"/>
                    <a:pt x="131191" y="62738"/>
                  </a:cubicBezTo>
                  <a:cubicBezTo>
                    <a:pt x="121539" y="62484"/>
                    <a:pt x="111887" y="62357"/>
                    <a:pt x="102235" y="62103"/>
                  </a:cubicBezTo>
                  <a:cubicBezTo>
                    <a:pt x="96774" y="61976"/>
                    <a:pt x="94361" y="59563"/>
                    <a:pt x="93980" y="54102"/>
                  </a:cubicBezTo>
                  <a:cubicBezTo>
                    <a:pt x="93853" y="52324"/>
                    <a:pt x="93726" y="50419"/>
                    <a:pt x="93726" y="48641"/>
                  </a:cubicBezTo>
                  <a:cubicBezTo>
                    <a:pt x="93599" y="40513"/>
                    <a:pt x="93726" y="32385"/>
                    <a:pt x="93472" y="24130"/>
                  </a:cubicBezTo>
                  <a:cubicBezTo>
                    <a:pt x="93345" y="18161"/>
                    <a:pt x="90678" y="15113"/>
                    <a:pt x="85598" y="15113"/>
                  </a:cubicBezTo>
                  <a:cubicBezTo>
                    <a:pt x="67564" y="15240"/>
                    <a:pt x="49657" y="15240"/>
                    <a:pt x="31750" y="15621"/>
                  </a:cubicBezTo>
                  <a:cubicBezTo>
                    <a:pt x="21717" y="15748"/>
                    <a:pt x="15748" y="22352"/>
                    <a:pt x="15748" y="32512"/>
                  </a:cubicBezTo>
                  <a:cubicBezTo>
                    <a:pt x="15748" y="55499"/>
                    <a:pt x="15748" y="78486"/>
                    <a:pt x="15748" y="101346"/>
                  </a:cubicBezTo>
                </a:path>
              </a:pathLst>
            </a:custGeom>
            <a:solidFill>
              <a:srgbClr val="171615"/>
            </a:solidFill>
          </p:spPr>
        </p:sp>
        <p:sp>
          <p:nvSpPr>
            <p:cNvPr id="40" name="Freeform 40"/>
            <p:cNvSpPr/>
            <p:nvPr/>
          </p:nvSpPr>
          <p:spPr>
            <a:xfrm>
              <a:off x="94488" y="651256"/>
              <a:ext cx="94488" cy="15621"/>
            </a:xfrm>
            <a:custGeom>
              <a:avLst/>
              <a:gdLst/>
              <a:ahLst/>
              <a:cxnLst/>
              <a:rect l="l" t="t" r="r" b="b"/>
              <a:pathLst>
                <a:path w="94488" h="15621">
                  <a:moveTo>
                    <a:pt x="46609" y="15494"/>
                  </a:moveTo>
                  <a:cubicBezTo>
                    <a:pt x="34290" y="15494"/>
                    <a:pt x="21844" y="15494"/>
                    <a:pt x="9525" y="15494"/>
                  </a:cubicBezTo>
                  <a:cubicBezTo>
                    <a:pt x="4064" y="15494"/>
                    <a:pt x="0" y="12192"/>
                    <a:pt x="254" y="7874"/>
                  </a:cubicBezTo>
                  <a:cubicBezTo>
                    <a:pt x="508" y="3810"/>
                    <a:pt x="3810" y="0"/>
                    <a:pt x="9525" y="127"/>
                  </a:cubicBezTo>
                  <a:cubicBezTo>
                    <a:pt x="34798" y="381"/>
                    <a:pt x="59944" y="254"/>
                    <a:pt x="85217" y="254"/>
                  </a:cubicBezTo>
                  <a:cubicBezTo>
                    <a:pt x="89281" y="254"/>
                    <a:pt x="92329" y="1905"/>
                    <a:pt x="93472" y="5842"/>
                  </a:cubicBezTo>
                  <a:cubicBezTo>
                    <a:pt x="94488" y="9652"/>
                    <a:pt x="93091" y="12700"/>
                    <a:pt x="89535" y="14605"/>
                  </a:cubicBezTo>
                  <a:cubicBezTo>
                    <a:pt x="88138" y="15367"/>
                    <a:pt x="86360" y="15494"/>
                    <a:pt x="84709" y="15494"/>
                  </a:cubicBezTo>
                  <a:cubicBezTo>
                    <a:pt x="72009" y="15621"/>
                    <a:pt x="59309" y="15494"/>
                    <a:pt x="46609" y="15494"/>
                  </a:cubicBezTo>
                </a:path>
              </a:pathLst>
            </a:custGeom>
            <a:solidFill>
              <a:srgbClr val="171615"/>
            </a:solidFill>
          </p:spPr>
        </p:sp>
        <p:sp>
          <p:nvSpPr>
            <p:cNvPr id="41" name="Freeform 41"/>
            <p:cNvSpPr/>
            <p:nvPr/>
          </p:nvSpPr>
          <p:spPr>
            <a:xfrm>
              <a:off x="94361" y="589026"/>
              <a:ext cx="93853" cy="15113"/>
            </a:xfrm>
            <a:custGeom>
              <a:avLst/>
              <a:gdLst/>
              <a:ahLst/>
              <a:cxnLst/>
              <a:rect l="l" t="t" r="r" b="b"/>
              <a:pathLst>
                <a:path w="93853" h="15113">
                  <a:moveTo>
                    <a:pt x="46863" y="14859"/>
                  </a:moveTo>
                  <a:cubicBezTo>
                    <a:pt x="34036" y="14859"/>
                    <a:pt x="21209" y="14986"/>
                    <a:pt x="8382" y="14859"/>
                  </a:cubicBezTo>
                  <a:cubicBezTo>
                    <a:pt x="3302" y="14732"/>
                    <a:pt x="0" y="11430"/>
                    <a:pt x="254" y="7112"/>
                  </a:cubicBezTo>
                  <a:cubicBezTo>
                    <a:pt x="508" y="3175"/>
                    <a:pt x="3937" y="0"/>
                    <a:pt x="8128" y="0"/>
                  </a:cubicBezTo>
                  <a:cubicBezTo>
                    <a:pt x="34036" y="0"/>
                    <a:pt x="60071" y="0"/>
                    <a:pt x="85979" y="0"/>
                  </a:cubicBezTo>
                  <a:cubicBezTo>
                    <a:pt x="90678" y="0"/>
                    <a:pt x="93472" y="2794"/>
                    <a:pt x="93599" y="7112"/>
                  </a:cubicBezTo>
                  <a:cubicBezTo>
                    <a:pt x="93853" y="11684"/>
                    <a:pt x="91313" y="14732"/>
                    <a:pt x="86233" y="14859"/>
                  </a:cubicBezTo>
                  <a:cubicBezTo>
                    <a:pt x="73152" y="15113"/>
                    <a:pt x="59944" y="14986"/>
                    <a:pt x="46863" y="14986"/>
                  </a:cubicBezTo>
                  <a:close/>
                </a:path>
              </a:pathLst>
            </a:custGeom>
            <a:solidFill>
              <a:srgbClr val="171615"/>
            </a:solidFill>
          </p:spPr>
        </p:sp>
        <p:sp>
          <p:nvSpPr>
            <p:cNvPr id="42" name="Freeform 42"/>
            <p:cNvSpPr/>
            <p:nvPr/>
          </p:nvSpPr>
          <p:spPr>
            <a:xfrm>
              <a:off x="94615" y="620395"/>
              <a:ext cx="77978" cy="14859"/>
            </a:xfrm>
            <a:custGeom>
              <a:avLst/>
              <a:gdLst/>
              <a:ahLst/>
              <a:cxnLst/>
              <a:rect l="l" t="t" r="r" b="b"/>
              <a:pathLst>
                <a:path w="77978" h="14859">
                  <a:moveTo>
                    <a:pt x="38989" y="14859"/>
                  </a:moveTo>
                  <a:cubicBezTo>
                    <a:pt x="28956" y="14859"/>
                    <a:pt x="18796" y="14859"/>
                    <a:pt x="8636" y="14859"/>
                  </a:cubicBezTo>
                  <a:cubicBezTo>
                    <a:pt x="3429" y="14859"/>
                    <a:pt x="254" y="12065"/>
                    <a:pt x="127" y="7620"/>
                  </a:cubicBezTo>
                  <a:cubicBezTo>
                    <a:pt x="0" y="3175"/>
                    <a:pt x="3048" y="127"/>
                    <a:pt x="8382" y="127"/>
                  </a:cubicBezTo>
                  <a:cubicBezTo>
                    <a:pt x="28829" y="0"/>
                    <a:pt x="49403" y="0"/>
                    <a:pt x="69850" y="0"/>
                  </a:cubicBezTo>
                  <a:cubicBezTo>
                    <a:pt x="75057" y="0"/>
                    <a:pt x="77978" y="3048"/>
                    <a:pt x="77851" y="7747"/>
                  </a:cubicBezTo>
                  <a:cubicBezTo>
                    <a:pt x="77724" y="12446"/>
                    <a:pt x="74803" y="14859"/>
                    <a:pt x="69342" y="14859"/>
                  </a:cubicBezTo>
                  <a:cubicBezTo>
                    <a:pt x="59309" y="14859"/>
                    <a:pt x="49149" y="14859"/>
                    <a:pt x="38989" y="14859"/>
                  </a:cubicBezTo>
                  <a:close/>
                </a:path>
              </a:pathLst>
            </a:custGeom>
            <a:solidFill>
              <a:srgbClr val="171615"/>
            </a:solidFill>
          </p:spPr>
        </p:sp>
        <p:sp>
          <p:nvSpPr>
            <p:cNvPr id="43" name="Freeform 43"/>
            <p:cNvSpPr/>
            <p:nvPr/>
          </p:nvSpPr>
          <p:spPr>
            <a:xfrm>
              <a:off x="135890" y="453263"/>
              <a:ext cx="153924" cy="153924"/>
            </a:xfrm>
            <a:custGeom>
              <a:avLst/>
              <a:gdLst/>
              <a:ahLst/>
              <a:cxnLst/>
              <a:rect l="l" t="t" r="r" b="b"/>
              <a:pathLst>
                <a:path w="153924" h="153924">
                  <a:moveTo>
                    <a:pt x="76962" y="153924"/>
                  </a:moveTo>
                  <a:cubicBezTo>
                    <a:pt x="119507" y="153924"/>
                    <a:pt x="153924" y="119507"/>
                    <a:pt x="153924" y="76962"/>
                  </a:cubicBezTo>
                  <a:cubicBezTo>
                    <a:pt x="153924" y="34417"/>
                    <a:pt x="119507" y="0"/>
                    <a:pt x="76962" y="0"/>
                  </a:cubicBezTo>
                  <a:cubicBezTo>
                    <a:pt x="34417" y="0"/>
                    <a:pt x="0" y="34417"/>
                    <a:pt x="0" y="76962"/>
                  </a:cubicBezTo>
                  <a:cubicBezTo>
                    <a:pt x="0" y="119507"/>
                    <a:pt x="34417" y="153924"/>
                    <a:pt x="76962" y="153924"/>
                  </a:cubicBezTo>
                </a:path>
              </a:pathLst>
            </a:custGeom>
            <a:solidFill>
              <a:srgbClr val="FFFFFF"/>
            </a:solidFill>
          </p:spPr>
        </p:sp>
        <p:sp>
          <p:nvSpPr>
            <p:cNvPr id="44" name="Freeform 44"/>
            <p:cNvSpPr/>
            <p:nvPr/>
          </p:nvSpPr>
          <p:spPr>
            <a:xfrm>
              <a:off x="161036" y="446405"/>
              <a:ext cx="155956" cy="128270"/>
            </a:xfrm>
            <a:custGeom>
              <a:avLst/>
              <a:gdLst/>
              <a:ahLst/>
              <a:cxnLst/>
              <a:rect l="l" t="t" r="r" b="b"/>
              <a:pathLst>
                <a:path w="155956" h="128270">
                  <a:moveTo>
                    <a:pt x="52197" y="86487"/>
                  </a:moveTo>
                  <a:cubicBezTo>
                    <a:pt x="56642" y="82423"/>
                    <a:pt x="61087" y="78232"/>
                    <a:pt x="65532" y="74168"/>
                  </a:cubicBezTo>
                  <a:cubicBezTo>
                    <a:pt x="90805" y="50927"/>
                    <a:pt x="115951" y="27686"/>
                    <a:pt x="141224" y="4572"/>
                  </a:cubicBezTo>
                  <a:cubicBezTo>
                    <a:pt x="142748" y="3175"/>
                    <a:pt x="144780" y="2032"/>
                    <a:pt x="146812" y="1524"/>
                  </a:cubicBezTo>
                  <a:cubicBezTo>
                    <a:pt x="151892" y="0"/>
                    <a:pt x="155956" y="4191"/>
                    <a:pt x="154432" y="9271"/>
                  </a:cubicBezTo>
                  <a:cubicBezTo>
                    <a:pt x="153924" y="10922"/>
                    <a:pt x="153035" y="12700"/>
                    <a:pt x="151892" y="13970"/>
                  </a:cubicBezTo>
                  <a:cubicBezTo>
                    <a:pt x="131191" y="38227"/>
                    <a:pt x="110490" y="62484"/>
                    <a:pt x="89789" y="86741"/>
                  </a:cubicBezTo>
                  <a:cubicBezTo>
                    <a:pt x="79375" y="98933"/>
                    <a:pt x="69088" y="110998"/>
                    <a:pt x="58674" y="123190"/>
                  </a:cubicBezTo>
                  <a:cubicBezTo>
                    <a:pt x="58039" y="123952"/>
                    <a:pt x="57404" y="124587"/>
                    <a:pt x="56642" y="125222"/>
                  </a:cubicBezTo>
                  <a:cubicBezTo>
                    <a:pt x="52832" y="128270"/>
                    <a:pt x="48641" y="128270"/>
                    <a:pt x="45085" y="124968"/>
                  </a:cubicBezTo>
                  <a:cubicBezTo>
                    <a:pt x="43561" y="123571"/>
                    <a:pt x="42291" y="121920"/>
                    <a:pt x="41021" y="120269"/>
                  </a:cubicBezTo>
                  <a:cubicBezTo>
                    <a:pt x="28448" y="103251"/>
                    <a:pt x="15748" y="86360"/>
                    <a:pt x="3302" y="69342"/>
                  </a:cubicBezTo>
                  <a:cubicBezTo>
                    <a:pt x="2032" y="67691"/>
                    <a:pt x="1270" y="65532"/>
                    <a:pt x="1016" y="63500"/>
                  </a:cubicBezTo>
                  <a:cubicBezTo>
                    <a:pt x="0" y="57150"/>
                    <a:pt x="7366" y="53467"/>
                    <a:pt x="11811" y="55372"/>
                  </a:cubicBezTo>
                  <a:cubicBezTo>
                    <a:pt x="13208" y="56007"/>
                    <a:pt x="14605" y="56769"/>
                    <a:pt x="15748" y="57658"/>
                  </a:cubicBezTo>
                  <a:cubicBezTo>
                    <a:pt x="27559" y="67056"/>
                    <a:pt x="39370" y="76454"/>
                    <a:pt x="51181" y="85852"/>
                  </a:cubicBezTo>
                  <a:cubicBezTo>
                    <a:pt x="51435" y="86106"/>
                    <a:pt x="51816" y="86233"/>
                    <a:pt x="52197" y="86614"/>
                  </a:cubicBezTo>
                </a:path>
              </a:pathLst>
            </a:custGeom>
            <a:solidFill>
              <a:srgbClr val="00BF50"/>
            </a:solidFill>
          </p:spPr>
        </p:sp>
      </p:grpSp>
      <p:grpSp>
        <p:nvGrpSpPr>
          <p:cNvPr id="52" name="Group 52"/>
          <p:cNvGrpSpPr>
            <a:grpSpLocks noChangeAspect="1"/>
          </p:cNvGrpSpPr>
          <p:nvPr/>
        </p:nvGrpSpPr>
        <p:grpSpPr>
          <a:xfrm>
            <a:off x="4563345" y="8501061"/>
            <a:ext cx="437935" cy="453609"/>
            <a:chOff x="0" y="0"/>
            <a:chExt cx="380568" cy="394195"/>
          </a:xfrm>
        </p:grpSpPr>
        <p:sp>
          <p:nvSpPr>
            <p:cNvPr id="53" name="Freeform 53"/>
            <p:cNvSpPr/>
            <p:nvPr/>
          </p:nvSpPr>
          <p:spPr>
            <a:xfrm>
              <a:off x="63500" y="127889"/>
              <a:ext cx="155448" cy="202946"/>
            </a:xfrm>
            <a:custGeom>
              <a:avLst/>
              <a:gdLst/>
              <a:ahLst/>
              <a:cxnLst/>
              <a:rect l="l" t="t" r="r" b="b"/>
              <a:pathLst>
                <a:path w="155448" h="202946">
                  <a:moveTo>
                    <a:pt x="0" y="101092"/>
                  </a:moveTo>
                  <a:cubicBezTo>
                    <a:pt x="0" y="77216"/>
                    <a:pt x="0" y="53340"/>
                    <a:pt x="0" y="29591"/>
                  </a:cubicBezTo>
                  <a:cubicBezTo>
                    <a:pt x="0" y="14351"/>
                    <a:pt x="13462" y="381"/>
                    <a:pt x="28702" y="254"/>
                  </a:cubicBezTo>
                  <a:cubicBezTo>
                    <a:pt x="50800" y="0"/>
                    <a:pt x="72771" y="0"/>
                    <a:pt x="94869" y="381"/>
                  </a:cubicBezTo>
                  <a:cubicBezTo>
                    <a:pt x="98298" y="381"/>
                    <a:pt x="102489" y="2159"/>
                    <a:pt x="104902" y="4572"/>
                  </a:cubicBezTo>
                  <a:cubicBezTo>
                    <a:pt x="120650" y="19939"/>
                    <a:pt x="136271" y="35433"/>
                    <a:pt x="151384" y="51435"/>
                  </a:cubicBezTo>
                  <a:cubicBezTo>
                    <a:pt x="153924" y="54102"/>
                    <a:pt x="155194" y="58801"/>
                    <a:pt x="155194" y="62484"/>
                  </a:cubicBezTo>
                  <a:cubicBezTo>
                    <a:pt x="155448" y="100203"/>
                    <a:pt x="155448" y="137922"/>
                    <a:pt x="155321" y="175768"/>
                  </a:cubicBezTo>
                  <a:cubicBezTo>
                    <a:pt x="155321" y="188722"/>
                    <a:pt x="141986" y="202311"/>
                    <a:pt x="128651" y="202565"/>
                  </a:cubicBezTo>
                  <a:cubicBezTo>
                    <a:pt x="110744" y="202946"/>
                    <a:pt x="92710" y="202819"/>
                    <a:pt x="74803" y="202819"/>
                  </a:cubicBezTo>
                  <a:cubicBezTo>
                    <a:pt x="60198" y="202819"/>
                    <a:pt x="45466" y="202819"/>
                    <a:pt x="30861" y="202819"/>
                  </a:cubicBezTo>
                  <a:cubicBezTo>
                    <a:pt x="13208" y="202565"/>
                    <a:pt x="0" y="189357"/>
                    <a:pt x="0" y="171704"/>
                  </a:cubicBezTo>
                  <a:close/>
                  <a:moveTo>
                    <a:pt x="15494" y="101219"/>
                  </a:moveTo>
                  <a:cubicBezTo>
                    <a:pt x="15494" y="124333"/>
                    <a:pt x="15494" y="147447"/>
                    <a:pt x="15494" y="170561"/>
                  </a:cubicBezTo>
                  <a:cubicBezTo>
                    <a:pt x="15494" y="180467"/>
                    <a:pt x="21717" y="187325"/>
                    <a:pt x="31750" y="187452"/>
                  </a:cubicBezTo>
                  <a:cubicBezTo>
                    <a:pt x="62611" y="187706"/>
                    <a:pt x="93345" y="187706"/>
                    <a:pt x="124206" y="187452"/>
                  </a:cubicBezTo>
                  <a:cubicBezTo>
                    <a:pt x="134112" y="187325"/>
                    <a:pt x="140589" y="180594"/>
                    <a:pt x="140589" y="170688"/>
                  </a:cubicBezTo>
                  <a:cubicBezTo>
                    <a:pt x="140716" y="137795"/>
                    <a:pt x="140589" y="104902"/>
                    <a:pt x="140589" y="71882"/>
                  </a:cubicBezTo>
                  <a:cubicBezTo>
                    <a:pt x="140589" y="65151"/>
                    <a:pt x="138049" y="62738"/>
                    <a:pt x="131191" y="62611"/>
                  </a:cubicBezTo>
                  <a:cubicBezTo>
                    <a:pt x="121539" y="62484"/>
                    <a:pt x="111887" y="62230"/>
                    <a:pt x="102235" y="61976"/>
                  </a:cubicBezTo>
                  <a:cubicBezTo>
                    <a:pt x="96774" y="61849"/>
                    <a:pt x="94361" y="59436"/>
                    <a:pt x="93980" y="53975"/>
                  </a:cubicBezTo>
                  <a:cubicBezTo>
                    <a:pt x="93853" y="52197"/>
                    <a:pt x="93726" y="50292"/>
                    <a:pt x="93726" y="48514"/>
                  </a:cubicBezTo>
                  <a:cubicBezTo>
                    <a:pt x="93599" y="40386"/>
                    <a:pt x="93726" y="32258"/>
                    <a:pt x="93472" y="24003"/>
                  </a:cubicBezTo>
                  <a:cubicBezTo>
                    <a:pt x="93345" y="18034"/>
                    <a:pt x="90678" y="14986"/>
                    <a:pt x="85598" y="14986"/>
                  </a:cubicBezTo>
                  <a:cubicBezTo>
                    <a:pt x="67564" y="15113"/>
                    <a:pt x="49657" y="15113"/>
                    <a:pt x="31750" y="15494"/>
                  </a:cubicBezTo>
                  <a:cubicBezTo>
                    <a:pt x="21717" y="15621"/>
                    <a:pt x="15748" y="22225"/>
                    <a:pt x="15748" y="32385"/>
                  </a:cubicBezTo>
                  <a:cubicBezTo>
                    <a:pt x="15748" y="55372"/>
                    <a:pt x="15748" y="78232"/>
                    <a:pt x="15748" y="101219"/>
                  </a:cubicBezTo>
                </a:path>
              </a:pathLst>
            </a:custGeom>
            <a:solidFill>
              <a:srgbClr val="171615"/>
            </a:solidFill>
          </p:spPr>
        </p:sp>
        <p:sp>
          <p:nvSpPr>
            <p:cNvPr id="54" name="Freeform 54"/>
            <p:cNvSpPr/>
            <p:nvPr/>
          </p:nvSpPr>
          <p:spPr>
            <a:xfrm>
              <a:off x="94488" y="268351"/>
              <a:ext cx="94488" cy="15621"/>
            </a:xfrm>
            <a:custGeom>
              <a:avLst/>
              <a:gdLst/>
              <a:ahLst/>
              <a:cxnLst/>
              <a:rect l="l" t="t" r="r" b="b"/>
              <a:pathLst>
                <a:path w="94488" h="15621">
                  <a:moveTo>
                    <a:pt x="46609" y="15494"/>
                  </a:moveTo>
                  <a:cubicBezTo>
                    <a:pt x="34290" y="15494"/>
                    <a:pt x="21844" y="15494"/>
                    <a:pt x="9525" y="15494"/>
                  </a:cubicBezTo>
                  <a:cubicBezTo>
                    <a:pt x="4064" y="15494"/>
                    <a:pt x="0" y="12192"/>
                    <a:pt x="254" y="7874"/>
                  </a:cubicBezTo>
                  <a:cubicBezTo>
                    <a:pt x="508" y="3810"/>
                    <a:pt x="3810" y="0"/>
                    <a:pt x="9525" y="127"/>
                  </a:cubicBezTo>
                  <a:cubicBezTo>
                    <a:pt x="34798" y="381"/>
                    <a:pt x="59944" y="254"/>
                    <a:pt x="85217" y="254"/>
                  </a:cubicBezTo>
                  <a:cubicBezTo>
                    <a:pt x="89281" y="254"/>
                    <a:pt x="92329" y="1905"/>
                    <a:pt x="93472" y="5842"/>
                  </a:cubicBezTo>
                  <a:cubicBezTo>
                    <a:pt x="94488" y="9652"/>
                    <a:pt x="93091" y="12700"/>
                    <a:pt x="89535" y="14605"/>
                  </a:cubicBezTo>
                  <a:cubicBezTo>
                    <a:pt x="88138" y="15367"/>
                    <a:pt x="86360" y="15494"/>
                    <a:pt x="84709" y="15494"/>
                  </a:cubicBezTo>
                  <a:cubicBezTo>
                    <a:pt x="72009" y="15621"/>
                    <a:pt x="59309" y="15494"/>
                    <a:pt x="46609" y="15494"/>
                  </a:cubicBezTo>
                </a:path>
              </a:pathLst>
            </a:custGeom>
            <a:solidFill>
              <a:srgbClr val="171615"/>
            </a:solidFill>
          </p:spPr>
        </p:sp>
        <p:sp>
          <p:nvSpPr>
            <p:cNvPr id="55" name="Freeform 55"/>
            <p:cNvSpPr/>
            <p:nvPr/>
          </p:nvSpPr>
          <p:spPr>
            <a:xfrm>
              <a:off x="94361" y="206121"/>
              <a:ext cx="93853" cy="15113"/>
            </a:xfrm>
            <a:custGeom>
              <a:avLst/>
              <a:gdLst/>
              <a:ahLst/>
              <a:cxnLst/>
              <a:rect l="l" t="t" r="r" b="b"/>
              <a:pathLst>
                <a:path w="93853" h="15113">
                  <a:moveTo>
                    <a:pt x="46863" y="14859"/>
                  </a:moveTo>
                  <a:cubicBezTo>
                    <a:pt x="34036" y="14859"/>
                    <a:pt x="21209" y="14986"/>
                    <a:pt x="8382" y="14859"/>
                  </a:cubicBezTo>
                  <a:cubicBezTo>
                    <a:pt x="3302" y="14732"/>
                    <a:pt x="0" y="11430"/>
                    <a:pt x="254" y="7112"/>
                  </a:cubicBezTo>
                  <a:cubicBezTo>
                    <a:pt x="508" y="3175"/>
                    <a:pt x="3937" y="0"/>
                    <a:pt x="8128" y="0"/>
                  </a:cubicBezTo>
                  <a:cubicBezTo>
                    <a:pt x="34036" y="0"/>
                    <a:pt x="60071" y="0"/>
                    <a:pt x="85979" y="0"/>
                  </a:cubicBezTo>
                  <a:cubicBezTo>
                    <a:pt x="90678" y="0"/>
                    <a:pt x="93472" y="2794"/>
                    <a:pt x="93599" y="7112"/>
                  </a:cubicBezTo>
                  <a:cubicBezTo>
                    <a:pt x="93853" y="11684"/>
                    <a:pt x="91313" y="14732"/>
                    <a:pt x="86233" y="14859"/>
                  </a:cubicBezTo>
                  <a:cubicBezTo>
                    <a:pt x="73152" y="15113"/>
                    <a:pt x="59944" y="14859"/>
                    <a:pt x="46863" y="14859"/>
                  </a:cubicBezTo>
                  <a:close/>
                </a:path>
              </a:pathLst>
            </a:custGeom>
            <a:solidFill>
              <a:srgbClr val="171615"/>
            </a:solidFill>
          </p:spPr>
        </p:sp>
        <p:sp>
          <p:nvSpPr>
            <p:cNvPr id="56" name="Freeform 56"/>
            <p:cNvSpPr/>
            <p:nvPr/>
          </p:nvSpPr>
          <p:spPr>
            <a:xfrm>
              <a:off x="94615" y="237490"/>
              <a:ext cx="77978" cy="14859"/>
            </a:xfrm>
            <a:custGeom>
              <a:avLst/>
              <a:gdLst/>
              <a:ahLst/>
              <a:cxnLst/>
              <a:rect l="l" t="t" r="r" b="b"/>
              <a:pathLst>
                <a:path w="77978" h="14859">
                  <a:moveTo>
                    <a:pt x="38989" y="14859"/>
                  </a:moveTo>
                  <a:cubicBezTo>
                    <a:pt x="28956" y="14859"/>
                    <a:pt x="18796" y="14859"/>
                    <a:pt x="8636" y="14859"/>
                  </a:cubicBezTo>
                  <a:cubicBezTo>
                    <a:pt x="3429" y="14859"/>
                    <a:pt x="254" y="12065"/>
                    <a:pt x="127" y="7620"/>
                  </a:cubicBezTo>
                  <a:cubicBezTo>
                    <a:pt x="0" y="3175"/>
                    <a:pt x="3048" y="127"/>
                    <a:pt x="8382" y="127"/>
                  </a:cubicBezTo>
                  <a:cubicBezTo>
                    <a:pt x="28829" y="0"/>
                    <a:pt x="49403" y="0"/>
                    <a:pt x="69850" y="0"/>
                  </a:cubicBezTo>
                  <a:cubicBezTo>
                    <a:pt x="75057" y="0"/>
                    <a:pt x="77978" y="3048"/>
                    <a:pt x="77851" y="7747"/>
                  </a:cubicBezTo>
                  <a:cubicBezTo>
                    <a:pt x="77724" y="12446"/>
                    <a:pt x="74803" y="14859"/>
                    <a:pt x="69342" y="14859"/>
                  </a:cubicBezTo>
                  <a:cubicBezTo>
                    <a:pt x="59309" y="14859"/>
                    <a:pt x="49149" y="14859"/>
                    <a:pt x="38989" y="14859"/>
                  </a:cubicBezTo>
                  <a:close/>
                </a:path>
              </a:pathLst>
            </a:custGeom>
            <a:solidFill>
              <a:srgbClr val="171615"/>
            </a:solidFill>
          </p:spPr>
        </p:sp>
        <p:sp>
          <p:nvSpPr>
            <p:cNvPr id="57" name="Freeform 57"/>
            <p:cNvSpPr/>
            <p:nvPr/>
          </p:nvSpPr>
          <p:spPr>
            <a:xfrm>
              <a:off x="135890" y="70358"/>
              <a:ext cx="153924" cy="153924"/>
            </a:xfrm>
            <a:custGeom>
              <a:avLst/>
              <a:gdLst/>
              <a:ahLst/>
              <a:cxnLst/>
              <a:rect l="l" t="t" r="r" b="b"/>
              <a:pathLst>
                <a:path w="153924" h="153924">
                  <a:moveTo>
                    <a:pt x="76962" y="153924"/>
                  </a:moveTo>
                  <a:cubicBezTo>
                    <a:pt x="119507" y="153924"/>
                    <a:pt x="153924" y="119507"/>
                    <a:pt x="153924" y="76962"/>
                  </a:cubicBezTo>
                  <a:cubicBezTo>
                    <a:pt x="153924" y="34417"/>
                    <a:pt x="119380" y="0"/>
                    <a:pt x="76962" y="0"/>
                  </a:cubicBezTo>
                  <a:cubicBezTo>
                    <a:pt x="34544" y="0"/>
                    <a:pt x="0" y="34417"/>
                    <a:pt x="0" y="76962"/>
                  </a:cubicBezTo>
                  <a:cubicBezTo>
                    <a:pt x="0" y="119507"/>
                    <a:pt x="34417" y="153924"/>
                    <a:pt x="76962" y="153924"/>
                  </a:cubicBezTo>
                </a:path>
              </a:pathLst>
            </a:custGeom>
            <a:solidFill>
              <a:srgbClr val="FFFFFF"/>
            </a:solidFill>
          </p:spPr>
        </p:sp>
        <p:sp>
          <p:nvSpPr>
            <p:cNvPr id="58" name="Freeform 58"/>
            <p:cNvSpPr/>
            <p:nvPr/>
          </p:nvSpPr>
          <p:spPr>
            <a:xfrm>
              <a:off x="161036" y="63246"/>
              <a:ext cx="155956" cy="128270"/>
            </a:xfrm>
            <a:custGeom>
              <a:avLst/>
              <a:gdLst/>
              <a:ahLst/>
              <a:cxnLst/>
              <a:rect l="l" t="t" r="r" b="b"/>
              <a:pathLst>
                <a:path w="155956" h="128270">
                  <a:moveTo>
                    <a:pt x="52197" y="86741"/>
                  </a:moveTo>
                  <a:cubicBezTo>
                    <a:pt x="56642" y="82677"/>
                    <a:pt x="61087" y="78486"/>
                    <a:pt x="65532" y="74422"/>
                  </a:cubicBezTo>
                  <a:cubicBezTo>
                    <a:pt x="90805" y="51181"/>
                    <a:pt x="115951" y="27940"/>
                    <a:pt x="141224" y="4699"/>
                  </a:cubicBezTo>
                  <a:cubicBezTo>
                    <a:pt x="142748" y="3302"/>
                    <a:pt x="144780" y="2159"/>
                    <a:pt x="146812" y="1524"/>
                  </a:cubicBezTo>
                  <a:cubicBezTo>
                    <a:pt x="151892" y="0"/>
                    <a:pt x="155956" y="4318"/>
                    <a:pt x="154432" y="9271"/>
                  </a:cubicBezTo>
                  <a:cubicBezTo>
                    <a:pt x="153924" y="10922"/>
                    <a:pt x="153035" y="12700"/>
                    <a:pt x="151892" y="13970"/>
                  </a:cubicBezTo>
                  <a:cubicBezTo>
                    <a:pt x="131191" y="38227"/>
                    <a:pt x="110490" y="62484"/>
                    <a:pt x="89789" y="86741"/>
                  </a:cubicBezTo>
                  <a:cubicBezTo>
                    <a:pt x="79375" y="98933"/>
                    <a:pt x="69088" y="110998"/>
                    <a:pt x="58674" y="123190"/>
                  </a:cubicBezTo>
                  <a:cubicBezTo>
                    <a:pt x="58039" y="123952"/>
                    <a:pt x="57404" y="124587"/>
                    <a:pt x="56642" y="125222"/>
                  </a:cubicBezTo>
                  <a:cubicBezTo>
                    <a:pt x="52832" y="128270"/>
                    <a:pt x="48641" y="128270"/>
                    <a:pt x="45085" y="124968"/>
                  </a:cubicBezTo>
                  <a:cubicBezTo>
                    <a:pt x="43561" y="123571"/>
                    <a:pt x="42291" y="121920"/>
                    <a:pt x="41021" y="120269"/>
                  </a:cubicBezTo>
                  <a:cubicBezTo>
                    <a:pt x="28448" y="103251"/>
                    <a:pt x="15748" y="86360"/>
                    <a:pt x="3302" y="69342"/>
                  </a:cubicBezTo>
                  <a:cubicBezTo>
                    <a:pt x="2032" y="67691"/>
                    <a:pt x="1270" y="65532"/>
                    <a:pt x="1016" y="63500"/>
                  </a:cubicBezTo>
                  <a:cubicBezTo>
                    <a:pt x="0" y="57150"/>
                    <a:pt x="7366" y="53467"/>
                    <a:pt x="11811" y="55372"/>
                  </a:cubicBezTo>
                  <a:cubicBezTo>
                    <a:pt x="13208" y="56007"/>
                    <a:pt x="14605" y="56769"/>
                    <a:pt x="15748" y="57658"/>
                  </a:cubicBezTo>
                  <a:cubicBezTo>
                    <a:pt x="27559" y="67056"/>
                    <a:pt x="39370" y="76454"/>
                    <a:pt x="51181" y="85852"/>
                  </a:cubicBezTo>
                  <a:cubicBezTo>
                    <a:pt x="51435" y="86106"/>
                    <a:pt x="51816" y="86233"/>
                    <a:pt x="52197" y="86614"/>
                  </a:cubicBezTo>
                </a:path>
              </a:pathLst>
            </a:custGeom>
            <a:solidFill>
              <a:srgbClr val="00BF50"/>
            </a:solidFill>
          </p:spPr>
        </p:sp>
      </p:grpSp>
      <p:grpSp>
        <p:nvGrpSpPr>
          <p:cNvPr id="59" name="Group 59"/>
          <p:cNvGrpSpPr>
            <a:grpSpLocks noChangeAspect="1"/>
          </p:cNvGrpSpPr>
          <p:nvPr/>
        </p:nvGrpSpPr>
        <p:grpSpPr>
          <a:xfrm>
            <a:off x="9463657" y="4327007"/>
            <a:ext cx="427738" cy="865839"/>
            <a:chOff x="0" y="0"/>
            <a:chExt cx="380568" cy="770369"/>
          </a:xfrm>
        </p:grpSpPr>
        <p:sp>
          <p:nvSpPr>
            <p:cNvPr id="60" name="Freeform 60"/>
            <p:cNvSpPr/>
            <p:nvPr/>
          </p:nvSpPr>
          <p:spPr>
            <a:xfrm>
              <a:off x="63500" y="127762"/>
              <a:ext cx="155448" cy="202819"/>
            </a:xfrm>
            <a:custGeom>
              <a:avLst/>
              <a:gdLst/>
              <a:ahLst/>
              <a:cxnLst/>
              <a:rect l="l" t="t" r="r" b="b"/>
              <a:pathLst>
                <a:path w="155448" h="202819">
                  <a:moveTo>
                    <a:pt x="0" y="101219"/>
                  </a:moveTo>
                  <a:cubicBezTo>
                    <a:pt x="0" y="77343"/>
                    <a:pt x="0" y="53467"/>
                    <a:pt x="0" y="29591"/>
                  </a:cubicBezTo>
                  <a:cubicBezTo>
                    <a:pt x="0" y="14351"/>
                    <a:pt x="13462" y="381"/>
                    <a:pt x="28702" y="254"/>
                  </a:cubicBezTo>
                  <a:cubicBezTo>
                    <a:pt x="50800" y="0"/>
                    <a:pt x="72771" y="0"/>
                    <a:pt x="94869" y="254"/>
                  </a:cubicBezTo>
                  <a:cubicBezTo>
                    <a:pt x="98298" y="254"/>
                    <a:pt x="102489" y="2032"/>
                    <a:pt x="104902" y="4445"/>
                  </a:cubicBezTo>
                  <a:cubicBezTo>
                    <a:pt x="120650" y="19812"/>
                    <a:pt x="136271" y="35306"/>
                    <a:pt x="151384" y="51308"/>
                  </a:cubicBezTo>
                  <a:cubicBezTo>
                    <a:pt x="153924" y="53848"/>
                    <a:pt x="155194" y="58674"/>
                    <a:pt x="155194" y="62357"/>
                  </a:cubicBezTo>
                  <a:cubicBezTo>
                    <a:pt x="155448" y="100076"/>
                    <a:pt x="155448" y="137922"/>
                    <a:pt x="155321" y="175641"/>
                  </a:cubicBezTo>
                  <a:cubicBezTo>
                    <a:pt x="155321" y="188595"/>
                    <a:pt x="141986" y="202184"/>
                    <a:pt x="128651" y="202438"/>
                  </a:cubicBezTo>
                  <a:cubicBezTo>
                    <a:pt x="110744" y="202819"/>
                    <a:pt x="92710" y="202692"/>
                    <a:pt x="74803" y="202692"/>
                  </a:cubicBezTo>
                  <a:cubicBezTo>
                    <a:pt x="60198" y="202692"/>
                    <a:pt x="45466" y="202692"/>
                    <a:pt x="30861" y="202692"/>
                  </a:cubicBezTo>
                  <a:cubicBezTo>
                    <a:pt x="13208" y="202692"/>
                    <a:pt x="0" y="189484"/>
                    <a:pt x="0" y="171831"/>
                  </a:cubicBezTo>
                  <a:close/>
                  <a:moveTo>
                    <a:pt x="15494" y="101346"/>
                  </a:moveTo>
                  <a:cubicBezTo>
                    <a:pt x="15494" y="124460"/>
                    <a:pt x="15494" y="147574"/>
                    <a:pt x="15494" y="170688"/>
                  </a:cubicBezTo>
                  <a:cubicBezTo>
                    <a:pt x="15494" y="180594"/>
                    <a:pt x="21717" y="187452"/>
                    <a:pt x="31750" y="187579"/>
                  </a:cubicBezTo>
                  <a:cubicBezTo>
                    <a:pt x="62611" y="187833"/>
                    <a:pt x="93345" y="187833"/>
                    <a:pt x="124206" y="187579"/>
                  </a:cubicBezTo>
                  <a:cubicBezTo>
                    <a:pt x="134112" y="187579"/>
                    <a:pt x="140589" y="180721"/>
                    <a:pt x="140589" y="170815"/>
                  </a:cubicBezTo>
                  <a:cubicBezTo>
                    <a:pt x="140716" y="137922"/>
                    <a:pt x="140589" y="105029"/>
                    <a:pt x="140589" y="72009"/>
                  </a:cubicBezTo>
                  <a:cubicBezTo>
                    <a:pt x="140589" y="65278"/>
                    <a:pt x="138049" y="62865"/>
                    <a:pt x="131191" y="62738"/>
                  </a:cubicBezTo>
                  <a:cubicBezTo>
                    <a:pt x="121539" y="62611"/>
                    <a:pt x="111887" y="62357"/>
                    <a:pt x="102235" y="62103"/>
                  </a:cubicBezTo>
                  <a:cubicBezTo>
                    <a:pt x="96774" y="61976"/>
                    <a:pt x="94361" y="59563"/>
                    <a:pt x="93980" y="54102"/>
                  </a:cubicBezTo>
                  <a:cubicBezTo>
                    <a:pt x="93853" y="52324"/>
                    <a:pt x="93726" y="50419"/>
                    <a:pt x="93726" y="48641"/>
                  </a:cubicBezTo>
                  <a:cubicBezTo>
                    <a:pt x="93599" y="40513"/>
                    <a:pt x="93726" y="32385"/>
                    <a:pt x="93472" y="24130"/>
                  </a:cubicBezTo>
                  <a:cubicBezTo>
                    <a:pt x="93345" y="18161"/>
                    <a:pt x="90678" y="15113"/>
                    <a:pt x="85598" y="15113"/>
                  </a:cubicBezTo>
                  <a:cubicBezTo>
                    <a:pt x="67564" y="15240"/>
                    <a:pt x="49657" y="15240"/>
                    <a:pt x="31750" y="15621"/>
                  </a:cubicBezTo>
                  <a:cubicBezTo>
                    <a:pt x="21717" y="15748"/>
                    <a:pt x="15748" y="22352"/>
                    <a:pt x="15748" y="32512"/>
                  </a:cubicBezTo>
                  <a:cubicBezTo>
                    <a:pt x="15748" y="55499"/>
                    <a:pt x="15748" y="78486"/>
                    <a:pt x="15748" y="101346"/>
                  </a:cubicBezTo>
                </a:path>
              </a:pathLst>
            </a:custGeom>
            <a:solidFill>
              <a:srgbClr val="171615"/>
            </a:solidFill>
          </p:spPr>
        </p:sp>
        <p:sp>
          <p:nvSpPr>
            <p:cNvPr id="61" name="Freeform 61"/>
            <p:cNvSpPr/>
            <p:nvPr/>
          </p:nvSpPr>
          <p:spPr>
            <a:xfrm>
              <a:off x="94488" y="268351"/>
              <a:ext cx="94488" cy="15494"/>
            </a:xfrm>
            <a:custGeom>
              <a:avLst/>
              <a:gdLst/>
              <a:ahLst/>
              <a:cxnLst/>
              <a:rect l="l" t="t" r="r" b="b"/>
              <a:pathLst>
                <a:path w="94488" h="15494">
                  <a:moveTo>
                    <a:pt x="46609" y="15494"/>
                  </a:moveTo>
                  <a:cubicBezTo>
                    <a:pt x="34290" y="15494"/>
                    <a:pt x="21844" y="15494"/>
                    <a:pt x="9525" y="15494"/>
                  </a:cubicBezTo>
                  <a:cubicBezTo>
                    <a:pt x="4064" y="15494"/>
                    <a:pt x="0" y="12319"/>
                    <a:pt x="254" y="7874"/>
                  </a:cubicBezTo>
                  <a:cubicBezTo>
                    <a:pt x="508" y="3810"/>
                    <a:pt x="3810" y="0"/>
                    <a:pt x="9525" y="127"/>
                  </a:cubicBezTo>
                  <a:cubicBezTo>
                    <a:pt x="34798" y="381"/>
                    <a:pt x="59944" y="254"/>
                    <a:pt x="85217" y="254"/>
                  </a:cubicBezTo>
                  <a:cubicBezTo>
                    <a:pt x="89281" y="254"/>
                    <a:pt x="92329" y="1905"/>
                    <a:pt x="93472" y="5842"/>
                  </a:cubicBezTo>
                  <a:cubicBezTo>
                    <a:pt x="94488" y="9652"/>
                    <a:pt x="93091" y="12827"/>
                    <a:pt x="89535" y="14605"/>
                  </a:cubicBezTo>
                  <a:cubicBezTo>
                    <a:pt x="88138" y="15367"/>
                    <a:pt x="86360" y="15494"/>
                    <a:pt x="84709" y="15494"/>
                  </a:cubicBezTo>
                  <a:cubicBezTo>
                    <a:pt x="72009" y="15494"/>
                    <a:pt x="59309" y="15494"/>
                    <a:pt x="46609" y="15494"/>
                  </a:cubicBezTo>
                </a:path>
              </a:pathLst>
            </a:custGeom>
            <a:solidFill>
              <a:srgbClr val="171615"/>
            </a:solidFill>
          </p:spPr>
        </p:sp>
        <p:sp>
          <p:nvSpPr>
            <p:cNvPr id="62" name="Freeform 62"/>
            <p:cNvSpPr/>
            <p:nvPr/>
          </p:nvSpPr>
          <p:spPr>
            <a:xfrm>
              <a:off x="94361" y="206121"/>
              <a:ext cx="93853" cy="15113"/>
            </a:xfrm>
            <a:custGeom>
              <a:avLst/>
              <a:gdLst/>
              <a:ahLst/>
              <a:cxnLst/>
              <a:rect l="l" t="t" r="r" b="b"/>
              <a:pathLst>
                <a:path w="93853" h="15113">
                  <a:moveTo>
                    <a:pt x="46863" y="14859"/>
                  </a:moveTo>
                  <a:cubicBezTo>
                    <a:pt x="34036" y="14859"/>
                    <a:pt x="21209" y="14986"/>
                    <a:pt x="8382" y="14859"/>
                  </a:cubicBezTo>
                  <a:cubicBezTo>
                    <a:pt x="3302" y="14732"/>
                    <a:pt x="0" y="11430"/>
                    <a:pt x="254" y="7112"/>
                  </a:cubicBezTo>
                  <a:cubicBezTo>
                    <a:pt x="508" y="3175"/>
                    <a:pt x="3937" y="0"/>
                    <a:pt x="8128" y="0"/>
                  </a:cubicBezTo>
                  <a:cubicBezTo>
                    <a:pt x="34036" y="0"/>
                    <a:pt x="60071" y="0"/>
                    <a:pt x="85979" y="0"/>
                  </a:cubicBezTo>
                  <a:cubicBezTo>
                    <a:pt x="90678" y="0"/>
                    <a:pt x="93472" y="2794"/>
                    <a:pt x="93599" y="7112"/>
                  </a:cubicBezTo>
                  <a:cubicBezTo>
                    <a:pt x="93853" y="11684"/>
                    <a:pt x="91313" y="14732"/>
                    <a:pt x="86233" y="14859"/>
                  </a:cubicBezTo>
                  <a:cubicBezTo>
                    <a:pt x="73152" y="15113"/>
                    <a:pt x="59944" y="14986"/>
                    <a:pt x="46863" y="14986"/>
                  </a:cubicBezTo>
                  <a:close/>
                </a:path>
              </a:pathLst>
            </a:custGeom>
            <a:solidFill>
              <a:srgbClr val="171615"/>
            </a:solidFill>
          </p:spPr>
        </p:sp>
        <p:sp>
          <p:nvSpPr>
            <p:cNvPr id="63" name="Freeform 63"/>
            <p:cNvSpPr/>
            <p:nvPr/>
          </p:nvSpPr>
          <p:spPr>
            <a:xfrm>
              <a:off x="94615" y="237490"/>
              <a:ext cx="77978" cy="14859"/>
            </a:xfrm>
            <a:custGeom>
              <a:avLst/>
              <a:gdLst/>
              <a:ahLst/>
              <a:cxnLst/>
              <a:rect l="l" t="t" r="r" b="b"/>
              <a:pathLst>
                <a:path w="77978" h="14859">
                  <a:moveTo>
                    <a:pt x="38989" y="14859"/>
                  </a:moveTo>
                  <a:cubicBezTo>
                    <a:pt x="28956" y="14859"/>
                    <a:pt x="18796" y="14859"/>
                    <a:pt x="8636" y="14859"/>
                  </a:cubicBezTo>
                  <a:cubicBezTo>
                    <a:pt x="3429" y="14859"/>
                    <a:pt x="254" y="12065"/>
                    <a:pt x="127" y="7620"/>
                  </a:cubicBezTo>
                  <a:cubicBezTo>
                    <a:pt x="0" y="3175"/>
                    <a:pt x="3048" y="127"/>
                    <a:pt x="8382" y="127"/>
                  </a:cubicBezTo>
                  <a:cubicBezTo>
                    <a:pt x="28829" y="0"/>
                    <a:pt x="49403" y="0"/>
                    <a:pt x="69850" y="0"/>
                  </a:cubicBezTo>
                  <a:cubicBezTo>
                    <a:pt x="75057" y="0"/>
                    <a:pt x="77978" y="3048"/>
                    <a:pt x="77851" y="7747"/>
                  </a:cubicBezTo>
                  <a:cubicBezTo>
                    <a:pt x="77724" y="12446"/>
                    <a:pt x="74803" y="14859"/>
                    <a:pt x="69342" y="14859"/>
                  </a:cubicBezTo>
                  <a:cubicBezTo>
                    <a:pt x="59309" y="14859"/>
                    <a:pt x="49149" y="14859"/>
                    <a:pt x="38989" y="14859"/>
                  </a:cubicBezTo>
                  <a:close/>
                </a:path>
              </a:pathLst>
            </a:custGeom>
            <a:solidFill>
              <a:srgbClr val="171615"/>
            </a:solidFill>
          </p:spPr>
        </p:sp>
        <p:sp>
          <p:nvSpPr>
            <p:cNvPr id="64" name="Freeform 64"/>
            <p:cNvSpPr/>
            <p:nvPr/>
          </p:nvSpPr>
          <p:spPr>
            <a:xfrm>
              <a:off x="135890" y="70358"/>
              <a:ext cx="153924" cy="153924"/>
            </a:xfrm>
            <a:custGeom>
              <a:avLst/>
              <a:gdLst/>
              <a:ahLst/>
              <a:cxnLst/>
              <a:rect l="l" t="t" r="r" b="b"/>
              <a:pathLst>
                <a:path w="153924" h="153924">
                  <a:moveTo>
                    <a:pt x="76962" y="153924"/>
                  </a:moveTo>
                  <a:cubicBezTo>
                    <a:pt x="119507" y="153924"/>
                    <a:pt x="153924" y="119507"/>
                    <a:pt x="153924" y="76962"/>
                  </a:cubicBezTo>
                  <a:cubicBezTo>
                    <a:pt x="153924" y="34417"/>
                    <a:pt x="119380" y="0"/>
                    <a:pt x="76962" y="0"/>
                  </a:cubicBezTo>
                  <a:cubicBezTo>
                    <a:pt x="34544" y="0"/>
                    <a:pt x="0" y="34417"/>
                    <a:pt x="0" y="76962"/>
                  </a:cubicBezTo>
                  <a:cubicBezTo>
                    <a:pt x="0" y="119507"/>
                    <a:pt x="34417" y="153924"/>
                    <a:pt x="76962" y="153924"/>
                  </a:cubicBezTo>
                </a:path>
              </a:pathLst>
            </a:custGeom>
            <a:solidFill>
              <a:srgbClr val="FFFFFF"/>
            </a:solidFill>
          </p:spPr>
        </p:sp>
        <p:sp>
          <p:nvSpPr>
            <p:cNvPr id="65" name="Freeform 65"/>
            <p:cNvSpPr/>
            <p:nvPr/>
          </p:nvSpPr>
          <p:spPr>
            <a:xfrm>
              <a:off x="161036" y="63373"/>
              <a:ext cx="155956" cy="128270"/>
            </a:xfrm>
            <a:custGeom>
              <a:avLst/>
              <a:gdLst/>
              <a:ahLst/>
              <a:cxnLst/>
              <a:rect l="l" t="t" r="r" b="b"/>
              <a:pathLst>
                <a:path w="155956" h="128270">
                  <a:moveTo>
                    <a:pt x="52197" y="86614"/>
                  </a:moveTo>
                  <a:cubicBezTo>
                    <a:pt x="56642" y="82550"/>
                    <a:pt x="61087" y="78359"/>
                    <a:pt x="65532" y="74295"/>
                  </a:cubicBezTo>
                  <a:cubicBezTo>
                    <a:pt x="90805" y="51054"/>
                    <a:pt x="115951" y="27813"/>
                    <a:pt x="141224" y="4572"/>
                  </a:cubicBezTo>
                  <a:cubicBezTo>
                    <a:pt x="142748" y="3175"/>
                    <a:pt x="144780" y="2032"/>
                    <a:pt x="146812" y="1524"/>
                  </a:cubicBezTo>
                  <a:cubicBezTo>
                    <a:pt x="151892" y="0"/>
                    <a:pt x="155956" y="4191"/>
                    <a:pt x="154432" y="9271"/>
                  </a:cubicBezTo>
                  <a:cubicBezTo>
                    <a:pt x="153924" y="10922"/>
                    <a:pt x="153035" y="12700"/>
                    <a:pt x="151892" y="13970"/>
                  </a:cubicBezTo>
                  <a:cubicBezTo>
                    <a:pt x="131191" y="38227"/>
                    <a:pt x="110490" y="62484"/>
                    <a:pt x="89789" y="86741"/>
                  </a:cubicBezTo>
                  <a:cubicBezTo>
                    <a:pt x="79375" y="98933"/>
                    <a:pt x="69088" y="110998"/>
                    <a:pt x="58674" y="123190"/>
                  </a:cubicBezTo>
                  <a:cubicBezTo>
                    <a:pt x="58039" y="123952"/>
                    <a:pt x="57404" y="124587"/>
                    <a:pt x="56642" y="125222"/>
                  </a:cubicBezTo>
                  <a:cubicBezTo>
                    <a:pt x="52832" y="128270"/>
                    <a:pt x="48641" y="128270"/>
                    <a:pt x="45085" y="124968"/>
                  </a:cubicBezTo>
                  <a:cubicBezTo>
                    <a:pt x="43561" y="123571"/>
                    <a:pt x="42291" y="121920"/>
                    <a:pt x="41021" y="120269"/>
                  </a:cubicBezTo>
                  <a:cubicBezTo>
                    <a:pt x="28448" y="103251"/>
                    <a:pt x="15748" y="86360"/>
                    <a:pt x="3302" y="69342"/>
                  </a:cubicBezTo>
                  <a:cubicBezTo>
                    <a:pt x="2032" y="67691"/>
                    <a:pt x="1270" y="65532"/>
                    <a:pt x="1016" y="63500"/>
                  </a:cubicBezTo>
                  <a:cubicBezTo>
                    <a:pt x="0" y="57150"/>
                    <a:pt x="7366" y="53467"/>
                    <a:pt x="11811" y="55372"/>
                  </a:cubicBezTo>
                  <a:cubicBezTo>
                    <a:pt x="13208" y="56007"/>
                    <a:pt x="14605" y="56769"/>
                    <a:pt x="15748" y="57658"/>
                  </a:cubicBezTo>
                  <a:cubicBezTo>
                    <a:pt x="27559" y="67056"/>
                    <a:pt x="39370" y="76454"/>
                    <a:pt x="51181" y="85852"/>
                  </a:cubicBezTo>
                  <a:cubicBezTo>
                    <a:pt x="51435" y="86106"/>
                    <a:pt x="51816" y="86233"/>
                    <a:pt x="52197" y="86614"/>
                  </a:cubicBezTo>
                </a:path>
              </a:pathLst>
            </a:custGeom>
            <a:solidFill>
              <a:srgbClr val="00BF50"/>
            </a:solidFill>
          </p:spPr>
        </p:sp>
        <p:sp>
          <p:nvSpPr>
            <p:cNvPr id="66" name="Freeform 66"/>
            <p:cNvSpPr/>
            <p:nvPr/>
          </p:nvSpPr>
          <p:spPr>
            <a:xfrm>
              <a:off x="63500" y="503936"/>
              <a:ext cx="155448" cy="202819"/>
            </a:xfrm>
            <a:custGeom>
              <a:avLst/>
              <a:gdLst/>
              <a:ahLst/>
              <a:cxnLst/>
              <a:rect l="l" t="t" r="r" b="b"/>
              <a:pathLst>
                <a:path w="155448" h="202819">
                  <a:moveTo>
                    <a:pt x="0" y="101219"/>
                  </a:moveTo>
                  <a:cubicBezTo>
                    <a:pt x="0" y="77343"/>
                    <a:pt x="0" y="53467"/>
                    <a:pt x="0" y="29591"/>
                  </a:cubicBezTo>
                  <a:cubicBezTo>
                    <a:pt x="0" y="14351"/>
                    <a:pt x="13462" y="381"/>
                    <a:pt x="28702" y="254"/>
                  </a:cubicBezTo>
                  <a:cubicBezTo>
                    <a:pt x="50800" y="0"/>
                    <a:pt x="72771" y="0"/>
                    <a:pt x="94869" y="254"/>
                  </a:cubicBezTo>
                  <a:cubicBezTo>
                    <a:pt x="98298" y="254"/>
                    <a:pt x="102489" y="2032"/>
                    <a:pt x="104902" y="4445"/>
                  </a:cubicBezTo>
                  <a:cubicBezTo>
                    <a:pt x="120650" y="19812"/>
                    <a:pt x="136271" y="35306"/>
                    <a:pt x="151384" y="51308"/>
                  </a:cubicBezTo>
                  <a:cubicBezTo>
                    <a:pt x="153924" y="53848"/>
                    <a:pt x="155194" y="58674"/>
                    <a:pt x="155194" y="62357"/>
                  </a:cubicBezTo>
                  <a:cubicBezTo>
                    <a:pt x="155448" y="100076"/>
                    <a:pt x="155448" y="137795"/>
                    <a:pt x="155321" y="175641"/>
                  </a:cubicBezTo>
                  <a:cubicBezTo>
                    <a:pt x="155321" y="188595"/>
                    <a:pt x="141986" y="202184"/>
                    <a:pt x="128651" y="202438"/>
                  </a:cubicBezTo>
                  <a:cubicBezTo>
                    <a:pt x="110744" y="202819"/>
                    <a:pt x="92710" y="202692"/>
                    <a:pt x="74803" y="202692"/>
                  </a:cubicBezTo>
                  <a:cubicBezTo>
                    <a:pt x="60198" y="202692"/>
                    <a:pt x="45466" y="202692"/>
                    <a:pt x="30861" y="202692"/>
                  </a:cubicBezTo>
                  <a:cubicBezTo>
                    <a:pt x="13208" y="202692"/>
                    <a:pt x="0" y="189484"/>
                    <a:pt x="0" y="171831"/>
                  </a:cubicBezTo>
                  <a:close/>
                  <a:moveTo>
                    <a:pt x="15494" y="101346"/>
                  </a:moveTo>
                  <a:cubicBezTo>
                    <a:pt x="15494" y="124460"/>
                    <a:pt x="15494" y="147574"/>
                    <a:pt x="15494" y="170688"/>
                  </a:cubicBezTo>
                  <a:cubicBezTo>
                    <a:pt x="15494" y="180594"/>
                    <a:pt x="21717" y="187452"/>
                    <a:pt x="31750" y="187579"/>
                  </a:cubicBezTo>
                  <a:cubicBezTo>
                    <a:pt x="62611" y="187833"/>
                    <a:pt x="93345" y="187833"/>
                    <a:pt x="124206" y="187579"/>
                  </a:cubicBezTo>
                  <a:cubicBezTo>
                    <a:pt x="134112" y="187579"/>
                    <a:pt x="140589" y="180721"/>
                    <a:pt x="140589" y="170815"/>
                  </a:cubicBezTo>
                  <a:cubicBezTo>
                    <a:pt x="140716" y="137922"/>
                    <a:pt x="140589" y="105029"/>
                    <a:pt x="140589" y="72009"/>
                  </a:cubicBezTo>
                  <a:cubicBezTo>
                    <a:pt x="140589" y="65278"/>
                    <a:pt x="138049" y="62865"/>
                    <a:pt x="131191" y="62738"/>
                  </a:cubicBezTo>
                  <a:cubicBezTo>
                    <a:pt x="121539" y="62611"/>
                    <a:pt x="111887" y="62357"/>
                    <a:pt x="102235" y="62103"/>
                  </a:cubicBezTo>
                  <a:cubicBezTo>
                    <a:pt x="96774" y="61976"/>
                    <a:pt x="94361" y="59563"/>
                    <a:pt x="93980" y="54102"/>
                  </a:cubicBezTo>
                  <a:cubicBezTo>
                    <a:pt x="93853" y="52324"/>
                    <a:pt x="93726" y="50419"/>
                    <a:pt x="93726" y="48641"/>
                  </a:cubicBezTo>
                  <a:cubicBezTo>
                    <a:pt x="93599" y="40513"/>
                    <a:pt x="93726" y="32385"/>
                    <a:pt x="93472" y="24130"/>
                  </a:cubicBezTo>
                  <a:cubicBezTo>
                    <a:pt x="93345" y="18161"/>
                    <a:pt x="90678" y="15113"/>
                    <a:pt x="85598" y="15113"/>
                  </a:cubicBezTo>
                  <a:cubicBezTo>
                    <a:pt x="67564" y="15240"/>
                    <a:pt x="49657" y="15240"/>
                    <a:pt x="31750" y="15621"/>
                  </a:cubicBezTo>
                  <a:cubicBezTo>
                    <a:pt x="21717" y="15748"/>
                    <a:pt x="15748" y="22352"/>
                    <a:pt x="15748" y="32512"/>
                  </a:cubicBezTo>
                  <a:cubicBezTo>
                    <a:pt x="15748" y="55499"/>
                    <a:pt x="15748" y="78486"/>
                    <a:pt x="15748" y="101346"/>
                  </a:cubicBezTo>
                </a:path>
              </a:pathLst>
            </a:custGeom>
            <a:solidFill>
              <a:srgbClr val="171615"/>
            </a:solidFill>
          </p:spPr>
        </p:sp>
        <p:sp>
          <p:nvSpPr>
            <p:cNvPr id="67" name="Freeform 67"/>
            <p:cNvSpPr/>
            <p:nvPr/>
          </p:nvSpPr>
          <p:spPr>
            <a:xfrm>
              <a:off x="94488" y="644525"/>
              <a:ext cx="94488" cy="15494"/>
            </a:xfrm>
            <a:custGeom>
              <a:avLst/>
              <a:gdLst/>
              <a:ahLst/>
              <a:cxnLst/>
              <a:rect l="l" t="t" r="r" b="b"/>
              <a:pathLst>
                <a:path w="94488" h="15494">
                  <a:moveTo>
                    <a:pt x="46609" y="15494"/>
                  </a:moveTo>
                  <a:cubicBezTo>
                    <a:pt x="34290" y="15494"/>
                    <a:pt x="21844" y="15494"/>
                    <a:pt x="9525" y="15494"/>
                  </a:cubicBezTo>
                  <a:cubicBezTo>
                    <a:pt x="4064" y="15494"/>
                    <a:pt x="0" y="12319"/>
                    <a:pt x="254" y="7874"/>
                  </a:cubicBezTo>
                  <a:cubicBezTo>
                    <a:pt x="508" y="3810"/>
                    <a:pt x="3810" y="0"/>
                    <a:pt x="9525" y="127"/>
                  </a:cubicBezTo>
                  <a:cubicBezTo>
                    <a:pt x="34798" y="381"/>
                    <a:pt x="59944" y="254"/>
                    <a:pt x="85217" y="254"/>
                  </a:cubicBezTo>
                  <a:cubicBezTo>
                    <a:pt x="89281" y="254"/>
                    <a:pt x="92329" y="1905"/>
                    <a:pt x="93472" y="5842"/>
                  </a:cubicBezTo>
                  <a:cubicBezTo>
                    <a:pt x="94488" y="9652"/>
                    <a:pt x="93091" y="12827"/>
                    <a:pt x="89535" y="14605"/>
                  </a:cubicBezTo>
                  <a:cubicBezTo>
                    <a:pt x="88138" y="15367"/>
                    <a:pt x="86360" y="15494"/>
                    <a:pt x="84709" y="15494"/>
                  </a:cubicBezTo>
                  <a:cubicBezTo>
                    <a:pt x="72009" y="15494"/>
                    <a:pt x="59309" y="15494"/>
                    <a:pt x="46609" y="15494"/>
                  </a:cubicBezTo>
                </a:path>
              </a:pathLst>
            </a:custGeom>
            <a:solidFill>
              <a:srgbClr val="171615"/>
            </a:solidFill>
          </p:spPr>
        </p:sp>
        <p:sp>
          <p:nvSpPr>
            <p:cNvPr id="68" name="Freeform 68"/>
            <p:cNvSpPr/>
            <p:nvPr/>
          </p:nvSpPr>
          <p:spPr>
            <a:xfrm>
              <a:off x="94361" y="582295"/>
              <a:ext cx="93853" cy="15113"/>
            </a:xfrm>
            <a:custGeom>
              <a:avLst/>
              <a:gdLst/>
              <a:ahLst/>
              <a:cxnLst/>
              <a:rect l="l" t="t" r="r" b="b"/>
              <a:pathLst>
                <a:path w="93853" h="15113">
                  <a:moveTo>
                    <a:pt x="46863" y="14859"/>
                  </a:moveTo>
                  <a:cubicBezTo>
                    <a:pt x="34036" y="14859"/>
                    <a:pt x="21209" y="14986"/>
                    <a:pt x="8382" y="14859"/>
                  </a:cubicBezTo>
                  <a:cubicBezTo>
                    <a:pt x="3302" y="14732"/>
                    <a:pt x="0" y="11430"/>
                    <a:pt x="254" y="7112"/>
                  </a:cubicBezTo>
                  <a:cubicBezTo>
                    <a:pt x="508" y="3175"/>
                    <a:pt x="3937" y="0"/>
                    <a:pt x="8128" y="0"/>
                  </a:cubicBezTo>
                  <a:cubicBezTo>
                    <a:pt x="34036" y="0"/>
                    <a:pt x="60071" y="0"/>
                    <a:pt x="85979" y="0"/>
                  </a:cubicBezTo>
                  <a:cubicBezTo>
                    <a:pt x="90678" y="0"/>
                    <a:pt x="93472" y="2794"/>
                    <a:pt x="93599" y="7112"/>
                  </a:cubicBezTo>
                  <a:cubicBezTo>
                    <a:pt x="93853" y="11684"/>
                    <a:pt x="91313" y="14732"/>
                    <a:pt x="86233" y="14859"/>
                  </a:cubicBezTo>
                  <a:cubicBezTo>
                    <a:pt x="73152" y="15113"/>
                    <a:pt x="59944" y="14986"/>
                    <a:pt x="46863" y="14986"/>
                  </a:cubicBezTo>
                  <a:close/>
                </a:path>
              </a:pathLst>
            </a:custGeom>
            <a:solidFill>
              <a:srgbClr val="171615"/>
            </a:solidFill>
          </p:spPr>
        </p:sp>
        <p:sp>
          <p:nvSpPr>
            <p:cNvPr id="69" name="Freeform 69"/>
            <p:cNvSpPr/>
            <p:nvPr/>
          </p:nvSpPr>
          <p:spPr>
            <a:xfrm>
              <a:off x="94615" y="613664"/>
              <a:ext cx="77978" cy="14859"/>
            </a:xfrm>
            <a:custGeom>
              <a:avLst/>
              <a:gdLst/>
              <a:ahLst/>
              <a:cxnLst/>
              <a:rect l="l" t="t" r="r" b="b"/>
              <a:pathLst>
                <a:path w="77978" h="14859">
                  <a:moveTo>
                    <a:pt x="38989" y="14859"/>
                  </a:moveTo>
                  <a:cubicBezTo>
                    <a:pt x="28956" y="14859"/>
                    <a:pt x="18796" y="14859"/>
                    <a:pt x="8636" y="14859"/>
                  </a:cubicBezTo>
                  <a:cubicBezTo>
                    <a:pt x="3429" y="14859"/>
                    <a:pt x="254" y="12065"/>
                    <a:pt x="127" y="7620"/>
                  </a:cubicBezTo>
                  <a:cubicBezTo>
                    <a:pt x="0" y="3175"/>
                    <a:pt x="3048" y="127"/>
                    <a:pt x="8382" y="127"/>
                  </a:cubicBezTo>
                  <a:cubicBezTo>
                    <a:pt x="28829" y="0"/>
                    <a:pt x="49403" y="0"/>
                    <a:pt x="69850" y="0"/>
                  </a:cubicBezTo>
                  <a:cubicBezTo>
                    <a:pt x="75057" y="0"/>
                    <a:pt x="77978" y="3048"/>
                    <a:pt x="77851" y="7747"/>
                  </a:cubicBezTo>
                  <a:cubicBezTo>
                    <a:pt x="77724" y="12446"/>
                    <a:pt x="74803" y="14859"/>
                    <a:pt x="69342" y="14859"/>
                  </a:cubicBezTo>
                  <a:cubicBezTo>
                    <a:pt x="59309" y="14859"/>
                    <a:pt x="49149" y="14859"/>
                    <a:pt x="38989" y="14859"/>
                  </a:cubicBezTo>
                  <a:close/>
                </a:path>
              </a:pathLst>
            </a:custGeom>
            <a:solidFill>
              <a:srgbClr val="171615"/>
            </a:solidFill>
          </p:spPr>
        </p:sp>
        <p:sp>
          <p:nvSpPr>
            <p:cNvPr id="70" name="Freeform 70"/>
            <p:cNvSpPr/>
            <p:nvPr/>
          </p:nvSpPr>
          <p:spPr>
            <a:xfrm>
              <a:off x="135890" y="446532"/>
              <a:ext cx="153924" cy="153924"/>
            </a:xfrm>
            <a:custGeom>
              <a:avLst/>
              <a:gdLst/>
              <a:ahLst/>
              <a:cxnLst/>
              <a:rect l="l" t="t" r="r" b="b"/>
              <a:pathLst>
                <a:path w="153924" h="153924">
                  <a:moveTo>
                    <a:pt x="76962" y="153924"/>
                  </a:moveTo>
                  <a:cubicBezTo>
                    <a:pt x="119507" y="153924"/>
                    <a:pt x="153924" y="119507"/>
                    <a:pt x="153924" y="76962"/>
                  </a:cubicBezTo>
                  <a:cubicBezTo>
                    <a:pt x="153924" y="34417"/>
                    <a:pt x="119507" y="0"/>
                    <a:pt x="76962" y="0"/>
                  </a:cubicBezTo>
                  <a:cubicBezTo>
                    <a:pt x="34417" y="0"/>
                    <a:pt x="0" y="34417"/>
                    <a:pt x="0" y="76962"/>
                  </a:cubicBezTo>
                  <a:cubicBezTo>
                    <a:pt x="0" y="119507"/>
                    <a:pt x="34417" y="153924"/>
                    <a:pt x="76962" y="153924"/>
                  </a:cubicBezTo>
                </a:path>
              </a:pathLst>
            </a:custGeom>
            <a:solidFill>
              <a:srgbClr val="FFFFFF"/>
            </a:solidFill>
          </p:spPr>
        </p:sp>
        <p:sp>
          <p:nvSpPr>
            <p:cNvPr id="71" name="Freeform 71"/>
            <p:cNvSpPr/>
            <p:nvPr/>
          </p:nvSpPr>
          <p:spPr>
            <a:xfrm>
              <a:off x="161036" y="439547"/>
              <a:ext cx="155956" cy="128270"/>
            </a:xfrm>
            <a:custGeom>
              <a:avLst/>
              <a:gdLst/>
              <a:ahLst/>
              <a:cxnLst/>
              <a:rect l="l" t="t" r="r" b="b"/>
              <a:pathLst>
                <a:path w="155956" h="128270">
                  <a:moveTo>
                    <a:pt x="52197" y="86614"/>
                  </a:moveTo>
                  <a:cubicBezTo>
                    <a:pt x="56642" y="82550"/>
                    <a:pt x="61087" y="78359"/>
                    <a:pt x="65532" y="74295"/>
                  </a:cubicBezTo>
                  <a:cubicBezTo>
                    <a:pt x="90805" y="51054"/>
                    <a:pt x="115951" y="27813"/>
                    <a:pt x="141224" y="4572"/>
                  </a:cubicBezTo>
                  <a:cubicBezTo>
                    <a:pt x="142748" y="3175"/>
                    <a:pt x="144780" y="2032"/>
                    <a:pt x="146812" y="1524"/>
                  </a:cubicBezTo>
                  <a:cubicBezTo>
                    <a:pt x="151892" y="0"/>
                    <a:pt x="155956" y="4191"/>
                    <a:pt x="154432" y="9271"/>
                  </a:cubicBezTo>
                  <a:cubicBezTo>
                    <a:pt x="153924" y="10922"/>
                    <a:pt x="153035" y="12700"/>
                    <a:pt x="151892" y="13970"/>
                  </a:cubicBezTo>
                  <a:cubicBezTo>
                    <a:pt x="131191" y="38227"/>
                    <a:pt x="110490" y="62484"/>
                    <a:pt x="89789" y="86741"/>
                  </a:cubicBezTo>
                  <a:cubicBezTo>
                    <a:pt x="79375" y="98933"/>
                    <a:pt x="69088" y="110998"/>
                    <a:pt x="58674" y="123190"/>
                  </a:cubicBezTo>
                  <a:cubicBezTo>
                    <a:pt x="58039" y="123952"/>
                    <a:pt x="57404" y="124587"/>
                    <a:pt x="56642" y="125222"/>
                  </a:cubicBezTo>
                  <a:cubicBezTo>
                    <a:pt x="52832" y="128270"/>
                    <a:pt x="48641" y="128270"/>
                    <a:pt x="45085" y="124968"/>
                  </a:cubicBezTo>
                  <a:cubicBezTo>
                    <a:pt x="43561" y="123571"/>
                    <a:pt x="42291" y="121920"/>
                    <a:pt x="41021" y="120269"/>
                  </a:cubicBezTo>
                  <a:cubicBezTo>
                    <a:pt x="28448" y="103251"/>
                    <a:pt x="15748" y="86360"/>
                    <a:pt x="3302" y="69342"/>
                  </a:cubicBezTo>
                  <a:cubicBezTo>
                    <a:pt x="2032" y="67691"/>
                    <a:pt x="1270" y="65532"/>
                    <a:pt x="1016" y="63500"/>
                  </a:cubicBezTo>
                  <a:cubicBezTo>
                    <a:pt x="0" y="57150"/>
                    <a:pt x="7366" y="53467"/>
                    <a:pt x="11811" y="55372"/>
                  </a:cubicBezTo>
                  <a:cubicBezTo>
                    <a:pt x="13208" y="56007"/>
                    <a:pt x="14605" y="56769"/>
                    <a:pt x="15748" y="57658"/>
                  </a:cubicBezTo>
                  <a:cubicBezTo>
                    <a:pt x="27559" y="67056"/>
                    <a:pt x="39370" y="76454"/>
                    <a:pt x="51181" y="85852"/>
                  </a:cubicBezTo>
                  <a:cubicBezTo>
                    <a:pt x="51435" y="86106"/>
                    <a:pt x="51816" y="86233"/>
                    <a:pt x="52197" y="86614"/>
                  </a:cubicBezTo>
                </a:path>
              </a:pathLst>
            </a:custGeom>
            <a:solidFill>
              <a:srgbClr val="00BF50"/>
            </a:solidFill>
          </p:spPr>
        </p:sp>
      </p:grpSp>
      <p:grpSp>
        <p:nvGrpSpPr>
          <p:cNvPr id="72" name="Group 72"/>
          <p:cNvGrpSpPr>
            <a:grpSpLocks noChangeAspect="1"/>
          </p:cNvGrpSpPr>
          <p:nvPr/>
        </p:nvGrpSpPr>
        <p:grpSpPr>
          <a:xfrm>
            <a:off x="4563345" y="4359236"/>
            <a:ext cx="437935" cy="453609"/>
            <a:chOff x="0" y="0"/>
            <a:chExt cx="380568" cy="394195"/>
          </a:xfrm>
        </p:grpSpPr>
        <p:sp>
          <p:nvSpPr>
            <p:cNvPr id="73" name="Freeform 73"/>
            <p:cNvSpPr/>
            <p:nvPr/>
          </p:nvSpPr>
          <p:spPr>
            <a:xfrm>
              <a:off x="63500" y="127762"/>
              <a:ext cx="155575" cy="202946"/>
            </a:xfrm>
            <a:custGeom>
              <a:avLst/>
              <a:gdLst/>
              <a:ahLst/>
              <a:cxnLst/>
              <a:rect l="l" t="t" r="r" b="b"/>
              <a:pathLst>
                <a:path w="155575" h="202946">
                  <a:moveTo>
                    <a:pt x="0" y="101219"/>
                  </a:moveTo>
                  <a:cubicBezTo>
                    <a:pt x="0" y="77343"/>
                    <a:pt x="0" y="53467"/>
                    <a:pt x="0" y="29591"/>
                  </a:cubicBezTo>
                  <a:cubicBezTo>
                    <a:pt x="0" y="14351"/>
                    <a:pt x="13462" y="381"/>
                    <a:pt x="28702" y="254"/>
                  </a:cubicBezTo>
                  <a:cubicBezTo>
                    <a:pt x="50800" y="0"/>
                    <a:pt x="72771" y="0"/>
                    <a:pt x="94869" y="381"/>
                  </a:cubicBezTo>
                  <a:cubicBezTo>
                    <a:pt x="98298" y="381"/>
                    <a:pt x="102489" y="2159"/>
                    <a:pt x="105029" y="4572"/>
                  </a:cubicBezTo>
                  <a:cubicBezTo>
                    <a:pt x="120777" y="19939"/>
                    <a:pt x="136398" y="35433"/>
                    <a:pt x="151511" y="51435"/>
                  </a:cubicBezTo>
                  <a:cubicBezTo>
                    <a:pt x="154051" y="53975"/>
                    <a:pt x="155321" y="58801"/>
                    <a:pt x="155321" y="62484"/>
                  </a:cubicBezTo>
                  <a:cubicBezTo>
                    <a:pt x="155575" y="100203"/>
                    <a:pt x="155575" y="138049"/>
                    <a:pt x="155448" y="175768"/>
                  </a:cubicBezTo>
                  <a:cubicBezTo>
                    <a:pt x="155448" y="188722"/>
                    <a:pt x="142113" y="202311"/>
                    <a:pt x="128778" y="202565"/>
                  </a:cubicBezTo>
                  <a:cubicBezTo>
                    <a:pt x="110871" y="202946"/>
                    <a:pt x="92837" y="202819"/>
                    <a:pt x="74930" y="202819"/>
                  </a:cubicBezTo>
                  <a:cubicBezTo>
                    <a:pt x="60325" y="202819"/>
                    <a:pt x="45593" y="202819"/>
                    <a:pt x="30988" y="202819"/>
                  </a:cubicBezTo>
                  <a:cubicBezTo>
                    <a:pt x="13208" y="202692"/>
                    <a:pt x="0" y="189484"/>
                    <a:pt x="0" y="171831"/>
                  </a:cubicBezTo>
                  <a:close/>
                  <a:moveTo>
                    <a:pt x="15494" y="101346"/>
                  </a:moveTo>
                  <a:cubicBezTo>
                    <a:pt x="15494" y="124460"/>
                    <a:pt x="15494" y="147574"/>
                    <a:pt x="15494" y="170688"/>
                  </a:cubicBezTo>
                  <a:cubicBezTo>
                    <a:pt x="15494" y="180594"/>
                    <a:pt x="21717" y="187452"/>
                    <a:pt x="31750" y="187579"/>
                  </a:cubicBezTo>
                  <a:cubicBezTo>
                    <a:pt x="62611" y="187833"/>
                    <a:pt x="93345" y="187833"/>
                    <a:pt x="124206" y="187579"/>
                  </a:cubicBezTo>
                  <a:cubicBezTo>
                    <a:pt x="134112" y="187452"/>
                    <a:pt x="140589" y="180721"/>
                    <a:pt x="140589" y="170815"/>
                  </a:cubicBezTo>
                  <a:cubicBezTo>
                    <a:pt x="140716" y="137922"/>
                    <a:pt x="140589" y="105029"/>
                    <a:pt x="140589" y="72009"/>
                  </a:cubicBezTo>
                  <a:cubicBezTo>
                    <a:pt x="140589" y="65278"/>
                    <a:pt x="138049" y="62865"/>
                    <a:pt x="131191" y="62738"/>
                  </a:cubicBezTo>
                  <a:cubicBezTo>
                    <a:pt x="121539" y="62484"/>
                    <a:pt x="111887" y="62357"/>
                    <a:pt x="102235" y="62103"/>
                  </a:cubicBezTo>
                  <a:cubicBezTo>
                    <a:pt x="96774" y="61976"/>
                    <a:pt x="94361" y="59563"/>
                    <a:pt x="93980" y="54102"/>
                  </a:cubicBezTo>
                  <a:cubicBezTo>
                    <a:pt x="93853" y="52324"/>
                    <a:pt x="93726" y="50419"/>
                    <a:pt x="93726" y="48641"/>
                  </a:cubicBezTo>
                  <a:cubicBezTo>
                    <a:pt x="93599" y="40513"/>
                    <a:pt x="93599" y="32385"/>
                    <a:pt x="93472" y="24130"/>
                  </a:cubicBezTo>
                  <a:cubicBezTo>
                    <a:pt x="93345" y="18161"/>
                    <a:pt x="90678" y="15113"/>
                    <a:pt x="85598" y="15113"/>
                  </a:cubicBezTo>
                  <a:cubicBezTo>
                    <a:pt x="67564" y="15240"/>
                    <a:pt x="49657" y="15240"/>
                    <a:pt x="31750" y="15621"/>
                  </a:cubicBezTo>
                  <a:cubicBezTo>
                    <a:pt x="21717" y="15875"/>
                    <a:pt x="15748" y="22352"/>
                    <a:pt x="15748" y="32512"/>
                  </a:cubicBezTo>
                  <a:cubicBezTo>
                    <a:pt x="15748" y="55499"/>
                    <a:pt x="15748" y="78359"/>
                    <a:pt x="15748" y="101346"/>
                  </a:cubicBezTo>
                </a:path>
              </a:pathLst>
            </a:custGeom>
            <a:solidFill>
              <a:srgbClr val="171615"/>
            </a:solidFill>
          </p:spPr>
        </p:sp>
        <p:sp>
          <p:nvSpPr>
            <p:cNvPr id="74" name="Freeform 74"/>
            <p:cNvSpPr/>
            <p:nvPr/>
          </p:nvSpPr>
          <p:spPr>
            <a:xfrm>
              <a:off x="94488" y="268351"/>
              <a:ext cx="94488" cy="15621"/>
            </a:xfrm>
            <a:custGeom>
              <a:avLst/>
              <a:gdLst/>
              <a:ahLst/>
              <a:cxnLst/>
              <a:rect l="l" t="t" r="r" b="b"/>
              <a:pathLst>
                <a:path w="94488" h="15621">
                  <a:moveTo>
                    <a:pt x="46609" y="15494"/>
                  </a:moveTo>
                  <a:cubicBezTo>
                    <a:pt x="34163" y="15494"/>
                    <a:pt x="21844" y="15494"/>
                    <a:pt x="9525" y="15494"/>
                  </a:cubicBezTo>
                  <a:cubicBezTo>
                    <a:pt x="4064" y="15494"/>
                    <a:pt x="0" y="12192"/>
                    <a:pt x="254" y="7874"/>
                  </a:cubicBezTo>
                  <a:cubicBezTo>
                    <a:pt x="508" y="3810"/>
                    <a:pt x="3810" y="0"/>
                    <a:pt x="9525" y="127"/>
                  </a:cubicBezTo>
                  <a:cubicBezTo>
                    <a:pt x="34671" y="381"/>
                    <a:pt x="59944" y="254"/>
                    <a:pt x="85217" y="254"/>
                  </a:cubicBezTo>
                  <a:cubicBezTo>
                    <a:pt x="89281" y="254"/>
                    <a:pt x="92329" y="1905"/>
                    <a:pt x="93472" y="5842"/>
                  </a:cubicBezTo>
                  <a:cubicBezTo>
                    <a:pt x="94488" y="9652"/>
                    <a:pt x="93091" y="12700"/>
                    <a:pt x="89535" y="14605"/>
                  </a:cubicBezTo>
                  <a:cubicBezTo>
                    <a:pt x="88138" y="15367"/>
                    <a:pt x="86360" y="15494"/>
                    <a:pt x="84709" y="15494"/>
                  </a:cubicBezTo>
                  <a:cubicBezTo>
                    <a:pt x="72009" y="15621"/>
                    <a:pt x="59309" y="15494"/>
                    <a:pt x="46736" y="15494"/>
                  </a:cubicBezTo>
                </a:path>
              </a:pathLst>
            </a:custGeom>
            <a:solidFill>
              <a:srgbClr val="171615"/>
            </a:solidFill>
          </p:spPr>
        </p:sp>
        <p:sp>
          <p:nvSpPr>
            <p:cNvPr id="75" name="Freeform 75"/>
            <p:cNvSpPr/>
            <p:nvPr/>
          </p:nvSpPr>
          <p:spPr>
            <a:xfrm>
              <a:off x="94361" y="206121"/>
              <a:ext cx="93980" cy="15113"/>
            </a:xfrm>
            <a:custGeom>
              <a:avLst/>
              <a:gdLst/>
              <a:ahLst/>
              <a:cxnLst/>
              <a:rect l="l" t="t" r="r" b="b"/>
              <a:pathLst>
                <a:path w="93980" h="15113">
                  <a:moveTo>
                    <a:pt x="46863" y="14859"/>
                  </a:moveTo>
                  <a:cubicBezTo>
                    <a:pt x="34036" y="14859"/>
                    <a:pt x="21209" y="14986"/>
                    <a:pt x="8382" y="14859"/>
                  </a:cubicBezTo>
                  <a:cubicBezTo>
                    <a:pt x="3302" y="14859"/>
                    <a:pt x="0" y="11430"/>
                    <a:pt x="254" y="7112"/>
                  </a:cubicBezTo>
                  <a:cubicBezTo>
                    <a:pt x="508" y="3175"/>
                    <a:pt x="3937" y="0"/>
                    <a:pt x="8128" y="0"/>
                  </a:cubicBezTo>
                  <a:cubicBezTo>
                    <a:pt x="34036" y="0"/>
                    <a:pt x="60071" y="0"/>
                    <a:pt x="85979" y="0"/>
                  </a:cubicBezTo>
                  <a:cubicBezTo>
                    <a:pt x="90678" y="0"/>
                    <a:pt x="93472" y="2794"/>
                    <a:pt x="93726" y="7112"/>
                  </a:cubicBezTo>
                  <a:cubicBezTo>
                    <a:pt x="93980" y="11684"/>
                    <a:pt x="91440" y="14732"/>
                    <a:pt x="86360" y="14859"/>
                  </a:cubicBezTo>
                  <a:cubicBezTo>
                    <a:pt x="73279" y="15113"/>
                    <a:pt x="60071" y="14986"/>
                    <a:pt x="46990" y="14986"/>
                  </a:cubicBezTo>
                  <a:close/>
                </a:path>
              </a:pathLst>
            </a:custGeom>
            <a:solidFill>
              <a:srgbClr val="171615"/>
            </a:solidFill>
          </p:spPr>
        </p:sp>
        <p:sp>
          <p:nvSpPr>
            <p:cNvPr id="76" name="Freeform 76"/>
            <p:cNvSpPr/>
            <p:nvPr/>
          </p:nvSpPr>
          <p:spPr>
            <a:xfrm>
              <a:off x="94361" y="237490"/>
              <a:ext cx="78105" cy="14859"/>
            </a:xfrm>
            <a:custGeom>
              <a:avLst/>
              <a:gdLst/>
              <a:ahLst/>
              <a:cxnLst/>
              <a:rect l="l" t="t" r="r" b="b"/>
              <a:pathLst>
                <a:path w="78105" h="14859">
                  <a:moveTo>
                    <a:pt x="39243" y="14859"/>
                  </a:moveTo>
                  <a:cubicBezTo>
                    <a:pt x="29083" y="14859"/>
                    <a:pt x="19050" y="14859"/>
                    <a:pt x="8890" y="14859"/>
                  </a:cubicBezTo>
                  <a:cubicBezTo>
                    <a:pt x="3683" y="14859"/>
                    <a:pt x="508" y="12065"/>
                    <a:pt x="254" y="7620"/>
                  </a:cubicBezTo>
                  <a:cubicBezTo>
                    <a:pt x="0" y="3175"/>
                    <a:pt x="3175" y="127"/>
                    <a:pt x="8509" y="127"/>
                  </a:cubicBezTo>
                  <a:cubicBezTo>
                    <a:pt x="28956" y="0"/>
                    <a:pt x="49530" y="0"/>
                    <a:pt x="69977" y="0"/>
                  </a:cubicBezTo>
                  <a:cubicBezTo>
                    <a:pt x="75184" y="0"/>
                    <a:pt x="78105" y="3048"/>
                    <a:pt x="77978" y="7747"/>
                  </a:cubicBezTo>
                  <a:cubicBezTo>
                    <a:pt x="77851" y="12446"/>
                    <a:pt x="74930" y="14859"/>
                    <a:pt x="69469" y="14859"/>
                  </a:cubicBezTo>
                  <a:cubicBezTo>
                    <a:pt x="59436" y="14859"/>
                    <a:pt x="49276" y="14859"/>
                    <a:pt x="39116" y="14859"/>
                  </a:cubicBezTo>
                  <a:close/>
                </a:path>
              </a:pathLst>
            </a:custGeom>
            <a:solidFill>
              <a:srgbClr val="171615"/>
            </a:solidFill>
          </p:spPr>
        </p:sp>
        <p:sp>
          <p:nvSpPr>
            <p:cNvPr id="77" name="Freeform 77"/>
            <p:cNvSpPr/>
            <p:nvPr/>
          </p:nvSpPr>
          <p:spPr>
            <a:xfrm>
              <a:off x="135890" y="70358"/>
              <a:ext cx="153924" cy="153924"/>
            </a:xfrm>
            <a:custGeom>
              <a:avLst/>
              <a:gdLst/>
              <a:ahLst/>
              <a:cxnLst/>
              <a:rect l="l" t="t" r="r" b="b"/>
              <a:pathLst>
                <a:path w="153924" h="153924">
                  <a:moveTo>
                    <a:pt x="76962" y="153924"/>
                  </a:moveTo>
                  <a:cubicBezTo>
                    <a:pt x="119507" y="153924"/>
                    <a:pt x="153924" y="119507"/>
                    <a:pt x="153924" y="76962"/>
                  </a:cubicBezTo>
                  <a:cubicBezTo>
                    <a:pt x="153924" y="34417"/>
                    <a:pt x="119380" y="0"/>
                    <a:pt x="76962" y="0"/>
                  </a:cubicBezTo>
                  <a:cubicBezTo>
                    <a:pt x="34544" y="0"/>
                    <a:pt x="0" y="34417"/>
                    <a:pt x="0" y="76962"/>
                  </a:cubicBezTo>
                  <a:cubicBezTo>
                    <a:pt x="0" y="119507"/>
                    <a:pt x="34417" y="153924"/>
                    <a:pt x="76962" y="153924"/>
                  </a:cubicBezTo>
                </a:path>
              </a:pathLst>
            </a:custGeom>
            <a:solidFill>
              <a:srgbClr val="FFFFFF"/>
            </a:solidFill>
          </p:spPr>
        </p:sp>
        <p:sp>
          <p:nvSpPr>
            <p:cNvPr id="78" name="Freeform 78"/>
            <p:cNvSpPr/>
            <p:nvPr/>
          </p:nvSpPr>
          <p:spPr>
            <a:xfrm>
              <a:off x="161036" y="63373"/>
              <a:ext cx="155956" cy="128270"/>
            </a:xfrm>
            <a:custGeom>
              <a:avLst/>
              <a:gdLst/>
              <a:ahLst/>
              <a:cxnLst/>
              <a:rect l="l" t="t" r="r" b="b"/>
              <a:pathLst>
                <a:path w="155956" h="128270">
                  <a:moveTo>
                    <a:pt x="52197" y="86614"/>
                  </a:moveTo>
                  <a:cubicBezTo>
                    <a:pt x="56642" y="82550"/>
                    <a:pt x="61087" y="78359"/>
                    <a:pt x="65532" y="74295"/>
                  </a:cubicBezTo>
                  <a:cubicBezTo>
                    <a:pt x="90805" y="51054"/>
                    <a:pt x="115951" y="27813"/>
                    <a:pt x="141224" y="4572"/>
                  </a:cubicBezTo>
                  <a:cubicBezTo>
                    <a:pt x="142748" y="3175"/>
                    <a:pt x="144907" y="2032"/>
                    <a:pt x="146812" y="1524"/>
                  </a:cubicBezTo>
                  <a:cubicBezTo>
                    <a:pt x="151892" y="0"/>
                    <a:pt x="155956" y="4318"/>
                    <a:pt x="154432" y="9271"/>
                  </a:cubicBezTo>
                  <a:cubicBezTo>
                    <a:pt x="153924" y="10922"/>
                    <a:pt x="153035" y="12700"/>
                    <a:pt x="151892" y="13970"/>
                  </a:cubicBezTo>
                  <a:cubicBezTo>
                    <a:pt x="131191" y="38227"/>
                    <a:pt x="110490" y="62484"/>
                    <a:pt x="89789" y="86741"/>
                  </a:cubicBezTo>
                  <a:cubicBezTo>
                    <a:pt x="79375" y="98933"/>
                    <a:pt x="69088" y="110998"/>
                    <a:pt x="58674" y="123190"/>
                  </a:cubicBezTo>
                  <a:cubicBezTo>
                    <a:pt x="58039" y="123952"/>
                    <a:pt x="57404" y="124587"/>
                    <a:pt x="56642" y="125222"/>
                  </a:cubicBezTo>
                  <a:cubicBezTo>
                    <a:pt x="52832" y="128270"/>
                    <a:pt x="48641" y="128270"/>
                    <a:pt x="45085" y="124968"/>
                  </a:cubicBezTo>
                  <a:cubicBezTo>
                    <a:pt x="43561" y="123571"/>
                    <a:pt x="42291" y="121920"/>
                    <a:pt x="41021" y="120269"/>
                  </a:cubicBezTo>
                  <a:cubicBezTo>
                    <a:pt x="28448" y="103251"/>
                    <a:pt x="15748" y="86360"/>
                    <a:pt x="3302" y="69342"/>
                  </a:cubicBezTo>
                  <a:cubicBezTo>
                    <a:pt x="2032" y="67691"/>
                    <a:pt x="1270" y="65532"/>
                    <a:pt x="1016" y="63500"/>
                  </a:cubicBezTo>
                  <a:cubicBezTo>
                    <a:pt x="0" y="57150"/>
                    <a:pt x="7366" y="53467"/>
                    <a:pt x="11811" y="55372"/>
                  </a:cubicBezTo>
                  <a:cubicBezTo>
                    <a:pt x="13208" y="56007"/>
                    <a:pt x="14605" y="56769"/>
                    <a:pt x="15748" y="57658"/>
                  </a:cubicBezTo>
                  <a:cubicBezTo>
                    <a:pt x="27559" y="67056"/>
                    <a:pt x="39370" y="76454"/>
                    <a:pt x="51181" y="85852"/>
                  </a:cubicBezTo>
                  <a:cubicBezTo>
                    <a:pt x="51435" y="86106"/>
                    <a:pt x="51816" y="86233"/>
                    <a:pt x="52197" y="86614"/>
                  </a:cubicBezTo>
                </a:path>
              </a:pathLst>
            </a:custGeom>
            <a:solidFill>
              <a:srgbClr val="00BF50"/>
            </a:solidFill>
          </p:spPr>
        </p:sp>
      </p:grpSp>
      <p:grpSp>
        <p:nvGrpSpPr>
          <p:cNvPr id="79" name="Group 79"/>
          <p:cNvGrpSpPr>
            <a:grpSpLocks noChangeAspect="1"/>
          </p:cNvGrpSpPr>
          <p:nvPr/>
        </p:nvGrpSpPr>
        <p:grpSpPr>
          <a:xfrm>
            <a:off x="4563345" y="5007332"/>
            <a:ext cx="437935" cy="453609"/>
            <a:chOff x="0" y="0"/>
            <a:chExt cx="380568" cy="394195"/>
          </a:xfrm>
        </p:grpSpPr>
        <p:sp>
          <p:nvSpPr>
            <p:cNvPr id="80" name="Freeform 80"/>
            <p:cNvSpPr/>
            <p:nvPr/>
          </p:nvSpPr>
          <p:spPr>
            <a:xfrm>
              <a:off x="63500" y="127762"/>
              <a:ext cx="155575" cy="202946"/>
            </a:xfrm>
            <a:custGeom>
              <a:avLst/>
              <a:gdLst/>
              <a:ahLst/>
              <a:cxnLst/>
              <a:rect l="l" t="t" r="r" b="b"/>
              <a:pathLst>
                <a:path w="155575" h="202946">
                  <a:moveTo>
                    <a:pt x="0" y="101219"/>
                  </a:moveTo>
                  <a:cubicBezTo>
                    <a:pt x="0" y="77343"/>
                    <a:pt x="0" y="53467"/>
                    <a:pt x="0" y="29591"/>
                  </a:cubicBezTo>
                  <a:cubicBezTo>
                    <a:pt x="0" y="14351"/>
                    <a:pt x="13462" y="381"/>
                    <a:pt x="28702" y="254"/>
                  </a:cubicBezTo>
                  <a:cubicBezTo>
                    <a:pt x="50800" y="0"/>
                    <a:pt x="72771" y="0"/>
                    <a:pt x="94869" y="381"/>
                  </a:cubicBezTo>
                  <a:cubicBezTo>
                    <a:pt x="98298" y="381"/>
                    <a:pt x="102489" y="2159"/>
                    <a:pt x="105029" y="4572"/>
                  </a:cubicBezTo>
                  <a:cubicBezTo>
                    <a:pt x="120777" y="19939"/>
                    <a:pt x="136398" y="35433"/>
                    <a:pt x="151511" y="51435"/>
                  </a:cubicBezTo>
                  <a:cubicBezTo>
                    <a:pt x="154051" y="54102"/>
                    <a:pt x="155321" y="58801"/>
                    <a:pt x="155321" y="62484"/>
                  </a:cubicBezTo>
                  <a:cubicBezTo>
                    <a:pt x="155575" y="100203"/>
                    <a:pt x="155575" y="138049"/>
                    <a:pt x="155448" y="175768"/>
                  </a:cubicBezTo>
                  <a:cubicBezTo>
                    <a:pt x="155448" y="188722"/>
                    <a:pt x="142113" y="202311"/>
                    <a:pt x="128778" y="202565"/>
                  </a:cubicBezTo>
                  <a:cubicBezTo>
                    <a:pt x="110871" y="202946"/>
                    <a:pt x="92837" y="202819"/>
                    <a:pt x="74930" y="202819"/>
                  </a:cubicBezTo>
                  <a:cubicBezTo>
                    <a:pt x="60325" y="202819"/>
                    <a:pt x="45593" y="202819"/>
                    <a:pt x="30988" y="202819"/>
                  </a:cubicBezTo>
                  <a:cubicBezTo>
                    <a:pt x="13208" y="202692"/>
                    <a:pt x="0" y="189484"/>
                    <a:pt x="0" y="171831"/>
                  </a:cubicBezTo>
                  <a:close/>
                  <a:moveTo>
                    <a:pt x="15494" y="101346"/>
                  </a:moveTo>
                  <a:cubicBezTo>
                    <a:pt x="15494" y="124460"/>
                    <a:pt x="15494" y="147574"/>
                    <a:pt x="15494" y="170688"/>
                  </a:cubicBezTo>
                  <a:cubicBezTo>
                    <a:pt x="15494" y="180594"/>
                    <a:pt x="21717" y="187452"/>
                    <a:pt x="31750" y="187579"/>
                  </a:cubicBezTo>
                  <a:cubicBezTo>
                    <a:pt x="62611" y="187833"/>
                    <a:pt x="93345" y="187833"/>
                    <a:pt x="124206" y="187579"/>
                  </a:cubicBezTo>
                  <a:cubicBezTo>
                    <a:pt x="134112" y="187452"/>
                    <a:pt x="140589" y="180721"/>
                    <a:pt x="140589" y="170815"/>
                  </a:cubicBezTo>
                  <a:cubicBezTo>
                    <a:pt x="140716" y="137922"/>
                    <a:pt x="140589" y="104902"/>
                    <a:pt x="140589" y="72009"/>
                  </a:cubicBezTo>
                  <a:cubicBezTo>
                    <a:pt x="140589" y="65278"/>
                    <a:pt x="138049" y="62865"/>
                    <a:pt x="131191" y="62738"/>
                  </a:cubicBezTo>
                  <a:cubicBezTo>
                    <a:pt x="121539" y="62484"/>
                    <a:pt x="111887" y="62357"/>
                    <a:pt x="102235" y="62103"/>
                  </a:cubicBezTo>
                  <a:cubicBezTo>
                    <a:pt x="96774" y="61976"/>
                    <a:pt x="94361" y="59563"/>
                    <a:pt x="93980" y="54102"/>
                  </a:cubicBezTo>
                  <a:cubicBezTo>
                    <a:pt x="93853" y="52324"/>
                    <a:pt x="93726" y="50419"/>
                    <a:pt x="93726" y="48641"/>
                  </a:cubicBezTo>
                  <a:cubicBezTo>
                    <a:pt x="93599" y="40513"/>
                    <a:pt x="93599" y="32385"/>
                    <a:pt x="93472" y="24130"/>
                  </a:cubicBezTo>
                  <a:cubicBezTo>
                    <a:pt x="93345" y="18161"/>
                    <a:pt x="90678" y="15113"/>
                    <a:pt x="85598" y="15113"/>
                  </a:cubicBezTo>
                  <a:cubicBezTo>
                    <a:pt x="67564" y="15240"/>
                    <a:pt x="49657" y="15240"/>
                    <a:pt x="31750" y="15621"/>
                  </a:cubicBezTo>
                  <a:cubicBezTo>
                    <a:pt x="21717" y="15748"/>
                    <a:pt x="15748" y="22352"/>
                    <a:pt x="15748" y="32512"/>
                  </a:cubicBezTo>
                  <a:cubicBezTo>
                    <a:pt x="15748" y="55499"/>
                    <a:pt x="15748" y="78486"/>
                    <a:pt x="15748" y="101346"/>
                  </a:cubicBezTo>
                </a:path>
              </a:pathLst>
            </a:custGeom>
            <a:solidFill>
              <a:srgbClr val="171615"/>
            </a:solidFill>
          </p:spPr>
        </p:sp>
        <p:sp>
          <p:nvSpPr>
            <p:cNvPr id="81" name="Freeform 81"/>
            <p:cNvSpPr/>
            <p:nvPr/>
          </p:nvSpPr>
          <p:spPr>
            <a:xfrm>
              <a:off x="94488" y="268351"/>
              <a:ext cx="94488" cy="15621"/>
            </a:xfrm>
            <a:custGeom>
              <a:avLst/>
              <a:gdLst/>
              <a:ahLst/>
              <a:cxnLst/>
              <a:rect l="l" t="t" r="r" b="b"/>
              <a:pathLst>
                <a:path w="94488" h="15621">
                  <a:moveTo>
                    <a:pt x="46609" y="15494"/>
                  </a:moveTo>
                  <a:cubicBezTo>
                    <a:pt x="34163" y="15494"/>
                    <a:pt x="21844" y="15494"/>
                    <a:pt x="9525" y="15494"/>
                  </a:cubicBezTo>
                  <a:cubicBezTo>
                    <a:pt x="4064" y="15494"/>
                    <a:pt x="0" y="12192"/>
                    <a:pt x="254" y="7874"/>
                  </a:cubicBezTo>
                  <a:cubicBezTo>
                    <a:pt x="508" y="3810"/>
                    <a:pt x="3810" y="0"/>
                    <a:pt x="9525" y="127"/>
                  </a:cubicBezTo>
                  <a:cubicBezTo>
                    <a:pt x="34671" y="381"/>
                    <a:pt x="59944" y="254"/>
                    <a:pt x="85217" y="254"/>
                  </a:cubicBezTo>
                  <a:cubicBezTo>
                    <a:pt x="89281" y="254"/>
                    <a:pt x="92329" y="1905"/>
                    <a:pt x="93472" y="5842"/>
                  </a:cubicBezTo>
                  <a:cubicBezTo>
                    <a:pt x="94488" y="9652"/>
                    <a:pt x="93091" y="12700"/>
                    <a:pt x="89535" y="14605"/>
                  </a:cubicBezTo>
                  <a:cubicBezTo>
                    <a:pt x="88138" y="15367"/>
                    <a:pt x="86360" y="15494"/>
                    <a:pt x="84709" y="15494"/>
                  </a:cubicBezTo>
                  <a:cubicBezTo>
                    <a:pt x="72009" y="15621"/>
                    <a:pt x="59309" y="15494"/>
                    <a:pt x="46736" y="15494"/>
                  </a:cubicBezTo>
                </a:path>
              </a:pathLst>
            </a:custGeom>
            <a:solidFill>
              <a:srgbClr val="171615"/>
            </a:solidFill>
          </p:spPr>
        </p:sp>
        <p:sp>
          <p:nvSpPr>
            <p:cNvPr id="82" name="Freeform 82"/>
            <p:cNvSpPr/>
            <p:nvPr/>
          </p:nvSpPr>
          <p:spPr>
            <a:xfrm>
              <a:off x="94361" y="206121"/>
              <a:ext cx="93980" cy="15113"/>
            </a:xfrm>
            <a:custGeom>
              <a:avLst/>
              <a:gdLst/>
              <a:ahLst/>
              <a:cxnLst/>
              <a:rect l="l" t="t" r="r" b="b"/>
              <a:pathLst>
                <a:path w="93980" h="15113">
                  <a:moveTo>
                    <a:pt x="46863" y="14859"/>
                  </a:moveTo>
                  <a:cubicBezTo>
                    <a:pt x="34036" y="14859"/>
                    <a:pt x="21209" y="14986"/>
                    <a:pt x="8382" y="14859"/>
                  </a:cubicBezTo>
                  <a:cubicBezTo>
                    <a:pt x="3302" y="14732"/>
                    <a:pt x="0" y="11430"/>
                    <a:pt x="254" y="7112"/>
                  </a:cubicBezTo>
                  <a:cubicBezTo>
                    <a:pt x="508" y="3175"/>
                    <a:pt x="3937" y="0"/>
                    <a:pt x="8128" y="0"/>
                  </a:cubicBezTo>
                  <a:cubicBezTo>
                    <a:pt x="34036" y="0"/>
                    <a:pt x="60071" y="0"/>
                    <a:pt x="85979" y="0"/>
                  </a:cubicBezTo>
                  <a:cubicBezTo>
                    <a:pt x="90678" y="0"/>
                    <a:pt x="93472" y="2794"/>
                    <a:pt x="93726" y="7112"/>
                  </a:cubicBezTo>
                  <a:cubicBezTo>
                    <a:pt x="93980" y="11684"/>
                    <a:pt x="91440" y="14732"/>
                    <a:pt x="86360" y="14859"/>
                  </a:cubicBezTo>
                  <a:cubicBezTo>
                    <a:pt x="73279" y="15113"/>
                    <a:pt x="60071" y="14986"/>
                    <a:pt x="46990" y="14986"/>
                  </a:cubicBezTo>
                  <a:close/>
                </a:path>
              </a:pathLst>
            </a:custGeom>
            <a:solidFill>
              <a:srgbClr val="171615"/>
            </a:solidFill>
          </p:spPr>
        </p:sp>
        <p:sp>
          <p:nvSpPr>
            <p:cNvPr id="83" name="Freeform 83"/>
            <p:cNvSpPr/>
            <p:nvPr/>
          </p:nvSpPr>
          <p:spPr>
            <a:xfrm>
              <a:off x="94361" y="237490"/>
              <a:ext cx="78105" cy="14859"/>
            </a:xfrm>
            <a:custGeom>
              <a:avLst/>
              <a:gdLst/>
              <a:ahLst/>
              <a:cxnLst/>
              <a:rect l="l" t="t" r="r" b="b"/>
              <a:pathLst>
                <a:path w="78105" h="14859">
                  <a:moveTo>
                    <a:pt x="39243" y="14859"/>
                  </a:moveTo>
                  <a:cubicBezTo>
                    <a:pt x="29083" y="14859"/>
                    <a:pt x="19050" y="14859"/>
                    <a:pt x="8890" y="14859"/>
                  </a:cubicBezTo>
                  <a:cubicBezTo>
                    <a:pt x="3683" y="14859"/>
                    <a:pt x="508" y="12065"/>
                    <a:pt x="254" y="7620"/>
                  </a:cubicBezTo>
                  <a:cubicBezTo>
                    <a:pt x="0" y="3175"/>
                    <a:pt x="3175" y="127"/>
                    <a:pt x="8509" y="127"/>
                  </a:cubicBezTo>
                  <a:cubicBezTo>
                    <a:pt x="28956" y="0"/>
                    <a:pt x="49530" y="0"/>
                    <a:pt x="69977" y="0"/>
                  </a:cubicBezTo>
                  <a:cubicBezTo>
                    <a:pt x="75184" y="0"/>
                    <a:pt x="78105" y="3048"/>
                    <a:pt x="77978" y="7747"/>
                  </a:cubicBezTo>
                  <a:cubicBezTo>
                    <a:pt x="77851" y="12446"/>
                    <a:pt x="74930" y="14859"/>
                    <a:pt x="69469" y="14859"/>
                  </a:cubicBezTo>
                  <a:cubicBezTo>
                    <a:pt x="59436" y="14859"/>
                    <a:pt x="49276" y="14859"/>
                    <a:pt x="39116" y="14859"/>
                  </a:cubicBezTo>
                  <a:close/>
                </a:path>
              </a:pathLst>
            </a:custGeom>
            <a:solidFill>
              <a:srgbClr val="171615"/>
            </a:solidFill>
          </p:spPr>
        </p:sp>
        <p:sp>
          <p:nvSpPr>
            <p:cNvPr id="84" name="Freeform 84"/>
            <p:cNvSpPr/>
            <p:nvPr/>
          </p:nvSpPr>
          <p:spPr>
            <a:xfrm>
              <a:off x="135890" y="70358"/>
              <a:ext cx="153924" cy="153924"/>
            </a:xfrm>
            <a:custGeom>
              <a:avLst/>
              <a:gdLst/>
              <a:ahLst/>
              <a:cxnLst/>
              <a:rect l="l" t="t" r="r" b="b"/>
              <a:pathLst>
                <a:path w="153924" h="153924">
                  <a:moveTo>
                    <a:pt x="76962" y="153924"/>
                  </a:moveTo>
                  <a:cubicBezTo>
                    <a:pt x="119507" y="153924"/>
                    <a:pt x="153924" y="119507"/>
                    <a:pt x="153924" y="76962"/>
                  </a:cubicBezTo>
                  <a:cubicBezTo>
                    <a:pt x="153924" y="34417"/>
                    <a:pt x="119380" y="0"/>
                    <a:pt x="76962" y="0"/>
                  </a:cubicBezTo>
                  <a:cubicBezTo>
                    <a:pt x="34544" y="0"/>
                    <a:pt x="0" y="34417"/>
                    <a:pt x="0" y="76962"/>
                  </a:cubicBezTo>
                  <a:cubicBezTo>
                    <a:pt x="0" y="119507"/>
                    <a:pt x="34417" y="153924"/>
                    <a:pt x="76962" y="153924"/>
                  </a:cubicBezTo>
                </a:path>
              </a:pathLst>
            </a:custGeom>
            <a:solidFill>
              <a:srgbClr val="FFFFFF"/>
            </a:solidFill>
          </p:spPr>
        </p:sp>
        <p:sp>
          <p:nvSpPr>
            <p:cNvPr id="85" name="Freeform 85"/>
            <p:cNvSpPr/>
            <p:nvPr/>
          </p:nvSpPr>
          <p:spPr>
            <a:xfrm>
              <a:off x="161036" y="63373"/>
              <a:ext cx="155956" cy="128270"/>
            </a:xfrm>
            <a:custGeom>
              <a:avLst/>
              <a:gdLst/>
              <a:ahLst/>
              <a:cxnLst/>
              <a:rect l="l" t="t" r="r" b="b"/>
              <a:pathLst>
                <a:path w="155956" h="128270">
                  <a:moveTo>
                    <a:pt x="52197" y="86614"/>
                  </a:moveTo>
                  <a:cubicBezTo>
                    <a:pt x="56642" y="82550"/>
                    <a:pt x="61087" y="78359"/>
                    <a:pt x="65532" y="74295"/>
                  </a:cubicBezTo>
                  <a:cubicBezTo>
                    <a:pt x="90805" y="51054"/>
                    <a:pt x="115951" y="27813"/>
                    <a:pt x="141224" y="4699"/>
                  </a:cubicBezTo>
                  <a:cubicBezTo>
                    <a:pt x="142748" y="3302"/>
                    <a:pt x="144907" y="2159"/>
                    <a:pt x="146812" y="1524"/>
                  </a:cubicBezTo>
                  <a:cubicBezTo>
                    <a:pt x="151892" y="0"/>
                    <a:pt x="155956" y="4191"/>
                    <a:pt x="154432" y="9271"/>
                  </a:cubicBezTo>
                  <a:cubicBezTo>
                    <a:pt x="153924" y="10922"/>
                    <a:pt x="153035" y="12700"/>
                    <a:pt x="151892" y="13970"/>
                  </a:cubicBezTo>
                  <a:cubicBezTo>
                    <a:pt x="131191" y="38227"/>
                    <a:pt x="110490" y="62484"/>
                    <a:pt x="89789" y="86741"/>
                  </a:cubicBezTo>
                  <a:cubicBezTo>
                    <a:pt x="79375" y="98933"/>
                    <a:pt x="69088" y="110998"/>
                    <a:pt x="58674" y="123190"/>
                  </a:cubicBezTo>
                  <a:cubicBezTo>
                    <a:pt x="58039" y="123952"/>
                    <a:pt x="57404" y="124587"/>
                    <a:pt x="56642" y="125222"/>
                  </a:cubicBezTo>
                  <a:cubicBezTo>
                    <a:pt x="52832" y="128270"/>
                    <a:pt x="48641" y="128270"/>
                    <a:pt x="45085" y="124968"/>
                  </a:cubicBezTo>
                  <a:cubicBezTo>
                    <a:pt x="43561" y="123571"/>
                    <a:pt x="42291" y="121920"/>
                    <a:pt x="41021" y="120269"/>
                  </a:cubicBezTo>
                  <a:cubicBezTo>
                    <a:pt x="28448" y="103251"/>
                    <a:pt x="15748" y="86360"/>
                    <a:pt x="3302" y="69342"/>
                  </a:cubicBezTo>
                  <a:cubicBezTo>
                    <a:pt x="2032" y="67691"/>
                    <a:pt x="1270" y="65532"/>
                    <a:pt x="1016" y="63500"/>
                  </a:cubicBezTo>
                  <a:cubicBezTo>
                    <a:pt x="0" y="57150"/>
                    <a:pt x="7366" y="53467"/>
                    <a:pt x="11811" y="55372"/>
                  </a:cubicBezTo>
                  <a:cubicBezTo>
                    <a:pt x="13208" y="56007"/>
                    <a:pt x="14605" y="56769"/>
                    <a:pt x="15748" y="57658"/>
                  </a:cubicBezTo>
                  <a:cubicBezTo>
                    <a:pt x="27559" y="67056"/>
                    <a:pt x="39370" y="76454"/>
                    <a:pt x="51181" y="85852"/>
                  </a:cubicBezTo>
                  <a:cubicBezTo>
                    <a:pt x="51435" y="86106"/>
                    <a:pt x="51816" y="86233"/>
                    <a:pt x="52197" y="86614"/>
                  </a:cubicBezTo>
                </a:path>
              </a:pathLst>
            </a:custGeom>
            <a:solidFill>
              <a:srgbClr val="00BF50"/>
            </a:solidFill>
          </p:spPr>
        </p:sp>
      </p:grpSp>
      <p:grpSp>
        <p:nvGrpSpPr>
          <p:cNvPr id="86" name="Group 86"/>
          <p:cNvGrpSpPr>
            <a:grpSpLocks noChangeAspect="1"/>
          </p:cNvGrpSpPr>
          <p:nvPr/>
        </p:nvGrpSpPr>
        <p:grpSpPr>
          <a:xfrm>
            <a:off x="4563345" y="5665786"/>
            <a:ext cx="437935" cy="453609"/>
            <a:chOff x="0" y="0"/>
            <a:chExt cx="380568" cy="394195"/>
          </a:xfrm>
        </p:grpSpPr>
        <p:sp>
          <p:nvSpPr>
            <p:cNvPr id="87" name="Freeform 87"/>
            <p:cNvSpPr/>
            <p:nvPr/>
          </p:nvSpPr>
          <p:spPr>
            <a:xfrm>
              <a:off x="63500" y="127762"/>
              <a:ext cx="155575" cy="202946"/>
            </a:xfrm>
            <a:custGeom>
              <a:avLst/>
              <a:gdLst/>
              <a:ahLst/>
              <a:cxnLst/>
              <a:rect l="l" t="t" r="r" b="b"/>
              <a:pathLst>
                <a:path w="155575" h="202946">
                  <a:moveTo>
                    <a:pt x="0" y="101219"/>
                  </a:moveTo>
                  <a:cubicBezTo>
                    <a:pt x="0" y="77343"/>
                    <a:pt x="0" y="53467"/>
                    <a:pt x="0" y="29591"/>
                  </a:cubicBezTo>
                  <a:cubicBezTo>
                    <a:pt x="0" y="14351"/>
                    <a:pt x="13462" y="381"/>
                    <a:pt x="28702" y="254"/>
                  </a:cubicBezTo>
                  <a:cubicBezTo>
                    <a:pt x="50800" y="0"/>
                    <a:pt x="72771" y="0"/>
                    <a:pt x="94869" y="381"/>
                  </a:cubicBezTo>
                  <a:cubicBezTo>
                    <a:pt x="98298" y="381"/>
                    <a:pt x="102489" y="2159"/>
                    <a:pt x="105029" y="4572"/>
                  </a:cubicBezTo>
                  <a:cubicBezTo>
                    <a:pt x="120777" y="19939"/>
                    <a:pt x="136398" y="35433"/>
                    <a:pt x="151511" y="51435"/>
                  </a:cubicBezTo>
                  <a:cubicBezTo>
                    <a:pt x="154051" y="54102"/>
                    <a:pt x="155321" y="58801"/>
                    <a:pt x="155321" y="62484"/>
                  </a:cubicBezTo>
                  <a:cubicBezTo>
                    <a:pt x="155575" y="100203"/>
                    <a:pt x="155575" y="138049"/>
                    <a:pt x="155448" y="175768"/>
                  </a:cubicBezTo>
                  <a:cubicBezTo>
                    <a:pt x="155448" y="188722"/>
                    <a:pt x="142113" y="202311"/>
                    <a:pt x="128778" y="202565"/>
                  </a:cubicBezTo>
                  <a:cubicBezTo>
                    <a:pt x="110871" y="202946"/>
                    <a:pt x="92837" y="202819"/>
                    <a:pt x="74930" y="202819"/>
                  </a:cubicBezTo>
                  <a:cubicBezTo>
                    <a:pt x="60325" y="202819"/>
                    <a:pt x="45593" y="202819"/>
                    <a:pt x="30988" y="202819"/>
                  </a:cubicBezTo>
                  <a:cubicBezTo>
                    <a:pt x="13208" y="202692"/>
                    <a:pt x="0" y="189484"/>
                    <a:pt x="0" y="171831"/>
                  </a:cubicBezTo>
                  <a:close/>
                  <a:moveTo>
                    <a:pt x="15494" y="101346"/>
                  </a:moveTo>
                  <a:cubicBezTo>
                    <a:pt x="15494" y="124460"/>
                    <a:pt x="15494" y="147574"/>
                    <a:pt x="15494" y="170688"/>
                  </a:cubicBezTo>
                  <a:cubicBezTo>
                    <a:pt x="15494" y="180594"/>
                    <a:pt x="21717" y="187452"/>
                    <a:pt x="31750" y="187579"/>
                  </a:cubicBezTo>
                  <a:cubicBezTo>
                    <a:pt x="62611" y="187833"/>
                    <a:pt x="93345" y="187833"/>
                    <a:pt x="124206" y="187579"/>
                  </a:cubicBezTo>
                  <a:cubicBezTo>
                    <a:pt x="134112" y="187452"/>
                    <a:pt x="140589" y="180721"/>
                    <a:pt x="140589" y="170815"/>
                  </a:cubicBezTo>
                  <a:cubicBezTo>
                    <a:pt x="140716" y="137922"/>
                    <a:pt x="140589" y="104902"/>
                    <a:pt x="140589" y="72009"/>
                  </a:cubicBezTo>
                  <a:cubicBezTo>
                    <a:pt x="140589" y="65278"/>
                    <a:pt x="138049" y="62865"/>
                    <a:pt x="131191" y="62738"/>
                  </a:cubicBezTo>
                  <a:cubicBezTo>
                    <a:pt x="121539" y="62484"/>
                    <a:pt x="111887" y="62357"/>
                    <a:pt x="102235" y="62103"/>
                  </a:cubicBezTo>
                  <a:cubicBezTo>
                    <a:pt x="96774" y="61976"/>
                    <a:pt x="94361" y="59563"/>
                    <a:pt x="93980" y="54102"/>
                  </a:cubicBezTo>
                  <a:cubicBezTo>
                    <a:pt x="93853" y="52324"/>
                    <a:pt x="93726" y="50419"/>
                    <a:pt x="93726" y="48641"/>
                  </a:cubicBezTo>
                  <a:cubicBezTo>
                    <a:pt x="93599" y="40513"/>
                    <a:pt x="93599" y="32385"/>
                    <a:pt x="93472" y="24130"/>
                  </a:cubicBezTo>
                  <a:cubicBezTo>
                    <a:pt x="93345" y="18161"/>
                    <a:pt x="90678" y="15113"/>
                    <a:pt x="85598" y="15113"/>
                  </a:cubicBezTo>
                  <a:cubicBezTo>
                    <a:pt x="67564" y="15240"/>
                    <a:pt x="49657" y="15240"/>
                    <a:pt x="31750" y="15621"/>
                  </a:cubicBezTo>
                  <a:cubicBezTo>
                    <a:pt x="21717" y="15875"/>
                    <a:pt x="15748" y="22352"/>
                    <a:pt x="15748" y="32512"/>
                  </a:cubicBezTo>
                  <a:cubicBezTo>
                    <a:pt x="15748" y="55499"/>
                    <a:pt x="15748" y="78486"/>
                    <a:pt x="15748" y="101346"/>
                  </a:cubicBezTo>
                </a:path>
              </a:pathLst>
            </a:custGeom>
            <a:solidFill>
              <a:srgbClr val="171615"/>
            </a:solidFill>
          </p:spPr>
        </p:sp>
        <p:sp>
          <p:nvSpPr>
            <p:cNvPr id="88" name="Freeform 88"/>
            <p:cNvSpPr/>
            <p:nvPr/>
          </p:nvSpPr>
          <p:spPr>
            <a:xfrm>
              <a:off x="94488" y="268351"/>
              <a:ext cx="94488" cy="15621"/>
            </a:xfrm>
            <a:custGeom>
              <a:avLst/>
              <a:gdLst/>
              <a:ahLst/>
              <a:cxnLst/>
              <a:rect l="l" t="t" r="r" b="b"/>
              <a:pathLst>
                <a:path w="94488" h="15621">
                  <a:moveTo>
                    <a:pt x="46609" y="15494"/>
                  </a:moveTo>
                  <a:cubicBezTo>
                    <a:pt x="34163" y="15494"/>
                    <a:pt x="21844" y="15494"/>
                    <a:pt x="9525" y="15494"/>
                  </a:cubicBezTo>
                  <a:cubicBezTo>
                    <a:pt x="4064" y="15494"/>
                    <a:pt x="0" y="12192"/>
                    <a:pt x="254" y="7874"/>
                  </a:cubicBezTo>
                  <a:cubicBezTo>
                    <a:pt x="508" y="3810"/>
                    <a:pt x="3810" y="0"/>
                    <a:pt x="9525" y="127"/>
                  </a:cubicBezTo>
                  <a:cubicBezTo>
                    <a:pt x="34671" y="381"/>
                    <a:pt x="59944" y="254"/>
                    <a:pt x="85217" y="254"/>
                  </a:cubicBezTo>
                  <a:cubicBezTo>
                    <a:pt x="89281" y="254"/>
                    <a:pt x="92329" y="1905"/>
                    <a:pt x="93472" y="5842"/>
                  </a:cubicBezTo>
                  <a:cubicBezTo>
                    <a:pt x="94488" y="9652"/>
                    <a:pt x="93091" y="12700"/>
                    <a:pt x="89535" y="14605"/>
                  </a:cubicBezTo>
                  <a:cubicBezTo>
                    <a:pt x="88138" y="15367"/>
                    <a:pt x="86360" y="15494"/>
                    <a:pt x="84709" y="15494"/>
                  </a:cubicBezTo>
                  <a:cubicBezTo>
                    <a:pt x="72009" y="15621"/>
                    <a:pt x="59309" y="15494"/>
                    <a:pt x="46736" y="15494"/>
                  </a:cubicBezTo>
                </a:path>
              </a:pathLst>
            </a:custGeom>
            <a:solidFill>
              <a:srgbClr val="171615"/>
            </a:solidFill>
          </p:spPr>
        </p:sp>
        <p:sp>
          <p:nvSpPr>
            <p:cNvPr id="89" name="Freeform 89"/>
            <p:cNvSpPr/>
            <p:nvPr/>
          </p:nvSpPr>
          <p:spPr>
            <a:xfrm>
              <a:off x="94361" y="206121"/>
              <a:ext cx="93980" cy="15113"/>
            </a:xfrm>
            <a:custGeom>
              <a:avLst/>
              <a:gdLst/>
              <a:ahLst/>
              <a:cxnLst/>
              <a:rect l="l" t="t" r="r" b="b"/>
              <a:pathLst>
                <a:path w="93980" h="15113">
                  <a:moveTo>
                    <a:pt x="46863" y="14859"/>
                  </a:moveTo>
                  <a:cubicBezTo>
                    <a:pt x="34036" y="14859"/>
                    <a:pt x="21209" y="14986"/>
                    <a:pt x="8382" y="14859"/>
                  </a:cubicBezTo>
                  <a:cubicBezTo>
                    <a:pt x="3302" y="14732"/>
                    <a:pt x="0" y="11430"/>
                    <a:pt x="254" y="7112"/>
                  </a:cubicBezTo>
                  <a:cubicBezTo>
                    <a:pt x="508" y="3175"/>
                    <a:pt x="3937" y="0"/>
                    <a:pt x="8128" y="0"/>
                  </a:cubicBezTo>
                  <a:cubicBezTo>
                    <a:pt x="34036" y="0"/>
                    <a:pt x="60071" y="0"/>
                    <a:pt x="85979" y="0"/>
                  </a:cubicBezTo>
                  <a:cubicBezTo>
                    <a:pt x="90678" y="0"/>
                    <a:pt x="93472" y="2794"/>
                    <a:pt x="93726" y="7112"/>
                  </a:cubicBezTo>
                  <a:cubicBezTo>
                    <a:pt x="93980" y="11684"/>
                    <a:pt x="91440" y="14732"/>
                    <a:pt x="86360" y="14859"/>
                  </a:cubicBezTo>
                  <a:cubicBezTo>
                    <a:pt x="73279" y="15113"/>
                    <a:pt x="60071" y="14986"/>
                    <a:pt x="46990" y="14986"/>
                  </a:cubicBezTo>
                  <a:close/>
                </a:path>
              </a:pathLst>
            </a:custGeom>
            <a:solidFill>
              <a:srgbClr val="171615"/>
            </a:solidFill>
          </p:spPr>
        </p:sp>
        <p:sp>
          <p:nvSpPr>
            <p:cNvPr id="90" name="Freeform 90"/>
            <p:cNvSpPr/>
            <p:nvPr/>
          </p:nvSpPr>
          <p:spPr>
            <a:xfrm>
              <a:off x="94361" y="237490"/>
              <a:ext cx="78105" cy="14859"/>
            </a:xfrm>
            <a:custGeom>
              <a:avLst/>
              <a:gdLst/>
              <a:ahLst/>
              <a:cxnLst/>
              <a:rect l="l" t="t" r="r" b="b"/>
              <a:pathLst>
                <a:path w="78105" h="14859">
                  <a:moveTo>
                    <a:pt x="39243" y="14859"/>
                  </a:moveTo>
                  <a:cubicBezTo>
                    <a:pt x="29083" y="14859"/>
                    <a:pt x="19050" y="14859"/>
                    <a:pt x="8890" y="14859"/>
                  </a:cubicBezTo>
                  <a:cubicBezTo>
                    <a:pt x="3683" y="14859"/>
                    <a:pt x="508" y="12065"/>
                    <a:pt x="254" y="7620"/>
                  </a:cubicBezTo>
                  <a:cubicBezTo>
                    <a:pt x="0" y="3175"/>
                    <a:pt x="3175" y="127"/>
                    <a:pt x="8509" y="127"/>
                  </a:cubicBezTo>
                  <a:cubicBezTo>
                    <a:pt x="28956" y="0"/>
                    <a:pt x="49530" y="0"/>
                    <a:pt x="69977" y="0"/>
                  </a:cubicBezTo>
                  <a:cubicBezTo>
                    <a:pt x="75184" y="0"/>
                    <a:pt x="78105" y="3048"/>
                    <a:pt x="77978" y="7747"/>
                  </a:cubicBezTo>
                  <a:cubicBezTo>
                    <a:pt x="77851" y="12446"/>
                    <a:pt x="74930" y="14859"/>
                    <a:pt x="69469" y="14859"/>
                  </a:cubicBezTo>
                  <a:cubicBezTo>
                    <a:pt x="59436" y="14859"/>
                    <a:pt x="49276" y="14859"/>
                    <a:pt x="39116" y="14859"/>
                  </a:cubicBezTo>
                  <a:close/>
                </a:path>
              </a:pathLst>
            </a:custGeom>
            <a:solidFill>
              <a:srgbClr val="171615"/>
            </a:solidFill>
          </p:spPr>
        </p:sp>
        <p:sp>
          <p:nvSpPr>
            <p:cNvPr id="91" name="Freeform 91"/>
            <p:cNvSpPr/>
            <p:nvPr/>
          </p:nvSpPr>
          <p:spPr>
            <a:xfrm>
              <a:off x="135890" y="70358"/>
              <a:ext cx="153924" cy="153924"/>
            </a:xfrm>
            <a:custGeom>
              <a:avLst/>
              <a:gdLst/>
              <a:ahLst/>
              <a:cxnLst/>
              <a:rect l="l" t="t" r="r" b="b"/>
              <a:pathLst>
                <a:path w="153924" h="153924">
                  <a:moveTo>
                    <a:pt x="76962" y="153924"/>
                  </a:moveTo>
                  <a:cubicBezTo>
                    <a:pt x="119507" y="153924"/>
                    <a:pt x="153924" y="119507"/>
                    <a:pt x="153924" y="76962"/>
                  </a:cubicBezTo>
                  <a:cubicBezTo>
                    <a:pt x="153924" y="34417"/>
                    <a:pt x="119380" y="0"/>
                    <a:pt x="76962" y="0"/>
                  </a:cubicBezTo>
                  <a:cubicBezTo>
                    <a:pt x="34544" y="0"/>
                    <a:pt x="0" y="34417"/>
                    <a:pt x="0" y="76962"/>
                  </a:cubicBezTo>
                  <a:cubicBezTo>
                    <a:pt x="0" y="119507"/>
                    <a:pt x="34417" y="153924"/>
                    <a:pt x="76962" y="153924"/>
                  </a:cubicBezTo>
                </a:path>
              </a:pathLst>
            </a:custGeom>
            <a:solidFill>
              <a:srgbClr val="FFFFFF"/>
            </a:solidFill>
          </p:spPr>
        </p:sp>
        <p:sp>
          <p:nvSpPr>
            <p:cNvPr id="92" name="Freeform 92"/>
            <p:cNvSpPr/>
            <p:nvPr/>
          </p:nvSpPr>
          <p:spPr>
            <a:xfrm>
              <a:off x="161036" y="63500"/>
              <a:ext cx="155956" cy="128270"/>
            </a:xfrm>
            <a:custGeom>
              <a:avLst/>
              <a:gdLst/>
              <a:ahLst/>
              <a:cxnLst/>
              <a:rect l="l" t="t" r="r" b="b"/>
              <a:pathLst>
                <a:path w="155956" h="128270">
                  <a:moveTo>
                    <a:pt x="52197" y="86487"/>
                  </a:moveTo>
                  <a:cubicBezTo>
                    <a:pt x="56642" y="82423"/>
                    <a:pt x="61087" y="78232"/>
                    <a:pt x="65532" y="74168"/>
                  </a:cubicBezTo>
                  <a:cubicBezTo>
                    <a:pt x="90805" y="50927"/>
                    <a:pt x="115951" y="27686"/>
                    <a:pt x="141224" y="4572"/>
                  </a:cubicBezTo>
                  <a:cubicBezTo>
                    <a:pt x="142748" y="3175"/>
                    <a:pt x="144907" y="2032"/>
                    <a:pt x="146812" y="1524"/>
                  </a:cubicBezTo>
                  <a:cubicBezTo>
                    <a:pt x="151892" y="0"/>
                    <a:pt x="155956" y="4191"/>
                    <a:pt x="154432" y="9271"/>
                  </a:cubicBezTo>
                  <a:cubicBezTo>
                    <a:pt x="153924" y="10922"/>
                    <a:pt x="153035" y="12700"/>
                    <a:pt x="151892" y="13970"/>
                  </a:cubicBezTo>
                  <a:cubicBezTo>
                    <a:pt x="131191" y="38227"/>
                    <a:pt x="110490" y="62484"/>
                    <a:pt x="89789" y="86741"/>
                  </a:cubicBezTo>
                  <a:cubicBezTo>
                    <a:pt x="79375" y="98933"/>
                    <a:pt x="69088" y="110998"/>
                    <a:pt x="58674" y="123190"/>
                  </a:cubicBezTo>
                  <a:cubicBezTo>
                    <a:pt x="58039" y="123952"/>
                    <a:pt x="57404" y="124587"/>
                    <a:pt x="56642" y="125222"/>
                  </a:cubicBezTo>
                  <a:cubicBezTo>
                    <a:pt x="52832" y="128270"/>
                    <a:pt x="48641" y="128270"/>
                    <a:pt x="45085" y="124968"/>
                  </a:cubicBezTo>
                  <a:cubicBezTo>
                    <a:pt x="43561" y="123571"/>
                    <a:pt x="42291" y="121920"/>
                    <a:pt x="41021" y="120269"/>
                  </a:cubicBezTo>
                  <a:cubicBezTo>
                    <a:pt x="28448" y="103251"/>
                    <a:pt x="15748" y="86360"/>
                    <a:pt x="3302" y="69342"/>
                  </a:cubicBezTo>
                  <a:cubicBezTo>
                    <a:pt x="2032" y="67691"/>
                    <a:pt x="1270" y="65532"/>
                    <a:pt x="1016" y="63500"/>
                  </a:cubicBezTo>
                  <a:cubicBezTo>
                    <a:pt x="0" y="57150"/>
                    <a:pt x="7366" y="53467"/>
                    <a:pt x="11811" y="55372"/>
                  </a:cubicBezTo>
                  <a:cubicBezTo>
                    <a:pt x="13208" y="56007"/>
                    <a:pt x="14605" y="56769"/>
                    <a:pt x="15748" y="57658"/>
                  </a:cubicBezTo>
                  <a:cubicBezTo>
                    <a:pt x="27559" y="67056"/>
                    <a:pt x="39370" y="76454"/>
                    <a:pt x="51181" y="85852"/>
                  </a:cubicBezTo>
                  <a:cubicBezTo>
                    <a:pt x="51435" y="86106"/>
                    <a:pt x="51816" y="86233"/>
                    <a:pt x="52197" y="86614"/>
                  </a:cubicBezTo>
                </a:path>
              </a:pathLst>
            </a:custGeom>
            <a:solidFill>
              <a:srgbClr val="00BF50"/>
            </a:solidFill>
          </p:spPr>
        </p:sp>
      </p:grpSp>
      <p:grpSp>
        <p:nvGrpSpPr>
          <p:cNvPr id="93" name="Group 93"/>
          <p:cNvGrpSpPr>
            <a:grpSpLocks noChangeAspect="1"/>
          </p:cNvGrpSpPr>
          <p:nvPr/>
        </p:nvGrpSpPr>
        <p:grpSpPr>
          <a:xfrm>
            <a:off x="4563345" y="6324230"/>
            <a:ext cx="437935" cy="453609"/>
            <a:chOff x="0" y="0"/>
            <a:chExt cx="380568" cy="394195"/>
          </a:xfrm>
        </p:grpSpPr>
        <p:sp>
          <p:nvSpPr>
            <p:cNvPr id="94" name="Freeform 94"/>
            <p:cNvSpPr/>
            <p:nvPr/>
          </p:nvSpPr>
          <p:spPr>
            <a:xfrm>
              <a:off x="63500" y="127762"/>
              <a:ext cx="155575" cy="202946"/>
            </a:xfrm>
            <a:custGeom>
              <a:avLst/>
              <a:gdLst/>
              <a:ahLst/>
              <a:cxnLst/>
              <a:rect l="l" t="t" r="r" b="b"/>
              <a:pathLst>
                <a:path w="155575" h="202946">
                  <a:moveTo>
                    <a:pt x="0" y="101219"/>
                  </a:moveTo>
                  <a:cubicBezTo>
                    <a:pt x="0" y="77343"/>
                    <a:pt x="0" y="53467"/>
                    <a:pt x="0" y="29591"/>
                  </a:cubicBezTo>
                  <a:cubicBezTo>
                    <a:pt x="0" y="14351"/>
                    <a:pt x="13462" y="381"/>
                    <a:pt x="28702" y="254"/>
                  </a:cubicBezTo>
                  <a:cubicBezTo>
                    <a:pt x="50800" y="0"/>
                    <a:pt x="72771" y="0"/>
                    <a:pt x="94869" y="381"/>
                  </a:cubicBezTo>
                  <a:cubicBezTo>
                    <a:pt x="98298" y="381"/>
                    <a:pt x="102489" y="2159"/>
                    <a:pt x="105029" y="4572"/>
                  </a:cubicBezTo>
                  <a:cubicBezTo>
                    <a:pt x="120777" y="19939"/>
                    <a:pt x="136398" y="35433"/>
                    <a:pt x="151511" y="51435"/>
                  </a:cubicBezTo>
                  <a:cubicBezTo>
                    <a:pt x="154051" y="54102"/>
                    <a:pt x="155321" y="58801"/>
                    <a:pt x="155321" y="62484"/>
                  </a:cubicBezTo>
                  <a:cubicBezTo>
                    <a:pt x="155575" y="100203"/>
                    <a:pt x="155575" y="138049"/>
                    <a:pt x="155448" y="175768"/>
                  </a:cubicBezTo>
                  <a:cubicBezTo>
                    <a:pt x="155448" y="188722"/>
                    <a:pt x="142113" y="202311"/>
                    <a:pt x="128778" y="202565"/>
                  </a:cubicBezTo>
                  <a:cubicBezTo>
                    <a:pt x="110871" y="202946"/>
                    <a:pt x="92837" y="202819"/>
                    <a:pt x="74930" y="202819"/>
                  </a:cubicBezTo>
                  <a:cubicBezTo>
                    <a:pt x="60325" y="202819"/>
                    <a:pt x="45593" y="202819"/>
                    <a:pt x="30988" y="202819"/>
                  </a:cubicBezTo>
                  <a:cubicBezTo>
                    <a:pt x="13208" y="202692"/>
                    <a:pt x="0" y="189484"/>
                    <a:pt x="0" y="171831"/>
                  </a:cubicBezTo>
                  <a:close/>
                  <a:moveTo>
                    <a:pt x="15494" y="101346"/>
                  </a:moveTo>
                  <a:cubicBezTo>
                    <a:pt x="15494" y="124460"/>
                    <a:pt x="15494" y="147574"/>
                    <a:pt x="15494" y="170688"/>
                  </a:cubicBezTo>
                  <a:cubicBezTo>
                    <a:pt x="15494" y="180594"/>
                    <a:pt x="21717" y="187452"/>
                    <a:pt x="31750" y="187579"/>
                  </a:cubicBezTo>
                  <a:cubicBezTo>
                    <a:pt x="62611" y="187833"/>
                    <a:pt x="93345" y="187833"/>
                    <a:pt x="124206" y="187579"/>
                  </a:cubicBezTo>
                  <a:cubicBezTo>
                    <a:pt x="134112" y="187452"/>
                    <a:pt x="140589" y="180721"/>
                    <a:pt x="140589" y="170815"/>
                  </a:cubicBezTo>
                  <a:cubicBezTo>
                    <a:pt x="140716" y="137922"/>
                    <a:pt x="140589" y="104902"/>
                    <a:pt x="140589" y="72009"/>
                  </a:cubicBezTo>
                  <a:cubicBezTo>
                    <a:pt x="140589" y="65278"/>
                    <a:pt x="138049" y="62865"/>
                    <a:pt x="131191" y="62738"/>
                  </a:cubicBezTo>
                  <a:cubicBezTo>
                    <a:pt x="121539" y="62484"/>
                    <a:pt x="111887" y="62357"/>
                    <a:pt x="102235" y="62103"/>
                  </a:cubicBezTo>
                  <a:cubicBezTo>
                    <a:pt x="96774" y="61976"/>
                    <a:pt x="94361" y="59563"/>
                    <a:pt x="93980" y="54102"/>
                  </a:cubicBezTo>
                  <a:cubicBezTo>
                    <a:pt x="93853" y="52324"/>
                    <a:pt x="93726" y="50419"/>
                    <a:pt x="93726" y="48641"/>
                  </a:cubicBezTo>
                  <a:cubicBezTo>
                    <a:pt x="93599" y="40513"/>
                    <a:pt x="93599" y="32385"/>
                    <a:pt x="93472" y="24130"/>
                  </a:cubicBezTo>
                  <a:cubicBezTo>
                    <a:pt x="93345" y="18161"/>
                    <a:pt x="90678" y="15113"/>
                    <a:pt x="85598" y="15113"/>
                  </a:cubicBezTo>
                  <a:cubicBezTo>
                    <a:pt x="67564" y="15240"/>
                    <a:pt x="49657" y="15240"/>
                    <a:pt x="31750" y="15621"/>
                  </a:cubicBezTo>
                  <a:cubicBezTo>
                    <a:pt x="21717" y="15748"/>
                    <a:pt x="15748" y="22352"/>
                    <a:pt x="15748" y="32512"/>
                  </a:cubicBezTo>
                  <a:cubicBezTo>
                    <a:pt x="15748" y="55499"/>
                    <a:pt x="15748" y="78486"/>
                    <a:pt x="15748" y="101346"/>
                  </a:cubicBezTo>
                </a:path>
              </a:pathLst>
            </a:custGeom>
            <a:solidFill>
              <a:srgbClr val="171615"/>
            </a:solidFill>
          </p:spPr>
        </p:sp>
        <p:sp>
          <p:nvSpPr>
            <p:cNvPr id="95" name="Freeform 95"/>
            <p:cNvSpPr/>
            <p:nvPr/>
          </p:nvSpPr>
          <p:spPr>
            <a:xfrm>
              <a:off x="94488" y="268351"/>
              <a:ext cx="94488" cy="15621"/>
            </a:xfrm>
            <a:custGeom>
              <a:avLst/>
              <a:gdLst/>
              <a:ahLst/>
              <a:cxnLst/>
              <a:rect l="l" t="t" r="r" b="b"/>
              <a:pathLst>
                <a:path w="94488" h="15621">
                  <a:moveTo>
                    <a:pt x="46609" y="15494"/>
                  </a:moveTo>
                  <a:cubicBezTo>
                    <a:pt x="34163" y="15494"/>
                    <a:pt x="21844" y="15494"/>
                    <a:pt x="9525" y="15494"/>
                  </a:cubicBezTo>
                  <a:cubicBezTo>
                    <a:pt x="4064" y="15494"/>
                    <a:pt x="0" y="12192"/>
                    <a:pt x="254" y="7874"/>
                  </a:cubicBezTo>
                  <a:cubicBezTo>
                    <a:pt x="508" y="3810"/>
                    <a:pt x="3810" y="0"/>
                    <a:pt x="9525" y="127"/>
                  </a:cubicBezTo>
                  <a:cubicBezTo>
                    <a:pt x="34671" y="381"/>
                    <a:pt x="59944" y="254"/>
                    <a:pt x="85217" y="254"/>
                  </a:cubicBezTo>
                  <a:cubicBezTo>
                    <a:pt x="89281" y="254"/>
                    <a:pt x="92329" y="1905"/>
                    <a:pt x="93472" y="5842"/>
                  </a:cubicBezTo>
                  <a:cubicBezTo>
                    <a:pt x="94488" y="9652"/>
                    <a:pt x="93091" y="12700"/>
                    <a:pt x="89535" y="14605"/>
                  </a:cubicBezTo>
                  <a:cubicBezTo>
                    <a:pt x="88138" y="15367"/>
                    <a:pt x="86360" y="15494"/>
                    <a:pt x="84709" y="15494"/>
                  </a:cubicBezTo>
                  <a:cubicBezTo>
                    <a:pt x="72009" y="15621"/>
                    <a:pt x="59309" y="15494"/>
                    <a:pt x="46736" y="15494"/>
                  </a:cubicBezTo>
                </a:path>
              </a:pathLst>
            </a:custGeom>
            <a:solidFill>
              <a:srgbClr val="171615"/>
            </a:solidFill>
          </p:spPr>
        </p:sp>
        <p:sp>
          <p:nvSpPr>
            <p:cNvPr id="96" name="Freeform 96"/>
            <p:cNvSpPr/>
            <p:nvPr/>
          </p:nvSpPr>
          <p:spPr>
            <a:xfrm>
              <a:off x="94361" y="206121"/>
              <a:ext cx="93980" cy="15113"/>
            </a:xfrm>
            <a:custGeom>
              <a:avLst/>
              <a:gdLst/>
              <a:ahLst/>
              <a:cxnLst/>
              <a:rect l="l" t="t" r="r" b="b"/>
              <a:pathLst>
                <a:path w="93980" h="15113">
                  <a:moveTo>
                    <a:pt x="46863" y="14859"/>
                  </a:moveTo>
                  <a:cubicBezTo>
                    <a:pt x="34036" y="14859"/>
                    <a:pt x="21209" y="14986"/>
                    <a:pt x="8382" y="14859"/>
                  </a:cubicBezTo>
                  <a:cubicBezTo>
                    <a:pt x="3302" y="14732"/>
                    <a:pt x="0" y="11430"/>
                    <a:pt x="254" y="7112"/>
                  </a:cubicBezTo>
                  <a:cubicBezTo>
                    <a:pt x="508" y="3175"/>
                    <a:pt x="3937" y="0"/>
                    <a:pt x="8128" y="0"/>
                  </a:cubicBezTo>
                  <a:cubicBezTo>
                    <a:pt x="34036" y="0"/>
                    <a:pt x="60071" y="0"/>
                    <a:pt x="85979" y="0"/>
                  </a:cubicBezTo>
                  <a:cubicBezTo>
                    <a:pt x="90678" y="0"/>
                    <a:pt x="93472" y="2794"/>
                    <a:pt x="93726" y="7112"/>
                  </a:cubicBezTo>
                  <a:cubicBezTo>
                    <a:pt x="93980" y="11684"/>
                    <a:pt x="91440" y="14732"/>
                    <a:pt x="86360" y="14859"/>
                  </a:cubicBezTo>
                  <a:cubicBezTo>
                    <a:pt x="73279" y="15113"/>
                    <a:pt x="60071" y="14986"/>
                    <a:pt x="46990" y="14986"/>
                  </a:cubicBezTo>
                  <a:close/>
                </a:path>
              </a:pathLst>
            </a:custGeom>
            <a:solidFill>
              <a:srgbClr val="171615"/>
            </a:solidFill>
          </p:spPr>
        </p:sp>
        <p:sp>
          <p:nvSpPr>
            <p:cNvPr id="97" name="Freeform 97"/>
            <p:cNvSpPr/>
            <p:nvPr/>
          </p:nvSpPr>
          <p:spPr>
            <a:xfrm>
              <a:off x="94361" y="237490"/>
              <a:ext cx="78105" cy="14859"/>
            </a:xfrm>
            <a:custGeom>
              <a:avLst/>
              <a:gdLst/>
              <a:ahLst/>
              <a:cxnLst/>
              <a:rect l="l" t="t" r="r" b="b"/>
              <a:pathLst>
                <a:path w="78105" h="14859">
                  <a:moveTo>
                    <a:pt x="39243" y="14859"/>
                  </a:moveTo>
                  <a:cubicBezTo>
                    <a:pt x="29083" y="14859"/>
                    <a:pt x="19050" y="14859"/>
                    <a:pt x="8890" y="14859"/>
                  </a:cubicBezTo>
                  <a:cubicBezTo>
                    <a:pt x="3683" y="14859"/>
                    <a:pt x="508" y="12065"/>
                    <a:pt x="254" y="7620"/>
                  </a:cubicBezTo>
                  <a:cubicBezTo>
                    <a:pt x="0" y="3175"/>
                    <a:pt x="3175" y="127"/>
                    <a:pt x="8509" y="127"/>
                  </a:cubicBezTo>
                  <a:cubicBezTo>
                    <a:pt x="28956" y="0"/>
                    <a:pt x="49530" y="0"/>
                    <a:pt x="69977" y="0"/>
                  </a:cubicBezTo>
                  <a:cubicBezTo>
                    <a:pt x="75184" y="0"/>
                    <a:pt x="78105" y="3048"/>
                    <a:pt x="77978" y="7747"/>
                  </a:cubicBezTo>
                  <a:cubicBezTo>
                    <a:pt x="77851" y="12446"/>
                    <a:pt x="74930" y="14859"/>
                    <a:pt x="69469" y="14859"/>
                  </a:cubicBezTo>
                  <a:cubicBezTo>
                    <a:pt x="59436" y="14859"/>
                    <a:pt x="49276" y="14859"/>
                    <a:pt x="39116" y="14859"/>
                  </a:cubicBezTo>
                  <a:close/>
                </a:path>
              </a:pathLst>
            </a:custGeom>
            <a:solidFill>
              <a:srgbClr val="171615"/>
            </a:solidFill>
          </p:spPr>
        </p:sp>
        <p:sp>
          <p:nvSpPr>
            <p:cNvPr id="98" name="Freeform 98"/>
            <p:cNvSpPr/>
            <p:nvPr/>
          </p:nvSpPr>
          <p:spPr>
            <a:xfrm>
              <a:off x="135890" y="70358"/>
              <a:ext cx="153924" cy="153924"/>
            </a:xfrm>
            <a:custGeom>
              <a:avLst/>
              <a:gdLst/>
              <a:ahLst/>
              <a:cxnLst/>
              <a:rect l="l" t="t" r="r" b="b"/>
              <a:pathLst>
                <a:path w="153924" h="153924">
                  <a:moveTo>
                    <a:pt x="76962" y="153924"/>
                  </a:moveTo>
                  <a:cubicBezTo>
                    <a:pt x="119507" y="153924"/>
                    <a:pt x="153924" y="119507"/>
                    <a:pt x="153924" y="76962"/>
                  </a:cubicBezTo>
                  <a:cubicBezTo>
                    <a:pt x="153924" y="34417"/>
                    <a:pt x="119380" y="0"/>
                    <a:pt x="76962" y="0"/>
                  </a:cubicBezTo>
                  <a:cubicBezTo>
                    <a:pt x="34544" y="0"/>
                    <a:pt x="0" y="34417"/>
                    <a:pt x="0" y="76962"/>
                  </a:cubicBezTo>
                  <a:cubicBezTo>
                    <a:pt x="0" y="119507"/>
                    <a:pt x="34417" y="153924"/>
                    <a:pt x="76962" y="153924"/>
                  </a:cubicBezTo>
                </a:path>
              </a:pathLst>
            </a:custGeom>
            <a:solidFill>
              <a:srgbClr val="FFFFFF"/>
            </a:solidFill>
          </p:spPr>
        </p:sp>
        <p:sp>
          <p:nvSpPr>
            <p:cNvPr id="99" name="Freeform 99"/>
            <p:cNvSpPr/>
            <p:nvPr/>
          </p:nvSpPr>
          <p:spPr>
            <a:xfrm>
              <a:off x="161036" y="63373"/>
              <a:ext cx="155956" cy="128270"/>
            </a:xfrm>
            <a:custGeom>
              <a:avLst/>
              <a:gdLst/>
              <a:ahLst/>
              <a:cxnLst/>
              <a:rect l="l" t="t" r="r" b="b"/>
              <a:pathLst>
                <a:path w="155956" h="128270">
                  <a:moveTo>
                    <a:pt x="52197" y="86614"/>
                  </a:moveTo>
                  <a:cubicBezTo>
                    <a:pt x="56642" y="82550"/>
                    <a:pt x="61087" y="78359"/>
                    <a:pt x="65532" y="74295"/>
                  </a:cubicBezTo>
                  <a:cubicBezTo>
                    <a:pt x="90805" y="51054"/>
                    <a:pt x="115951" y="27813"/>
                    <a:pt x="141224" y="4699"/>
                  </a:cubicBezTo>
                  <a:cubicBezTo>
                    <a:pt x="142748" y="3302"/>
                    <a:pt x="144907" y="2159"/>
                    <a:pt x="146812" y="1524"/>
                  </a:cubicBezTo>
                  <a:cubicBezTo>
                    <a:pt x="151892" y="0"/>
                    <a:pt x="155956" y="4191"/>
                    <a:pt x="154432" y="9271"/>
                  </a:cubicBezTo>
                  <a:cubicBezTo>
                    <a:pt x="153924" y="10922"/>
                    <a:pt x="153035" y="12700"/>
                    <a:pt x="151892" y="13970"/>
                  </a:cubicBezTo>
                  <a:cubicBezTo>
                    <a:pt x="131191" y="38227"/>
                    <a:pt x="110490" y="62484"/>
                    <a:pt x="89789" y="86741"/>
                  </a:cubicBezTo>
                  <a:cubicBezTo>
                    <a:pt x="79375" y="98933"/>
                    <a:pt x="69088" y="110998"/>
                    <a:pt x="58674" y="123190"/>
                  </a:cubicBezTo>
                  <a:cubicBezTo>
                    <a:pt x="58039" y="123952"/>
                    <a:pt x="57404" y="124587"/>
                    <a:pt x="56642" y="125222"/>
                  </a:cubicBezTo>
                  <a:cubicBezTo>
                    <a:pt x="52832" y="128270"/>
                    <a:pt x="48641" y="128270"/>
                    <a:pt x="45085" y="124968"/>
                  </a:cubicBezTo>
                  <a:cubicBezTo>
                    <a:pt x="43561" y="123571"/>
                    <a:pt x="42291" y="121920"/>
                    <a:pt x="41021" y="120269"/>
                  </a:cubicBezTo>
                  <a:cubicBezTo>
                    <a:pt x="28448" y="103251"/>
                    <a:pt x="15748" y="86360"/>
                    <a:pt x="3302" y="69342"/>
                  </a:cubicBezTo>
                  <a:cubicBezTo>
                    <a:pt x="2032" y="67691"/>
                    <a:pt x="1270" y="65532"/>
                    <a:pt x="1016" y="63500"/>
                  </a:cubicBezTo>
                  <a:cubicBezTo>
                    <a:pt x="0" y="57150"/>
                    <a:pt x="7366" y="53467"/>
                    <a:pt x="11811" y="55372"/>
                  </a:cubicBezTo>
                  <a:cubicBezTo>
                    <a:pt x="13208" y="56007"/>
                    <a:pt x="14605" y="56769"/>
                    <a:pt x="15748" y="57658"/>
                  </a:cubicBezTo>
                  <a:cubicBezTo>
                    <a:pt x="27559" y="67056"/>
                    <a:pt x="39370" y="76454"/>
                    <a:pt x="51181" y="85852"/>
                  </a:cubicBezTo>
                  <a:cubicBezTo>
                    <a:pt x="51435" y="86106"/>
                    <a:pt x="51816" y="86233"/>
                    <a:pt x="52197" y="86614"/>
                  </a:cubicBezTo>
                </a:path>
              </a:pathLst>
            </a:custGeom>
            <a:solidFill>
              <a:srgbClr val="00BF50"/>
            </a:solidFill>
          </p:spPr>
        </p:sp>
      </p:grpSp>
      <p:grpSp>
        <p:nvGrpSpPr>
          <p:cNvPr id="100" name="Group 100"/>
          <p:cNvGrpSpPr>
            <a:grpSpLocks noChangeAspect="1"/>
          </p:cNvGrpSpPr>
          <p:nvPr/>
        </p:nvGrpSpPr>
        <p:grpSpPr>
          <a:xfrm>
            <a:off x="4563345" y="6796527"/>
            <a:ext cx="437935" cy="453609"/>
            <a:chOff x="0" y="0"/>
            <a:chExt cx="380568" cy="394195"/>
          </a:xfrm>
        </p:grpSpPr>
        <p:sp>
          <p:nvSpPr>
            <p:cNvPr id="101" name="Freeform 101"/>
            <p:cNvSpPr/>
            <p:nvPr/>
          </p:nvSpPr>
          <p:spPr>
            <a:xfrm>
              <a:off x="63500" y="127762"/>
              <a:ext cx="155575" cy="202946"/>
            </a:xfrm>
            <a:custGeom>
              <a:avLst/>
              <a:gdLst/>
              <a:ahLst/>
              <a:cxnLst/>
              <a:rect l="l" t="t" r="r" b="b"/>
              <a:pathLst>
                <a:path w="155575" h="202946">
                  <a:moveTo>
                    <a:pt x="0" y="101219"/>
                  </a:moveTo>
                  <a:cubicBezTo>
                    <a:pt x="0" y="77343"/>
                    <a:pt x="0" y="53467"/>
                    <a:pt x="0" y="29591"/>
                  </a:cubicBezTo>
                  <a:cubicBezTo>
                    <a:pt x="0" y="14351"/>
                    <a:pt x="13462" y="381"/>
                    <a:pt x="28702" y="254"/>
                  </a:cubicBezTo>
                  <a:cubicBezTo>
                    <a:pt x="50800" y="0"/>
                    <a:pt x="72771" y="0"/>
                    <a:pt x="94869" y="381"/>
                  </a:cubicBezTo>
                  <a:cubicBezTo>
                    <a:pt x="98298" y="381"/>
                    <a:pt x="102489" y="2159"/>
                    <a:pt x="105029" y="4572"/>
                  </a:cubicBezTo>
                  <a:cubicBezTo>
                    <a:pt x="120777" y="19939"/>
                    <a:pt x="136398" y="35433"/>
                    <a:pt x="151511" y="51435"/>
                  </a:cubicBezTo>
                  <a:cubicBezTo>
                    <a:pt x="154051" y="54102"/>
                    <a:pt x="155321" y="58801"/>
                    <a:pt x="155321" y="62484"/>
                  </a:cubicBezTo>
                  <a:cubicBezTo>
                    <a:pt x="155575" y="100203"/>
                    <a:pt x="155575" y="138049"/>
                    <a:pt x="155448" y="175768"/>
                  </a:cubicBezTo>
                  <a:cubicBezTo>
                    <a:pt x="155448" y="188722"/>
                    <a:pt x="142113" y="202311"/>
                    <a:pt x="128778" y="202565"/>
                  </a:cubicBezTo>
                  <a:cubicBezTo>
                    <a:pt x="110871" y="202946"/>
                    <a:pt x="92837" y="202819"/>
                    <a:pt x="74930" y="202819"/>
                  </a:cubicBezTo>
                  <a:cubicBezTo>
                    <a:pt x="60325" y="202819"/>
                    <a:pt x="45593" y="202819"/>
                    <a:pt x="30988" y="202819"/>
                  </a:cubicBezTo>
                  <a:cubicBezTo>
                    <a:pt x="13208" y="202692"/>
                    <a:pt x="0" y="189484"/>
                    <a:pt x="0" y="171831"/>
                  </a:cubicBezTo>
                  <a:close/>
                  <a:moveTo>
                    <a:pt x="15494" y="101346"/>
                  </a:moveTo>
                  <a:cubicBezTo>
                    <a:pt x="15494" y="124460"/>
                    <a:pt x="15494" y="147574"/>
                    <a:pt x="15494" y="170688"/>
                  </a:cubicBezTo>
                  <a:cubicBezTo>
                    <a:pt x="15494" y="180594"/>
                    <a:pt x="21717" y="187452"/>
                    <a:pt x="31750" y="187579"/>
                  </a:cubicBezTo>
                  <a:cubicBezTo>
                    <a:pt x="62611" y="187833"/>
                    <a:pt x="93345" y="187833"/>
                    <a:pt x="124206" y="187579"/>
                  </a:cubicBezTo>
                  <a:cubicBezTo>
                    <a:pt x="134112" y="187452"/>
                    <a:pt x="140589" y="180721"/>
                    <a:pt x="140589" y="170815"/>
                  </a:cubicBezTo>
                  <a:cubicBezTo>
                    <a:pt x="140716" y="137922"/>
                    <a:pt x="140589" y="104902"/>
                    <a:pt x="140589" y="72009"/>
                  </a:cubicBezTo>
                  <a:cubicBezTo>
                    <a:pt x="140589" y="65278"/>
                    <a:pt x="138049" y="62865"/>
                    <a:pt x="131191" y="62738"/>
                  </a:cubicBezTo>
                  <a:cubicBezTo>
                    <a:pt x="121539" y="62484"/>
                    <a:pt x="111887" y="62357"/>
                    <a:pt x="102235" y="62103"/>
                  </a:cubicBezTo>
                  <a:cubicBezTo>
                    <a:pt x="96774" y="61976"/>
                    <a:pt x="94361" y="59563"/>
                    <a:pt x="93980" y="54102"/>
                  </a:cubicBezTo>
                  <a:cubicBezTo>
                    <a:pt x="93853" y="52324"/>
                    <a:pt x="93726" y="50419"/>
                    <a:pt x="93726" y="48641"/>
                  </a:cubicBezTo>
                  <a:cubicBezTo>
                    <a:pt x="93599" y="40513"/>
                    <a:pt x="93599" y="32385"/>
                    <a:pt x="93472" y="24130"/>
                  </a:cubicBezTo>
                  <a:cubicBezTo>
                    <a:pt x="93345" y="18161"/>
                    <a:pt x="90678" y="15113"/>
                    <a:pt x="85598" y="15113"/>
                  </a:cubicBezTo>
                  <a:cubicBezTo>
                    <a:pt x="67564" y="15240"/>
                    <a:pt x="49657" y="15240"/>
                    <a:pt x="31750" y="15621"/>
                  </a:cubicBezTo>
                  <a:cubicBezTo>
                    <a:pt x="21717" y="15748"/>
                    <a:pt x="15748" y="22352"/>
                    <a:pt x="15748" y="32512"/>
                  </a:cubicBezTo>
                  <a:cubicBezTo>
                    <a:pt x="15748" y="55499"/>
                    <a:pt x="15748" y="78486"/>
                    <a:pt x="15748" y="101346"/>
                  </a:cubicBezTo>
                </a:path>
              </a:pathLst>
            </a:custGeom>
            <a:solidFill>
              <a:srgbClr val="171615"/>
            </a:solidFill>
          </p:spPr>
        </p:sp>
        <p:sp>
          <p:nvSpPr>
            <p:cNvPr id="102" name="Freeform 102"/>
            <p:cNvSpPr/>
            <p:nvPr/>
          </p:nvSpPr>
          <p:spPr>
            <a:xfrm>
              <a:off x="94488" y="268351"/>
              <a:ext cx="94488" cy="15621"/>
            </a:xfrm>
            <a:custGeom>
              <a:avLst/>
              <a:gdLst/>
              <a:ahLst/>
              <a:cxnLst/>
              <a:rect l="l" t="t" r="r" b="b"/>
              <a:pathLst>
                <a:path w="94488" h="15621">
                  <a:moveTo>
                    <a:pt x="46609" y="15494"/>
                  </a:moveTo>
                  <a:cubicBezTo>
                    <a:pt x="34163" y="15494"/>
                    <a:pt x="21844" y="15494"/>
                    <a:pt x="9525" y="15494"/>
                  </a:cubicBezTo>
                  <a:cubicBezTo>
                    <a:pt x="4064" y="15494"/>
                    <a:pt x="0" y="12192"/>
                    <a:pt x="254" y="7874"/>
                  </a:cubicBezTo>
                  <a:cubicBezTo>
                    <a:pt x="508" y="3810"/>
                    <a:pt x="3810" y="0"/>
                    <a:pt x="9525" y="127"/>
                  </a:cubicBezTo>
                  <a:cubicBezTo>
                    <a:pt x="34671" y="381"/>
                    <a:pt x="59944" y="254"/>
                    <a:pt x="85217" y="254"/>
                  </a:cubicBezTo>
                  <a:cubicBezTo>
                    <a:pt x="89281" y="254"/>
                    <a:pt x="92329" y="1905"/>
                    <a:pt x="93472" y="5842"/>
                  </a:cubicBezTo>
                  <a:cubicBezTo>
                    <a:pt x="94488" y="9652"/>
                    <a:pt x="93091" y="12700"/>
                    <a:pt x="89535" y="14605"/>
                  </a:cubicBezTo>
                  <a:cubicBezTo>
                    <a:pt x="88138" y="15367"/>
                    <a:pt x="86360" y="15494"/>
                    <a:pt x="84709" y="15494"/>
                  </a:cubicBezTo>
                  <a:cubicBezTo>
                    <a:pt x="72009" y="15621"/>
                    <a:pt x="59309" y="15494"/>
                    <a:pt x="46736" y="15494"/>
                  </a:cubicBezTo>
                </a:path>
              </a:pathLst>
            </a:custGeom>
            <a:solidFill>
              <a:srgbClr val="171615"/>
            </a:solidFill>
          </p:spPr>
        </p:sp>
        <p:sp>
          <p:nvSpPr>
            <p:cNvPr id="103" name="Freeform 103"/>
            <p:cNvSpPr/>
            <p:nvPr/>
          </p:nvSpPr>
          <p:spPr>
            <a:xfrm>
              <a:off x="94361" y="206121"/>
              <a:ext cx="93980" cy="15113"/>
            </a:xfrm>
            <a:custGeom>
              <a:avLst/>
              <a:gdLst/>
              <a:ahLst/>
              <a:cxnLst/>
              <a:rect l="l" t="t" r="r" b="b"/>
              <a:pathLst>
                <a:path w="93980" h="15113">
                  <a:moveTo>
                    <a:pt x="46863" y="14859"/>
                  </a:moveTo>
                  <a:cubicBezTo>
                    <a:pt x="34036" y="14859"/>
                    <a:pt x="21209" y="14986"/>
                    <a:pt x="8382" y="14859"/>
                  </a:cubicBezTo>
                  <a:cubicBezTo>
                    <a:pt x="3302" y="14732"/>
                    <a:pt x="0" y="11430"/>
                    <a:pt x="254" y="7112"/>
                  </a:cubicBezTo>
                  <a:cubicBezTo>
                    <a:pt x="508" y="3175"/>
                    <a:pt x="3937" y="0"/>
                    <a:pt x="8128" y="0"/>
                  </a:cubicBezTo>
                  <a:cubicBezTo>
                    <a:pt x="34036" y="0"/>
                    <a:pt x="60071" y="0"/>
                    <a:pt x="85979" y="0"/>
                  </a:cubicBezTo>
                  <a:cubicBezTo>
                    <a:pt x="90678" y="0"/>
                    <a:pt x="93472" y="2794"/>
                    <a:pt x="93726" y="7112"/>
                  </a:cubicBezTo>
                  <a:cubicBezTo>
                    <a:pt x="93980" y="11684"/>
                    <a:pt x="91440" y="14732"/>
                    <a:pt x="86360" y="14859"/>
                  </a:cubicBezTo>
                  <a:cubicBezTo>
                    <a:pt x="73279" y="15113"/>
                    <a:pt x="60071" y="14986"/>
                    <a:pt x="46990" y="14986"/>
                  </a:cubicBezTo>
                  <a:close/>
                </a:path>
              </a:pathLst>
            </a:custGeom>
            <a:solidFill>
              <a:srgbClr val="171615"/>
            </a:solidFill>
          </p:spPr>
        </p:sp>
        <p:sp>
          <p:nvSpPr>
            <p:cNvPr id="104" name="Freeform 104"/>
            <p:cNvSpPr/>
            <p:nvPr/>
          </p:nvSpPr>
          <p:spPr>
            <a:xfrm>
              <a:off x="94361" y="237490"/>
              <a:ext cx="78105" cy="14859"/>
            </a:xfrm>
            <a:custGeom>
              <a:avLst/>
              <a:gdLst/>
              <a:ahLst/>
              <a:cxnLst/>
              <a:rect l="l" t="t" r="r" b="b"/>
              <a:pathLst>
                <a:path w="78105" h="14859">
                  <a:moveTo>
                    <a:pt x="39243" y="14859"/>
                  </a:moveTo>
                  <a:cubicBezTo>
                    <a:pt x="29083" y="14859"/>
                    <a:pt x="19050" y="14859"/>
                    <a:pt x="8890" y="14859"/>
                  </a:cubicBezTo>
                  <a:cubicBezTo>
                    <a:pt x="3683" y="14859"/>
                    <a:pt x="508" y="12065"/>
                    <a:pt x="254" y="7620"/>
                  </a:cubicBezTo>
                  <a:cubicBezTo>
                    <a:pt x="0" y="3175"/>
                    <a:pt x="3175" y="127"/>
                    <a:pt x="8509" y="127"/>
                  </a:cubicBezTo>
                  <a:cubicBezTo>
                    <a:pt x="28956" y="0"/>
                    <a:pt x="49530" y="0"/>
                    <a:pt x="69977" y="0"/>
                  </a:cubicBezTo>
                  <a:cubicBezTo>
                    <a:pt x="75184" y="0"/>
                    <a:pt x="78105" y="3048"/>
                    <a:pt x="77978" y="7747"/>
                  </a:cubicBezTo>
                  <a:cubicBezTo>
                    <a:pt x="77851" y="12446"/>
                    <a:pt x="74930" y="14859"/>
                    <a:pt x="69469" y="14859"/>
                  </a:cubicBezTo>
                  <a:cubicBezTo>
                    <a:pt x="59436" y="14859"/>
                    <a:pt x="49276" y="14859"/>
                    <a:pt x="39116" y="14859"/>
                  </a:cubicBezTo>
                  <a:close/>
                </a:path>
              </a:pathLst>
            </a:custGeom>
            <a:solidFill>
              <a:srgbClr val="171615"/>
            </a:solidFill>
          </p:spPr>
        </p:sp>
        <p:sp>
          <p:nvSpPr>
            <p:cNvPr id="105" name="Freeform 105"/>
            <p:cNvSpPr/>
            <p:nvPr/>
          </p:nvSpPr>
          <p:spPr>
            <a:xfrm>
              <a:off x="135890" y="70358"/>
              <a:ext cx="153924" cy="153924"/>
            </a:xfrm>
            <a:custGeom>
              <a:avLst/>
              <a:gdLst/>
              <a:ahLst/>
              <a:cxnLst/>
              <a:rect l="l" t="t" r="r" b="b"/>
              <a:pathLst>
                <a:path w="153924" h="153924">
                  <a:moveTo>
                    <a:pt x="76962" y="153924"/>
                  </a:moveTo>
                  <a:cubicBezTo>
                    <a:pt x="119507" y="153924"/>
                    <a:pt x="153924" y="119507"/>
                    <a:pt x="153924" y="76962"/>
                  </a:cubicBezTo>
                  <a:cubicBezTo>
                    <a:pt x="153924" y="34417"/>
                    <a:pt x="119380" y="0"/>
                    <a:pt x="76962" y="0"/>
                  </a:cubicBezTo>
                  <a:cubicBezTo>
                    <a:pt x="34544" y="0"/>
                    <a:pt x="0" y="34417"/>
                    <a:pt x="0" y="76962"/>
                  </a:cubicBezTo>
                  <a:cubicBezTo>
                    <a:pt x="0" y="119507"/>
                    <a:pt x="34417" y="153924"/>
                    <a:pt x="76962" y="153924"/>
                  </a:cubicBezTo>
                </a:path>
              </a:pathLst>
            </a:custGeom>
            <a:solidFill>
              <a:srgbClr val="FFFFFF"/>
            </a:solidFill>
          </p:spPr>
        </p:sp>
        <p:sp>
          <p:nvSpPr>
            <p:cNvPr id="106" name="Freeform 106"/>
            <p:cNvSpPr/>
            <p:nvPr/>
          </p:nvSpPr>
          <p:spPr>
            <a:xfrm>
              <a:off x="161036" y="63500"/>
              <a:ext cx="155956" cy="128270"/>
            </a:xfrm>
            <a:custGeom>
              <a:avLst/>
              <a:gdLst/>
              <a:ahLst/>
              <a:cxnLst/>
              <a:rect l="l" t="t" r="r" b="b"/>
              <a:pathLst>
                <a:path w="155956" h="128270">
                  <a:moveTo>
                    <a:pt x="52197" y="86487"/>
                  </a:moveTo>
                  <a:cubicBezTo>
                    <a:pt x="56642" y="82423"/>
                    <a:pt x="61087" y="78232"/>
                    <a:pt x="65532" y="74168"/>
                  </a:cubicBezTo>
                  <a:cubicBezTo>
                    <a:pt x="90805" y="50927"/>
                    <a:pt x="115951" y="27686"/>
                    <a:pt x="141224" y="4572"/>
                  </a:cubicBezTo>
                  <a:cubicBezTo>
                    <a:pt x="142748" y="3175"/>
                    <a:pt x="144907" y="2032"/>
                    <a:pt x="146812" y="1524"/>
                  </a:cubicBezTo>
                  <a:cubicBezTo>
                    <a:pt x="151892" y="0"/>
                    <a:pt x="155956" y="4191"/>
                    <a:pt x="154432" y="9271"/>
                  </a:cubicBezTo>
                  <a:cubicBezTo>
                    <a:pt x="153924" y="10922"/>
                    <a:pt x="153035" y="12700"/>
                    <a:pt x="151892" y="13970"/>
                  </a:cubicBezTo>
                  <a:cubicBezTo>
                    <a:pt x="131191" y="38227"/>
                    <a:pt x="110490" y="62484"/>
                    <a:pt x="89789" y="86741"/>
                  </a:cubicBezTo>
                  <a:cubicBezTo>
                    <a:pt x="79375" y="98933"/>
                    <a:pt x="69088" y="110998"/>
                    <a:pt x="58674" y="123190"/>
                  </a:cubicBezTo>
                  <a:cubicBezTo>
                    <a:pt x="58039" y="123952"/>
                    <a:pt x="57404" y="124587"/>
                    <a:pt x="56642" y="125222"/>
                  </a:cubicBezTo>
                  <a:cubicBezTo>
                    <a:pt x="52832" y="128270"/>
                    <a:pt x="48641" y="128270"/>
                    <a:pt x="45085" y="124968"/>
                  </a:cubicBezTo>
                  <a:cubicBezTo>
                    <a:pt x="43561" y="123571"/>
                    <a:pt x="42291" y="121920"/>
                    <a:pt x="41021" y="120269"/>
                  </a:cubicBezTo>
                  <a:cubicBezTo>
                    <a:pt x="28448" y="103251"/>
                    <a:pt x="15748" y="86360"/>
                    <a:pt x="3302" y="69342"/>
                  </a:cubicBezTo>
                  <a:cubicBezTo>
                    <a:pt x="2032" y="67691"/>
                    <a:pt x="1270" y="65532"/>
                    <a:pt x="1016" y="63500"/>
                  </a:cubicBezTo>
                  <a:cubicBezTo>
                    <a:pt x="0" y="57150"/>
                    <a:pt x="7366" y="53467"/>
                    <a:pt x="11811" y="55372"/>
                  </a:cubicBezTo>
                  <a:cubicBezTo>
                    <a:pt x="13208" y="56007"/>
                    <a:pt x="14605" y="56769"/>
                    <a:pt x="15748" y="57658"/>
                  </a:cubicBezTo>
                  <a:cubicBezTo>
                    <a:pt x="27559" y="67056"/>
                    <a:pt x="39370" y="76454"/>
                    <a:pt x="51181" y="85852"/>
                  </a:cubicBezTo>
                  <a:cubicBezTo>
                    <a:pt x="51435" y="86106"/>
                    <a:pt x="51816" y="86233"/>
                    <a:pt x="52197" y="86614"/>
                  </a:cubicBezTo>
                </a:path>
              </a:pathLst>
            </a:custGeom>
            <a:solidFill>
              <a:srgbClr val="00BF50"/>
            </a:solidFill>
          </p:spPr>
        </p:sp>
      </p:grpSp>
      <p:grpSp>
        <p:nvGrpSpPr>
          <p:cNvPr id="107" name="Group 107"/>
          <p:cNvGrpSpPr>
            <a:grpSpLocks noChangeAspect="1"/>
          </p:cNvGrpSpPr>
          <p:nvPr/>
        </p:nvGrpSpPr>
        <p:grpSpPr>
          <a:xfrm>
            <a:off x="4563345" y="7450498"/>
            <a:ext cx="437935" cy="453609"/>
            <a:chOff x="0" y="0"/>
            <a:chExt cx="380568" cy="394195"/>
          </a:xfrm>
        </p:grpSpPr>
        <p:sp>
          <p:nvSpPr>
            <p:cNvPr id="108" name="Freeform 108"/>
            <p:cNvSpPr/>
            <p:nvPr/>
          </p:nvSpPr>
          <p:spPr>
            <a:xfrm>
              <a:off x="63500" y="127762"/>
              <a:ext cx="155575" cy="202946"/>
            </a:xfrm>
            <a:custGeom>
              <a:avLst/>
              <a:gdLst/>
              <a:ahLst/>
              <a:cxnLst/>
              <a:rect l="l" t="t" r="r" b="b"/>
              <a:pathLst>
                <a:path w="155575" h="202946">
                  <a:moveTo>
                    <a:pt x="0" y="101219"/>
                  </a:moveTo>
                  <a:cubicBezTo>
                    <a:pt x="0" y="77343"/>
                    <a:pt x="0" y="53467"/>
                    <a:pt x="0" y="29591"/>
                  </a:cubicBezTo>
                  <a:cubicBezTo>
                    <a:pt x="0" y="14351"/>
                    <a:pt x="13462" y="381"/>
                    <a:pt x="28702" y="254"/>
                  </a:cubicBezTo>
                  <a:cubicBezTo>
                    <a:pt x="50800" y="0"/>
                    <a:pt x="72771" y="0"/>
                    <a:pt x="94869" y="381"/>
                  </a:cubicBezTo>
                  <a:cubicBezTo>
                    <a:pt x="98298" y="381"/>
                    <a:pt x="102489" y="2159"/>
                    <a:pt x="105029" y="4572"/>
                  </a:cubicBezTo>
                  <a:cubicBezTo>
                    <a:pt x="120777" y="19939"/>
                    <a:pt x="136398" y="35433"/>
                    <a:pt x="151511" y="51435"/>
                  </a:cubicBezTo>
                  <a:cubicBezTo>
                    <a:pt x="154051" y="54102"/>
                    <a:pt x="155321" y="58801"/>
                    <a:pt x="155321" y="62484"/>
                  </a:cubicBezTo>
                  <a:cubicBezTo>
                    <a:pt x="155575" y="100203"/>
                    <a:pt x="155575" y="138049"/>
                    <a:pt x="155448" y="175768"/>
                  </a:cubicBezTo>
                  <a:cubicBezTo>
                    <a:pt x="155448" y="188722"/>
                    <a:pt x="142113" y="202311"/>
                    <a:pt x="128778" y="202565"/>
                  </a:cubicBezTo>
                  <a:cubicBezTo>
                    <a:pt x="110871" y="202946"/>
                    <a:pt x="92837" y="202819"/>
                    <a:pt x="74930" y="202819"/>
                  </a:cubicBezTo>
                  <a:cubicBezTo>
                    <a:pt x="60325" y="202819"/>
                    <a:pt x="45593" y="202819"/>
                    <a:pt x="30988" y="202819"/>
                  </a:cubicBezTo>
                  <a:cubicBezTo>
                    <a:pt x="13208" y="202692"/>
                    <a:pt x="0" y="189484"/>
                    <a:pt x="0" y="171831"/>
                  </a:cubicBezTo>
                  <a:close/>
                  <a:moveTo>
                    <a:pt x="15494" y="101346"/>
                  </a:moveTo>
                  <a:cubicBezTo>
                    <a:pt x="15494" y="124460"/>
                    <a:pt x="15494" y="147574"/>
                    <a:pt x="15494" y="170688"/>
                  </a:cubicBezTo>
                  <a:cubicBezTo>
                    <a:pt x="15494" y="180594"/>
                    <a:pt x="21717" y="187452"/>
                    <a:pt x="31750" y="187579"/>
                  </a:cubicBezTo>
                  <a:cubicBezTo>
                    <a:pt x="62611" y="187833"/>
                    <a:pt x="93345" y="187833"/>
                    <a:pt x="124206" y="187579"/>
                  </a:cubicBezTo>
                  <a:cubicBezTo>
                    <a:pt x="134112" y="187452"/>
                    <a:pt x="140589" y="180721"/>
                    <a:pt x="140589" y="170815"/>
                  </a:cubicBezTo>
                  <a:cubicBezTo>
                    <a:pt x="140716" y="137922"/>
                    <a:pt x="140589" y="104902"/>
                    <a:pt x="140589" y="72009"/>
                  </a:cubicBezTo>
                  <a:cubicBezTo>
                    <a:pt x="140589" y="65278"/>
                    <a:pt x="138049" y="62865"/>
                    <a:pt x="131191" y="62738"/>
                  </a:cubicBezTo>
                  <a:cubicBezTo>
                    <a:pt x="121539" y="62484"/>
                    <a:pt x="111887" y="62357"/>
                    <a:pt x="102235" y="62103"/>
                  </a:cubicBezTo>
                  <a:cubicBezTo>
                    <a:pt x="96774" y="61976"/>
                    <a:pt x="94361" y="59563"/>
                    <a:pt x="93980" y="54102"/>
                  </a:cubicBezTo>
                  <a:cubicBezTo>
                    <a:pt x="93853" y="52324"/>
                    <a:pt x="93726" y="50419"/>
                    <a:pt x="93726" y="48641"/>
                  </a:cubicBezTo>
                  <a:cubicBezTo>
                    <a:pt x="93599" y="40513"/>
                    <a:pt x="93599" y="32385"/>
                    <a:pt x="93472" y="24130"/>
                  </a:cubicBezTo>
                  <a:cubicBezTo>
                    <a:pt x="93345" y="18161"/>
                    <a:pt x="90678" y="15113"/>
                    <a:pt x="85598" y="15113"/>
                  </a:cubicBezTo>
                  <a:cubicBezTo>
                    <a:pt x="67564" y="15240"/>
                    <a:pt x="49657" y="15240"/>
                    <a:pt x="31750" y="15621"/>
                  </a:cubicBezTo>
                  <a:cubicBezTo>
                    <a:pt x="21717" y="15748"/>
                    <a:pt x="15748" y="22352"/>
                    <a:pt x="15748" y="32512"/>
                  </a:cubicBezTo>
                  <a:cubicBezTo>
                    <a:pt x="15748" y="55499"/>
                    <a:pt x="15748" y="78486"/>
                    <a:pt x="15748" y="101346"/>
                  </a:cubicBezTo>
                </a:path>
              </a:pathLst>
            </a:custGeom>
            <a:solidFill>
              <a:srgbClr val="171615"/>
            </a:solidFill>
          </p:spPr>
        </p:sp>
        <p:sp>
          <p:nvSpPr>
            <p:cNvPr id="109" name="Freeform 109"/>
            <p:cNvSpPr/>
            <p:nvPr/>
          </p:nvSpPr>
          <p:spPr>
            <a:xfrm>
              <a:off x="94488" y="268351"/>
              <a:ext cx="94488" cy="15621"/>
            </a:xfrm>
            <a:custGeom>
              <a:avLst/>
              <a:gdLst/>
              <a:ahLst/>
              <a:cxnLst/>
              <a:rect l="l" t="t" r="r" b="b"/>
              <a:pathLst>
                <a:path w="94488" h="15621">
                  <a:moveTo>
                    <a:pt x="46609" y="15494"/>
                  </a:moveTo>
                  <a:cubicBezTo>
                    <a:pt x="34163" y="15494"/>
                    <a:pt x="21844" y="15494"/>
                    <a:pt x="9525" y="15494"/>
                  </a:cubicBezTo>
                  <a:cubicBezTo>
                    <a:pt x="4064" y="15494"/>
                    <a:pt x="0" y="12192"/>
                    <a:pt x="254" y="7874"/>
                  </a:cubicBezTo>
                  <a:cubicBezTo>
                    <a:pt x="508" y="3810"/>
                    <a:pt x="3810" y="0"/>
                    <a:pt x="9525" y="127"/>
                  </a:cubicBezTo>
                  <a:cubicBezTo>
                    <a:pt x="34671" y="381"/>
                    <a:pt x="59944" y="254"/>
                    <a:pt x="85217" y="254"/>
                  </a:cubicBezTo>
                  <a:cubicBezTo>
                    <a:pt x="89281" y="254"/>
                    <a:pt x="92329" y="1905"/>
                    <a:pt x="93472" y="5842"/>
                  </a:cubicBezTo>
                  <a:cubicBezTo>
                    <a:pt x="94488" y="9652"/>
                    <a:pt x="93091" y="12700"/>
                    <a:pt x="89535" y="14605"/>
                  </a:cubicBezTo>
                  <a:cubicBezTo>
                    <a:pt x="88138" y="15367"/>
                    <a:pt x="86360" y="15494"/>
                    <a:pt x="84709" y="15494"/>
                  </a:cubicBezTo>
                  <a:cubicBezTo>
                    <a:pt x="72009" y="15621"/>
                    <a:pt x="59309" y="15494"/>
                    <a:pt x="46736" y="15494"/>
                  </a:cubicBezTo>
                </a:path>
              </a:pathLst>
            </a:custGeom>
            <a:solidFill>
              <a:srgbClr val="171615"/>
            </a:solidFill>
          </p:spPr>
        </p:sp>
        <p:sp>
          <p:nvSpPr>
            <p:cNvPr id="110" name="Freeform 110"/>
            <p:cNvSpPr/>
            <p:nvPr/>
          </p:nvSpPr>
          <p:spPr>
            <a:xfrm>
              <a:off x="94361" y="206121"/>
              <a:ext cx="93980" cy="15113"/>
            </a:xfrm>
            <a:custGeom>
              <a:avLst/>
              <a:gdLst/>
              <a:ahLst/>
              <a:cxnLst/>
              <a:rect l="l" t="t" r="r" b="b"/>
              <a:pathLst>
                <a:path w="93980" h="15113">
                  <a:moveTo>
                    <a:pt x="46863" y="14859"/>
                  </a:moveTo>
                  <a:cubicBezTo>
                    <a:pt x="34036" y="14859"/>
                    <a:pt x="21209" y="14986"/>
                    <a:pt x="8382" y="14859"/>
                  </a:cubicBezTo>
                  <a:cubicBezTo>
                    <a:pt x="3302" y="14732"/>
                    <a:pt x="0" y="11430"/>
                    <a:pt x="254" y="7112"/>
                  </a:cubicBezTo>
                  <a:cubicBezTo>
                    <a:pt x="508" y="3175"/>
                    <a:pt x="3937" y="0"/>
                    <a:pt x="8128" y="0"/>
                  </a:cubicBezTo>
                  <a:cubicBezTo>
                    <a:pt x="34036" y="0"/>
                    <a:pt x="60071" y="0"/>
                    <a:pt x="85979" y="0"/>
                  </a:cubicBezTo>
                  <a:cubicBezTo>
                    <a:pt x="90678" y="0"/>
                    <a:pt x="93472" y="2794"/>
                    <a:pt x="93726" y="7112"/>
                  </a:cubicBezTo>
                  <a:cubicBezTo>
                    <a:pt x="93980" y="11684"/>
                    <a:pt x="91440" y="14732"/>
                    <a:pt x="86360" y="14859"/>
                  </a:cubicBezTo>
                  <a:cubicBezTo>
                    <a:pt x="73279" y="15113"/>
                    <a:pt x="60071" y="14986"/>
                    <a:pt x="46990" y="14986"/>
                  </a:cubicBezTo>
                  <a:close/>
                </a:path>
              </a:pathLst>
            </a:custGeom>
            <a:solidFill>
              <a:srgbClr val="171615"/>
            </a:solidFill>
          </p:spPr>
        </p:sp>
        <p:sp>
          <p:nvSpPr>
            <p:cNvPr id="111" name="Freeform 111"/>
            <p:cNvSpPr/>
            <p:nvPr/>
          </p:nvSpPr>
          <p:spPr>
            <a:xfrm>
              <a:off x="94361" y="237490"/>
              <a:ext cx="78105" cy="14859"/>
            </a:xfrm>
            <a:custGeom>
              <a:avLst/>
              <a:gdLst/>
              <a:ahLst/>
              <a:cxnLst/>
              <a:rect l="l" t="t" r="r" b="b"/>
              <a:pathLst>
                <a:path w="78105" h="14859">
                  <a:moveTo>
                    <a:pt x="39243" y="14859"/>
                  </a:moveTo>
                  <a:cubicBezTo>
                    <a:pt x="29083" y="14859"/>
                    <a:pt x="19050" y="14859"/>
                    <a:pt x="8890" y="14859"/>
                  </a:cubicBezTo>
                  <a:cubicBezTo>
                    <a:pt x="3683" y="14859"/>
                    <a:pt x="508" y="12065"/>
                    <a:pt x="254" y="7620"/>
                  </a:cubicBezTo>
                  <a:cubicBezTo>
                    <a:pt x="0" y="3175"/>
                    <a:pt x="3175" y="127"/>
                    <a:pt x="8509" y="127"/>
                  </a:cubicBezTo>
                  <a:cubicBezTo>
                    <a:pt x="28956" y="0"/>
                    <a:pt x="49530" y="0"/>
                    <a:pt x="69977" y="0"/>
                  </a:cubicBezTo>
                  <a:cubicBezTo>
                    <a:pt x="75184" y="0"/>
                    <a:pt x="78105" y="3048"/>
                    <a:pt x="77978" y="7747"/>
                  </a:cubicBezTo>
                  <a:cubicBezTo>
                    <a:pt x="77851" y="12446"/>
                    <a:pt x="74930" y="14859"/>
                    <a:pt x="69469" y="14859"/>
                  </a:cubicBezTo>
                  <a:cubicBezTo>
                    <a:pt x="59436" y="14859"/>
                    <a:pt x="49276" y="14859"/>
                    <a:pt x="39116" y="14859"/>
                  </a:cubicBezTo>
                  <a:close/>
                </a:path>
              </a:pathLst>
            </a:custGeom>
            <a:solidFill>
              <a:srgbClr val="171615"/>
            </a:solidFill>
          </p:spPr>
        </p:sp>
        <p:sp>
          <p:nvSpPr>
            <p:cNvPr id="112" name="Freeform 112"/>
            <p:cNvSpPr/>
            <p:nvPr/>
          </p:nvSpPr>
          <p:spPr>
            <a:xfrm>
              <a:off x="135890" y="70358"/>
              <a:ext cx="153924" cy="153924"/>
            </a:xfrm>
            <a:custGeom>
              <a:avLst/>
              <a:gdLst/>
              <a:ahLst/>
              <a:cxnLst/>
              <a:rect l="l" t="t" r="r" b="b"/>
              <a:pathLst>
                <a:path w="153924" h="153924">
                  <a:moveTo>
                    <a:pt x="76962" y="153924"/>
                  </a:moveTo>
                  <a:cubicBezTo>
                    <a:pt x="119507" y="153924"/>
                    <a:pt x="153924" y="119507"/>
                    <a:pt x="153924" y="76962"/>
                  </a:cubicBezTo>
                  <a:cubicBezTo>
                    <a:pt x="153924" y="34417"/>
                    <a:pt x="119380" y="0"/>
                    <a:pt x="76962" y="0"/>
                  </a:cubicBezTo>
                  <a:cubicBezTo>
                    <a:pt x="34544" y="0"/>
                    <a:pt x="0" y="34417"/>
                    <a:pt x="0" y="76962"/>
                  </a:cubicBezTo>
                  <a:cubicBezTo>
                    <a:pt x="0" y="119507"/>
                    <a:pt x="34417" y="153924"/>
                    <a:pt x="76962" y="153924"/>
                  </a:cubicBezTo>
                </a:path>
              </a:pathLst>
            </a:custGeom>
            <a:solidFill>
              <a:srgbClr val="FFFFFF"/>
            </a:solidFill>
          </p:spPr>
        </p:sp>
        <p:sp>
          <p:nvSpPr>
            <p:cNvPr id="113" name="Freeform 113"/>
            <p:cNvSpPr/>
            <p:nvPr/>
          </p:nvSpPr>
          <p:spPr>
            <a:xfrm>
              <a:off x="161036" y="63500"/>
              <a:ext cx="155956" cy="128270"/>
            </a:xfrm>
            <a:custGeom>
              <a:avLst/>
              <a:gdLst/>
              <a:ahLst/>
              <a:cxnLst/>
              <a:rect l="l" t="t" r="r" b="b"/>
              <a:pathLst>
                <a:path w="155956" h="128270">
                  <a:moveTo>
                    <a:pt x="52197" y="86487"/>
                  </a:moveTo>
                  <a:cubicBezTo>
                    <a:pt x="56642" y="82423"/>
                    <a:pt x="61087" y="78232"/>
                    <a:pt x="65532" y="74168"/>
                  </a:cubicBezTo>
                  <a:cubicBezTo>
                    <a:pt x="90805" y="50927"/>
                    <a:pt x="115951" y="27686"/>
                    <a:pt x="141224" y="4572"/>
                  </a:cubicBezTo>
                  <a:cubicBezTo>
                    <a:pt x="142748" y="3175"/>
                    <a:pt x="144907" y="2032"/>
                    <a:pt x="146812" y="1524"/>
                  </a:cubicBezTo>
                  <a:cubicBezTo>
                    <a:pt x="151892" y="0"/>
                    <a:pt x="155956" y="4191"/>
                    <a:pt x="154432" y="9271"/>
                  </a:cubicBezTo>
                  <a:cubicBezTo>
                    <a:pt x="153924" y="10922"/>
                    <a:pt x="153035" y="12700"/>
                    <a:pt x="151892" y="13970"/>
                  </a:cubicBezTo>
                  <a:cubicBezTo>
                    <a:pt x="131191" y="38227"/>
                    <a:pt x="110490" y="62484"/>
                    <a:pt x="89789" y="86741"/>
                  </a:cubicBezTo>
                  <a:cubicBezTo>
                    <a:pt x="79375" y="98933"/>
                    <a:pt x="69088" y="110998"/>
                    <a:pt x="58674" y="123190"/>
                  </a:cubicBezTo>
                  <a:cubicBezTo>
                    <a:pt x="58039" y="123952"/>
                    <a:pt x="57404" y="124587"/>
                    <a:pt x="56642" y="125222"/>
                  </a:cubicBezTo>
                  <a:cubicBezTo>
                    <a:pt x="52832" y="128270"/>
                    <a:pt x="48641" y="128270"/>
                    <a:pt x="45085" y="124968"/>
                  </a:cubicBezTo>
                  <a:cubicBezTo>
                    <a:pt x="43561" y="123571"/>
                    <a:pt x="42291" y="121920"/>
                    <a:pt x="41021" y="120269"/>
                  </a:cubicBezTo>
                  <a:cubicBezTo>
                    <a:pt x="28448" y="103251"/>
                    <a:pt x="15748" y="86360"/>
                    <a:pt x="3302" y="69342"/>
                  </a:cubicBezTo>
                  <a:cubicBezTo>
                    <a:pt x="2032" y="67691"/>
                    <a:pt x="1270" y="65532"/>
                    <a:pt x="1016" y="63500"/>
                  </a:cubicBezTo>
                  <a:cubicBezTo>
                    <a:pt x="0" y="57150"/>
                    <a:pt x="7366" y="53467"/>
                    <a:pt x="11811" y="55372"/>
                  </a:cubicBezTo>
                  <a:cubicBezTo>
                    <a:pt x="13208" y="56007"/>
                    <a:pt x="14605" y="56769"/>
                    <a:pt x="15748" y="57658"/>
                  </a:cubicBezTo>
                  <a:cubicBezTo>
                    <a:pt x="27559" y="67056"/>
                    <a:pt x="39370" y="76454"/>
                    <a:pt x="51181" y="85852"/>
                  </a:cubicBezTo>
                  <a:cubicBezTo>
                    <a:pt x="51435" y="86106"/>
                    <a:pt x="51816" y="86233"/>
                    <a:pt x="52197" y="86614"/>
                  </a:cubicBezTo>
                </a:path>
              </a:pathLst>
            </a:custGeom>
            <a:solidFill>
              <a:srgbClr val="00BF50"/>
            </a:solidFill>
          </p:spPr>
        </p:sp>
      </p:grpSp>
      <p:grpSp>
        <p:nvGrpSpPr>
          <p:cNvPr id="114" name="Group 114"/>
          <p:cNvGrpSpPr>
            <a:grpSpLocks noChangeAspect="1"/>
          </p:cNvGrpSpPr>
          <p:nvPr/>
        </p:nvGrpSpPr>
        <p:grpSpPr>
          <a:xfrm>
            <a:off x="12915997" y="4327007"/>
            <a:ext cx="427738" cy="443047"/>
            <a:chOff x="0" y="0"/>
            <a:chExt cx="380568" cy="394195"/>
          </a:xfrm>
        </p:grpSpPr>
        <p:sp>
          <p:nvSpPr>
            <p:cNvPr id="115" name="Freeform 115"/>
            <p:cNvSpPr/>
            <p:nvPr/>
          </p:nvSpPr>
          <p:spPr>
            <a:xfrm>
              <a:off x="63500" y="127762"/>
              <a:ext cx="155575" cy="202819"/>
            </a:xfrm>
            <a:custGeom>
              <a:avLst/>
              <a:gdLst/>
              <a:ahLst/>
              <a:cxnLst/>
              <a:rect l="l" t="t" r="r" b="b"/>
              <a:pathLst>
                <a:path w="155575" h="202819">
                  <a:moveTo>
                    <a:pt x="0" y="101219"/>
                  </a:moveTo>
                  <a:cubicBezTo>
                    <a:pt x="0" y="77343"/>
                    <a:pt x="0" y="53467"/>
                    <a:pt x="0" y="29591"/>
                  </a:cubicBezTo>
                  <a:cubicBezTo>
                    <a:pt x="0" y="14351"/>
                    <a:pt x="13462" y="381"/>
                    <a:pt x="28702" y="254"/>
                  </a:cubicBezTo>
                  <a:cubicBezTo>
                    <a:pt x="50800" y="0"/>
                    <a:pt x="72771" y="0"/>
                    <a:pt x="94869" y="254"/>
                  </a:cubicBezTo>
                  <a:cubicBezTo>
                    <a:pt x="98298" y="254"/>
                    <a:pt x="102489" y="2032"/>
                    <a:pt x="105029" y="4445"/>
                  </a:cubicBezTo>
                  <a:cubicBezTo>
                    <a:pt x="120777" y="19812"/>
                    <a:pt x="136398" y="35306"/>
                    <a:pt x="151511" y="51308"/>
                  </a:cubicBezTo>
                  <a:cubicBezTo>
                    <a:pt x="154051" y="53848"/>
                    <a:pt x="155321" y="58674"/>
                    <a:pt x="155321" y="62357"/>
                  </a:cubicBezTo>
                  <a:cubicBezTo>
                    <a:pt x="155575" y="100076"/>
                    <a:pt x="155575" y="137922"/>
                    <a:pt x="155448" y="175641"/>
                  </a:cubicBezTo>
                  <a:cubicBezTo>
                    <a:pt x="155448" y="188595"/>
                    <a:pt x="142113" y="202184"/>
                    <a:pt x="128778" y="202438"/>
                  </a:cubicBezTo>
                  <a:cubicBezTo>
                    <a:pt x="110871" y="202819"/>
                    <a:pt x="92837" y="202692"/>
                    <a:pt x="74930" y="202692"/>
                  </a:cubicBezTo>
                  <a:cubicBezTo>
                    <a:pt x="60325" y="202692"/>
                    <a:pt x="45593" y="202692"/>
                    <a:pt x="30988" y="202692"/>
                  </a:cubicBezTo>
                  <a:cubicBezTo>
                    <a:pt x="13208" y="202692"/>
                    <a:pt x="0" y="189484"/>
                    <a:pt x="0" y="171831"/>
                  </a:cubicBezTo>
                  <a:close/>
                  <a:moveTo>
                    <a:pt x="15494" y="101346"/>
                  </a:moveTo>
                  <a:cubicBezTo>
                    <a:pt x="15494" y="124460"/>
                    <a:pt x="15494" y="147574"/>
                    <a:pt x="15494" y="170688"/>
                  </a:cubicBezTo>
                  <a:cubicBezTo>
                    <a:pt x="15494" y="180594"/>
                    <a:pt x="21717" y="187452"/>
                    <a:pt x="31750" y="187579"/>
                  </a:cubicBezTo>
                  <a:cubicBezTo>
                    <a:pt x="62611" y="187833"/>
                    <a:pt x="93345" y="187833"/>
                    <a:pt x="124206" y="187579"/>
                  </a:cubicBezTo>
                  <a:cubicBezTo>
                    <a:pt x="134112" y="187579"/>
                    <a:pt x="140589" y="180721"/>
                    <a:pt x="140589" y="170815"/>
                  </a:cubicBezTo>
                  <a:cubicBezTo>
                    <a:pt x="140716" y="137922"/>
                    <a:pt x="140589" y="105029"/>
                    <a:pt x="140589" y="72009"/>
                  </a:cubicBezTo>
                  <a:cubicBezTo>
                    <a:pt x="140589" y="65278"/>
                    <a:pt x="138049" y="62865"/>
                    <a:pt x="131191" y="62738"/>
                  </a:cubicBezTo>
                  <a:cubicBezTo>
                    <a:pt x="121539" y="62611"/>
                    <a:pt x="111887" y="62357"/>
                    <a:pt x="102235" y="62103"/>
                  </a:cubicBezTo>
                  <a:cubicBezTo>
                    <a:pt x="96774" y="61976"/>
                    <a:pt x="94361" y="59563"/>
                    <a:pt x="93980" y="54102"/>
                  </a:cubicBezTo>
                  <a:cubicBezTo>
                    <a:pt x="93853" y="52324"/>
                    <a:pt x="93726" y="50419"/>
                    <a:pt x="93726" y="48641"/>
                  </a:cubicBezTo>
                  <a:cubicBezTo>
                    <a:pt x="93599" y="40513"/>
                    <a:pt x="93599" y="32385"/>
                    <a:pt x="93472" y="24130"/>
                  </a:cubicBezTo>
                  <a:cubicBezTo>
                    <a:pt x="93345" y="18161"/>
                    <a:pt x="90678" y="15113"/>
                    <a:pt x="85598" y="15113"/>
                  </a:cubicBezTo>
                  <a:cubicBezTo>
                    <a:pt x="67564" y="15240"/>
                    <a:pt x="49657" y="15240"/>
                    <a:pt x="31750" y="15621"/>
                  </a:cubicBezTo>
                  <a:cubicBezTo>
                    <a:pt x="21717" y="15748"/>
                    <a:pt x="15748" y="22352"/>
                    <a:pt x="15748" y="32512"/>
                  </a:cubicBezTo>
                  <a:cubicBezTo>
                    <a:pt x="15748" y="55499"/>
                    <a:pt x="15748" y="78486"/>
                    <a:pt x="15748" y="101346"/>
                  </a:cubicBezTo>
                </a:path>
              </a:pathLst>
            </a:custGeom>
            <a:solidFill>
              <a:srgbClr val="171615"/>
            </a:solidFill>
          </p:spPr>
        </p:sp>
        <p:sp>
          <p:nvSpPr>
            <p:cNvPr id="116" name="Freeform 116"/>
            <p:cNvSpPr/>
            <p:nvPr/>
          </p:nvSpPr>
          <p:spPr>
            <a:xfrm>
              <a:off x="94488" y="268351"/>
              <a:ext cx="94488" cy="15494"/>
            </a:xfrm>
            <a:custGeom>
              <a:avLst/>
              <a:gdLst/>
              <a:ahLst/>
              <a:cxnLst/>
              <a:rect l="l" t="t" r="r" b="b"/>
              <a:pathLst>
                <a:path w="94488" h="15494">
                  <a:moveTo>
                    <a:pt x="46609" y="15494"/>
                  </a:moveTo>
                  <a:cubicBezTo>
                    <a:pt x="34163" y="15494"/>
                    <a:pt x="21844" y="15494"/>
                    <a:pt x="9525" y="15494"/>
                  </a:cubicBezTo>
                  <a:cubicBezTo>
                    <a:pt x="4064" y="15494"/>
                    <a:pt x="0" y="12319"/>
                    <a:pt x="254" y="7874"/>
                  </a:cubicBezTo>
                  <a:cubicBezTo>
                    <a:pt x="508" y="3810"/>
                    <a:pt x="3810" y="0"/>
                    <a:pt x="9525" y="127"/>
                  </a:cubicBezTo>
                  <a:cubicBezTo>
                    <a:pt x="34671" y="381"/>
                    <a:pt x="59944" y="254"/>
                    <a:pt x="85217" y="254"/>
                  </a:cubicBezTo>
                  <a:cubicBezTo>
                    <a:pt x="89281" y="254"/>
                    <a:pt x="92329" y="1905"/>
                    <a:pt x="93472" y="5842"/>
                  </a:cubicBezTo>
                  <a:cubicBezTo>
                    <a:pt x="94488" y="9652"/>
                    <a:pt x="93091" y="12827"/>
                    <a:pt x="89535" y="14605"/>
                  </a:cubicBezTo>
                  <a:cubicBezTo>
                    <a:pt x="88138" y="15367"/>
                    <a:pt x="86360" y="15494"/>
                    <a:pt x="84709" y="15494"/>
                  </a:cubicBezTo>
                  <a:cubicBezTo>
                    <a:pt x="72009" y="15494"/>
                    <a:pt x="59309" y="15494"/>
                    <a:pt x="46736" y="15494"/>
                  </a:cubicBezTo>
                </a:path>
              </a:pathLst>
            </a:custGeom>
            <a:solidFill>
              <a:srgbClr val="171615"/>
            </a:solidFill>
          </p:spPr>
        </p:sp>
        <p:sp>
          <p:nvSpPr>
            <p:cNvPr id="117" name="Freeform 117"/>
            <p:cNvSpPr/>
            <p:nvPr/>
          </p:nvSpPr>
          <p:spPr>
            <a:xfrm>
              <a:off x="94361" y="206121"/>
              <a:ext cx="93980" cy="15113"/>
            </a:xfrm>
            <a:custGeom>
              <a:avLst/>
              <a:gdLst/>
              <a:ahLst/>
              <a:cxnLst/>
              <a:rect l="l" t="t" r="r" b="b"/>
              <a:pathLst>
                <a:path w="93980" h="15113">
                  <a:moveTo>
                    <a:pt x="46863" y="14859"/>
                  </a:moveTo>
                  <a:cubicBezTo>
                    <a:pt x="34036" y="14859"/>
                    <a:pt x="21209" y="14986"/>
                    <a:pt x="8382" y="14859"/>
                  </a:cubicBezTo>
                  <a:cubicBezTo>
                    <a:pt x="3302" y="14732"/>
                    <a:pt x="0" y="11430"/>
                    <a:pt x="254" y="7112"/>
                  </a:cubicBezTo>
                  <a:cubicBezTo>
                    <a:pt x="508" y="3175"/>
                    <a:pt x="3937" y="0"/>
                    <a:pt x="8128" y="0"/>
                  </a:cubicBezTo>
                  <a:cubicBezTo>
                    <a:pt x="34036" y="0"/>
                    <a:pt x="60071" y="0"/>
                    <a:pt x="85979" y="0"/>
                  </a:cubicBezTo>
                  <a:cubicBezTo>
                    <a:pt x="90678" y="0"/>
                    <a:pt x="93472" y="2794"/>
                    <a:pt x="93726" y="7112"/>
                  </a:cubicBezTo>
                  <a:cubicBezTo>
                    <a:pt x="93980" y="11684"/>
                    <a:pt x="91440" y="14732"/>
                    <a:pt x="86360" y="14859"/>
                  </a:cubicBezTo>
                  <a:cubicBezTo>
                    <a:pt x="73279" y="15113"/>
                    <a:pt x="60071" y="14986"/>
                    <a:pt x="46990" y="14986"/>
                  </a:cubicBezTo>
                  <a:close/>
                </a:path>
              </a:pathLst>
            </a:custGeom>
            <a:solidFill>
              <a:srgbClr val="171615"/>
            </a:solidFill>
          </p:spPr>
        </p:sp>
        <p:sp>
          <p:nvSpPr>
            <p:cNvPr id="118" name="Freeform 118"/>
            <p:cNvSpPr/>
            <p:nvPr/>
          </p:nvSpPr>
          <p:spPr>
            <a:xfrm>
              <a:off x="94361" y="237490"/>
              <a:ext cx="78105" cy="14859"/>
            </a:xfrm>
            <a:custGeom>
              <a:avLst/>
              <a:gdLst/>
              <a:ahLst/>
              <a:cxnLst/>
              <a:rect l="l" t="t" r="r" b="b"/>
              <a:pathLst>
                <a:path w="78105" h="14859">
                  <a:moveTo>
                    <a:pt x="39243" y="14859"/>
                  </a:moveTo>
                  <a:cubicBezTo>
                    <a:pt x="29083" y="14859"/>
                    <a:pt x="19050" y="14859"/>
                    <a:pt x="8890" y="14859"/>
                  </a:cubicBezTo>
                  <a:cubicBezTo>
                    <a:pt x="3683" y="14859"/>
                    <a:pt x="508" y="12065"/>
                    <a:pt x="254" y="7620"/>
                  </a:cubicBezTo>
                  <a:cubicBezTo>
                    <a:pt x="0" y="3175"/>
                    <a:pt x="3175" y="127"/>
                    <a:pt x="8509" y="127"/>
                  </a:cubicBezTo>
                  <a:cubicBezTo>
                    <a:pt x="28956" y="0"/>
                    <a:pt x="49530" y="0"/>
                    <a:pt x="69977" y="0"/>
                  </a:cubicBezTo>
                  <a:cubicBezTo>
                    <a:pt x="75184" y="0"/>
                    <a:pt x="78105" y="3048"/>
                    <a:pt x="77978" y="7747"/>
                  </a:cubicBezTo>
                  <a:cubicBezTo>
                    <a:pt x="77851" y="12446"/>
                    <a:pt x="74930" y="14859"/>
                    <a:pt x="69469" y="14859"/>
                  </a:cubicBezTo>
                  <a:cubicBezTo>
                    <a:pt x="59436" y="14859"/>
                    <a:pt x="49276" y="14859"/>
                    <a:pt x="39116" y="14859"/>
                  </a:cubicBezTo>
                  <a:close/>
                </a:path>
              </a:pathLst>
            </a:custGeom>
            <a:solidFill>
              <a:srgbClr val="171615"/>
            </a:solidFill>
          </p:spPr>
        </p:sp>
        <p:sp>
          <p:nvSpPr>
            <p:cNvPr id="119" name="Freeform 119"/>
            <p:cNvSpPr/>
            <p:nvPr/>
          </p:nvSpPr>
          <p:spPr>
            <a:xfrm>
              <a:off x="135890" y="70358"/>
              <a:ext cx="153924" cy="153924"/>
            </a:xfrm>
            <a:custGeom>
              <a:avLst/>
              <a:gdLst/>
              <a:ahLst/>
              <a:cxnLst/>
              <a:rect l="l" t="t" r="r" b="b"/>
              <a:pathLst>
                <a:path w="153924" h="153924">
                  <a:moveTo>
                    <a:pt x="76962" y="153924"/>
                  </a:moveTo>
                  <a:cubicBezTo>
                    <a:pt x="119507" y="153924"/>
                    <a:pt x="153924" y="119507"/>
                    <a:pt x="153924" y="76962"/>
                  </a:cubicBezTo>
                  <a:cubicBezTo>
                    <a:pt x="153924" y="34417"/>
                    <a:pt x="119380" y="0"/>
                    <a:pt x="76962" y="0"/>
                  </a:cubicBezTo>
                  <a:cubicBezTo>
                    <a:pt x="34544" y="0"/>
                    <a:pt x="0" y="34417"/>
                    <a:pt x="0" y="76962"/>
                  </a:cubicBezTo>
                  <a:cubicBezTo>
                    <a:pt x="0" y="119507"/>
                    <a:pt x="34417" y="153924"/>
                    <a:pt x="76962" y="153924"/>
                  </a:cubicBezTo>
                </a:path>
              </a:pathLst>
            </a:custGeom>
            <a:solidFill>
              <a:srgbClr val="FFFFFF"/>
            </a:solidFill>
          </p:spPr>
        </p:sp>
        <p:sp>
          <p:nvSpPr>
            <p:cNvPr id="120" name="Freeform 120"/>
            <p:cNvSpPr/>
            <p:nvPr/>
          </p:nvSpPr>
          <p:spPr>
            <a:xfrm>
              <a:off x="161036" y="63373"/>
              <a:ext cx="155956" cy="128270"/>
            </a:xfrm>
            <a:custGeom>
              <a:avLst/>
              <a:gdLst/>
              <a:ahLst/>
              <a:cxnLst/>
              <a:rect l="l" t="t" r="r" b="b"/>
              <a:pathLst>
                <a:path w="155956" h="128270">
                  <a:moveTo>
                    <a:pt x="52197" y="86614"/>
                  </a:moveTo>
                  <a:cubicBezTo>
                    <a:pt x="56642" y="82550"/>
                    <a:pt x="61087" y="78359"/>
                    <a:pt x="65532" y="74295"/>
                  </a:cubicBezTo>
                  <a:cubicBezTo>
                    <a:pt x="90805" y="51054"/>
                    <a:pt x="115951" y="27813"/>
                    <a:pt x="141224" y="4572"/>
                  </a:cubicBezTo>
                  <a:cubicBezTo>
                    <a:pt x="142748" y="3175"/>
                    <a:pt x="144907" y="2032"/>
                    <a:pt x="146812" y="1524"/>
                  </a:cubicBezTo>
                  <a:cubicBezTo>
                    <a:pt x="151892" y="0"/>
                    <a:pt x="155956" y="4191"/>
                    <a:pt x="154432" y="9271"/>
                  </a:cubicBezTo>
                  <a:cubicBezTo>
                    <a:pt x="153924" y="10922"/>
                    <a:pt x="153035" y="12700"/>
                    <a:pt x="151892" y="13970"/>
                  </a:cubicBezTo>
                  <a:cubicBezTo>
                    <a:pt x="131191" y="38227"/>
                    <a:pt x="110490" y="62484"/>
                    <a:pt x="89789" y="86741"/>
                  </a:cubicBezTo>
                  <a:cubicBezTo>
                    <a:pt x="79375" y="98933"/>
                    <a:pt x="69088" y="110998"/>
                    <a:pt x="58674" y="123190"/>
                  </a:cubicBezTo>
                  <a:cubicBezTo>
                    <a:pt x="58039" y="123952"/>
                    <a:pt x="57404" y="124587"/>
                    <a:pt x="56642" y="125222"/>
                  </a:cubicBezTo>
                  <a:cubicBezTo>
                    <a:pt x="52832" y="128270"/>
                    <a:pt x="48641" y="128270"/>
                    <a:pt x="45085" y="124968"/>
                  </a:cubicBezTo>
                  <a:cubicBezTo>
                    <a:pt x="43561" y="123571"/>
                    <a:pt x="42291" y="121920"/>
                    <a:pt x="41021" y="120269"/>
                  </a:cubicBezTo>
                  <a:cubicBezTo>
                    <a:pt x="28448" y="103251"/>
                    <a:pt x="15748" y="86360"/>
                    <a:pt x="3302" y="69342"/>
                  </a:cubicBezTo>
                  <a:cubicBezTo>
                    <a:pt x="2032" y="67691"/>
                    <a:pt x="1270" y="65532"/>
                    <a:pt x="1016" y="63500"/>
                  </a:cubicBezTo>
                  <a:cubicBezTo>
                    <a:pt x="0" y="57150"/>
                    <a:pt x="7366" y="53467"/>
                    <a:pt x="11811" y="55372"/>
                  </a:cubicBezTo>
                  <a:cubicBezTo>
                    <a:pt x="13208" y="56007"/>
                    <a:pt x="14605" y="56769"/>
                    <a:pt x="15748" y="57658"/>
                  </a:cubicBezTo>
                  <a:cubicBezTo>
                    <a:pt x="27559" y="67056"/>
                    <a:pt x="39370" y="76454"/>
                    <a:pt x="51181" y="85852"/>
                  </a:cubicBezTo>
                  <a:cubicBezTo>
                    <a:pt x="51435" y="86106"/>
                    <a:pt x="51816" y="86233"/>
                    <a:pt x="52197" y="86614"/>
                  </a:cubicBezTo>
                </a:path>
              </a:pathLst>
            </a:custGeom>
            <a:solidFill>
              <a:srgbClr val="00BF50"/>
            </a:solidFill>
          </p:spPr>
        </p:sp>
      </p:grpSp>
      <p:grpSp>
        <p:nvGrpSpPr>
          <p:cNvPr id="121" name="Group 121"/>
          <p:cNvGrpSpPr>
            <a:grpSpLocks noChangeAspect="1"/>
          </p:cNvGrpSpPr>
          <p:nvPr/>
        </p:nvGrpSpPr>
        <p:grpSpPr>
          <a:xfrm>
            <a:off x="12915997" y="4959905"/>
            <a:ext cx="427738" cy="443047"/>
            <a:chOff x="0" y="0"/>
            <a:chExt cx="380568" cy="394195"/>
          </a:xfrm>
        </p:grpSpPr>
        <p:sp>
          <p:nvSpPr>
            <p:cNvPr id="122" name="Freeform 122"/>
            <p:cNvSpPr/>
            <p:nvPr/>
          </p:nvSpPr>
          <p:spPr>
            <a:xfrm>
              <a:off x="63500" y="127762"/>
              <a:ext cx="155575" cy="202819"/>
            </a:xfrm>
            <a:custGeom>
              <a:avLst/>
              <a:gdLst/>
              <a:ahLst/>
              <a:cxnLst/>
              <a:rect l="l" t="t" r="r" b="b"/>
              <a:pathLst>
                <a:path w="155575" h="202819">
                  <a:moveTo>
                    <a:pt x="0" y="101219"/>
                  </a:moveTo>
                  <a:cubicBezTo>
                    <a:pt x="0" y="77343"/>
                    <a:pt x="0" y="53467"/>
                    <a:pt x="0" y="29591"/>
                  </a:cubicBezTo>
                  <a:cubicBezTo>
                    <a:pt x="0" y="14351"/>
                    <a:pt x="13462" y="381"/>
                    <a:pt x="28702" y="254"/>
                  </a:cubicBezTo>
                  <a:cubicBezTo>
                    <a:pt x="50800" y="0"/>
                    <a:pt x="72771" y="0"/>
                    <a:pt x="94869" y="254"/>
                  </a:cubicBezTo>
                  <a:cubicBezTo>
                    <a:pt x="98298" y="254"/>
                    <a:pt x="102489" y="2032"/>
                    <a:pt x="105029" y="4445"/>
                  </a:cubicBezTo>
                  <a:cubicBezTo>
                    <a:pt x="120777" y="19812"/>
                    <a:pt x="136398" y="35306"/>
                    <a:pt x="151511" y="51308"/>
                  </a:cubicBezTo>
                  <a:cubicBezTo>
                    <a:pt x="154051" y="53848"/>
                    <a:pt x="155321" y="58674"/>
                    <a:pt x="155321" y="62357"/>
                  </a:cubicBezTo>
                  <a:cubicBezTo>
                    <a:pt x="155575" y="100076"/>
                    <a:pt x="155575" y="137922"/>
                    <a:pt x="155448" y="175641"/>
                  </a:cubicBezTo>
                  <a:cubicBezTo>
                    <a:pt x="155448" y="188595"/>
                    <a:pt x="142113" y="202184"/>
                    <a:pt x="128778" y="202438"/>
                  </a:cubicBezTo>
                  <a:cubicBezTo>
                    <a:pt x="110871" y="202819"/>
                    <a:pt x="92837" y="202692"/>
                    <a:pt x="74930" y="202692"/>
                  </a:cubicBezTo>
                  <a:cubicBezTo>
                    <a:pt x="60325" y="202692"/>
                    <a:pt x="45593" y="202692"/>
                    <a:pt x="30988" y="202692"/>
                  </a:cubicBezTo>
                  <a:cubicBezTo>
                    <a:pt x="13208" y="202692"/>
                    <a:pt x="0" y="189484"/>
                    <a:pt x="0" y="171831"/>
                  </a:cubicBezTo>
                  <a:close/>
                  <a:moveTo>
                    <a:pt x="15494" y="101346"/>
                  </a:moveTo>
                  <a:cubicBezTo>
                    <a:pt x="15494" y="124460"/>
                    <a:pt x="15494" y="147574"/>
                    <a:pt x="15494" y="170688"/>
                  </a:cubicBezTo>
                  <a:cubicBezTo>
                    <a:pt x="15494" y="180594"/>
                    <a:pt x="21717" y="187452"/>
                    <a:pt x="31750" y="187579"/>
                  </a:cubicBezTo>
                  <a:cubicBezTo>
                    <a:pt x="62611" y="187833"/>
                    <a:pt x="93345" y="187833"/>
                    <a:pt x="124206" y="187579"/>
                  </a:cubicBezTo>
                  <a:cubicBezTo>
                    <a:pt x="134112" y="187452"/>
                    <a:pt x="140589" y="180721"/>
                    <a:pt x="140589" y="170815"/>
                  </a:cubicBezTo>
                  <a:cubicBezTo>
                    <a:pt x="140716" y="137922"/>
                    <a:pt x="140589" y="105029"/>
                    <a:pt x="140589" y="72009"/>
                  </a:cubicBezTo>
                  <a:cubicBezTo>
                    <a:pt x="140589" y="65278"/>
                    <a:pt x="138049" y="62865"/>
                    <a:pt x="131191" y="62738"/>
                  </a:cubicBezTo>
                  <a:cubicBezTo>
                    <a:pt x="121539" y="62611"/>
                    <a:pt x="111887" y="62357"/>
                    <a:pt x="102235" y="62103"/>
                  </a:cubicBezTo>
                  <a:cubicBezTo>
                    <a:pt x="96774" y="61976"/>
                    <a:pt x="94361" y="59563"/>
                    <a:pt x="93980" y="54102"/>
                  </a:cubicBezTo>
                  <a:cubicBezTo>
                    <a:pt x="93853" y="52324"/>
                    <a:pt x="93726" y="50419"/>
                    <a:pt x="93726" y="48641"/>
                  </a:cubicBezTo>
                  <a:cubicBezTo>
                    <a:pt x="93599" y="40513"/>
                    <a:pt x="93599" y="32385"/>
                    <a:pt x="93472" y="24130"/>
                  </a:cubicBezTo>
                  <a:cubicBezTo>
                    <a:pt x="93345" y="18161"/>
                    <a:pt x="90678" y="15113"/>
                    <a:pt x="85598" y="15113"/>
                  </a:cubicBezTo>
                  <a:cubicBezTo>
                    <a:pt x="67564" y="15240"/>
                    <a:pt x="49657" y="15240"/>
                    <a:pt x="31750" y="15621"/>
                  </a:cubicBezTo>
                  <a:cubicBezTo>
                    <a:pt x="21717" y="15748"/>
                    <a:pt x="15748" y="22352"/>
                    <a:pt x="15748" y="32512"/>
                  </a:cubicBezTo>
                  <a:cubicBezTo>
                    <a:pt x="15748" y="55499"/>
                    <a:pt x="15748" y="78486"/>
                    <a:pt x="15748" y="101346"/>
                  </a:cubicBezTo>
                </a:path>
              </a:pathLst>
            </a:custGeom>
            <a:solidFill>
              <a:srgbClr val="171615"/>
            </a:solidFill>
          </p:spPr>
        </p:sp>
        <p:sp>
          <p:nvSpPr>
            <p:cNvPr id="123" name="Freeform 123"/>
            <p:cNvSpPr/>
            <p:nvPr/>
          </p:nvSpPr>
          <p:spPr>
            <a:xfrm>
              <a:off x="94488" y="268351"/>
              <a:ext cx="94488" cy="15494"/>
            </a:xfrm>
            <a:custGeom>
              <a:avLst/>
              <a:gdLst/>
              <a:ahLst/>
              <a:cxnLst/>
              <a:rect l="l" t="t" r="r" b="b"/>
              <a:pathLst>
                <a:path w="94488" h="15494">
                  <a:moveTo>
                    <a:pt x="46609" y="15494"/>
                  </a:moveTo>
                  <a:cubicBezTo>
                    <a:pt x="34163" y="15494"/>
                    <a:pt x="21844" y="15494"/>
                    <a:pt x="9525" y="15494"/>
                  </a:cubicBezTo>
                  <a:cubicBezTo>
                    <a:pt x="4064" y="15494"/>
                    <a:pt x="0" y="12319"/>
                    <a:pt x="254" y="7874"/>
                  </a:cubicBezTo>
                  <a:cubicBezTo>
                    <a:pt x="508" y="3810"/>
                    <a:pt x="3810" y="0"/>
                    <a:pt x="9525" y="127"/>
                  </a:cubicBezTo>
                  <a:cubicBezTo>
                    <a:pt x="34671" y="381"/>
                    <a:pt x="59944" y="254"/>
                    <a:pt x="85217" y="254"/>
                  </a:cubicBezTo>
                  <a:cubicBezTo>
                    <a:pt x="89281" y="254"/>
                    <a:pt x="92329" y="1905"/>
                    <a:pt x="93472" y="5842"/>
                  </a:cubicBezTo>
                  <a:cubicBezTo>
                    <a:pt x="94488" y="9652"/>
                    <a:pt x="93091" y="12827"/>
                    <a:pt x="89535" y="14605"/>
                  </a:cubicBezTo>
                  <a:cubicBezTo>
                    <a:pt x="88138" y="15367"/>
                    <a:pt x="86360" y="15494"/>
                    <a:pt x="84709" y="15494"/>
                  </a:cubicBezTo>
                  <a:cubicBezTo>
                    <a:pt x="72009" y="15494"/>
                    <a:pt x="59309" y="15494"/>
                    <a:pt x="46736" y="15494"/>
                  </a:cubicBezTo>
                </a:path>
              </a:pathLst>
            </a:custGeom>
            <a:solidFill>
              <a:srgbClr val="171615"/>
            </a:solidFill>
          </p:spPr>
        </p:sp>
        <p:sp>
          <p:nvSpPr>
            <p:cNvPr id="124" name="Freeform 124"/>
            <p:cNvSpPr/>
            <p:nvPr/>
          </p:nvSpPr>
          <p:spPr>
            <a:xfrm>
              <a:off x="94361" y="206121"/>
              <a:ext cx="93980" cy="15113"/>
            </a:xfrm>
            <a:custGeom>
              <a:avLst/>
              <a:gdLst/>
              <a:ahLst/>
              <a:cxnLst/>
              <a:rect l="l" t="t" r="r" b="b"/>
              <a:pathLst>
                <a:path w="93980" h="15113">
                  <a:moveTo>
                    <a:pt x="46863" y="14859"/>
                  </a:moveTo>
                  <a:cubicBezTo>
                    <a:pt x="34036" y="14859"/>
                    <a:pt x="21209" y="14986"/>
                    <a:pt x="8382" y="14859"/>
                  </a:cubicBezTo>
                  <a:cubicBezTo>
                    <a:pt x="3302" y="14732"/>
                    <a:pt x="0" y="11430"/>
                    <a:pt x="254" y="7112"/>
                  </a:cubicBezTo>
                  <a:cubicBezTo>
                    <a:pt x="508" y="3175"/>
                    <a:pt x="3937" y="0"/>
                    <a:pt x="8128" y="0"/>
                  </a:cubicBezTo>
                  <a:cubicBezTo>
                    <a:pt x="34036" y="0"/>
                    <a:pt x="60071" y="0"/>
                    <a:pt x="85979" y="0"/>
                  </a:cubicBezTo>
                  <a:cubicBezTo>
                    <a:pt x="90678" y="0"/>
                    <a:pt x="93472" y="2794"/>
                    <a:pt x="93726" y="7112"/>
                  </a:cubicBezTo>
                  <a:cubicBezTo>
                    <a:pt x="93980" y="11684"/>
                    <a:pt x="91440" y="14732"/>
                    <a:pt x="86360" y="14859"/>
                  </a:cubicBezTo>
                  <a:cubicBezTo>
                    <a:pt x="73279" y="15113"/>
                    <a:pt x="60071" y="14986"/>
                    <a:pt x="46990" y="14986"/>
                  </a:cubicBezTo>
                  <a:close/>
                </a:path>
              </a:pathLst>
            </a:custGeom>
            <a:solidFill>
              <a:srgbClr val="171615"/>
            </a:solidFill>
          </p:spPr>
        </p:sp>
        <p:sp>
          <p:nvSpPr>
            <p:cNvPr id="125" name="Freeform 125"/>
            <p:cNvSpPr/>
            <p:nvPr/>
          </p:nvSpPr>
          <p:spPr>
            <a:xfrm>
              <a:off x="94361" y="237490"/>
              <a:ext cx="78105" cy="14859"/>
            </a:xfrm>
            <a:custGeom>
              <a:avLst/>
              <a:gdLst/>
              <a:ahLst/>
              <a:cxnLst/>
              <a:rect l="l" t="t" r="r" b="b"/>
              <a:pathLst>
                <a:path w="78105" h="14859">
                  <a:moveTo>
                    <a:pt x="39243" y="14859"/>
                  </a:moveTo>
                  <a:cubicBezTo>
                    <a:pt x="29083" y="14859"/>
                    <a:pt x="19050" y="14859"/>
                    <a:pt x="8890" y="14859"/>
                  </a:cubicBezTo>
                  <a:cubicBezTo>
                    <a:pt x="3683" y="14859"/>
                    <a:pt x="508" y="12065"/>
                    <a:pt x="254" y="7620"/>
                  </a:cubicBezTo>
                  <a:cubicBezTo>
                    <a:pt x="0" y="3175"/>
                    <a:pt x="3175" y="127"/>
                    <a:pt x="8509" y="127"/>
                  </a:cubicBezTo>
                  <a:cubicBezTo>
                    <a:pt x="28956" y="0"/>
                    <a:pt x="49530" y="0"/>
                    <a:pt x="69977" y="0"/>
                  </a:cubicBezTo>
                  <a:cubicBezTo>
                    <a:pt x="75184" y="0"/>
                    <a:pt x="78105" y="3048"/>
                    <a:pt x="77978" y="7747"/>
                  </a:cubicBezTo>
                  <a:cubicBezTo>
                    <a:pt x="77851" y="12446"/>
                    <a:pt x="74930" y="14859"/>
                    <a:pt x="69469" y="14859"/>
                  </a:cubicBezTo>
                  <a:cubicBezTo>
                    <a:pt x="59436" y="14859"/>
                    <a:pt x="49276" y="14859"/>
                    <a:pt x="39116" y="14859"/>
                  </a:cubicBezTo>
                  <a:close/>
                </a:path>
              </a:pathLst>
            </a:custGeom>
            <a:solidFill>
              <a:srgbClr val="171615"/>
            </a:solidFill>
          </p:spPr>
        </p:sp>
        <p:sp>
          <p:nvSpPr>
            <p:cNvPr id="126" name="Freeform 126"/>
            <p:cNvSpPr/>
            <p:nvPr/>
          </p:nvSpPr>
          <p:spPr>
            <a:xfrm>
              <a:off x="135890" y="70358"/>
              <a:ext cx="153924" cy="153924"/>
            </a:xfrm>
            <a:custGeom>
              <a:avLst/>
              <a:gdLst/>
              <a:ahLst/>
              <a:cxnLst/>
              <a:rect l="l" t="t" r="r" b="b"/>
              <a:pathLst>
                <a:path w="153924" h="153924">
                  <a:moveTo>
                    <a:pt x="76962" y="153924"/>
                  </a:moveTo>
                  <a:cubicBezTo>
                    <a:pt x="119507" y="153924"/>
                    <a:pt x="153924" y="119507"/>
                    <a:pt x="153924" y="76962"/>
                  </a:cubicBezTo>
                  <a:cubicBezTo>
                    <a:pt x="153924" y="34417"/>
                    <a:pt x="119380" y="0"/>
                    <a:pt x="76962" y="0"/>
                  </a:cubicBezTo>
                  <a:cubicBezTo>
                    <a:pt x="34544" y="0"/>
                    <a:pt x="0" y="34417"/>
                    <a:pt x="0" y="76962"/>
                  </a:cubicBezTo>
                  <a:cubicBezTo>
                    <a:pt x="0" y="119507"/>
                    <a:pt x="34417" y="153924"/>
                    <a:pt x="76962" y="153924"/>
                  </a:cubicBezTo>
                </a:path>
              </a:pathLst>
            </a:custGeom>
            <a:solidFill>
              <a:srgbClr val="FFFFFF"/>
            </a:solidFill>
          </p:spPr>
        </p:sp>
        <p:sp>
          <p:nvSpPr>
            <p:cNvPr id="127" name="Freeform 127"/>
            <p:cNvSpPr/>
            <p:nvPr/>
          </p:nvSpPr>
          <p:spPr>
            <a:xfrm>
              <a:off x="161036" y="63373"/>
              <a:ext cx="155956" cy="128270"/>
            </a:xfrm>
            <a:custGeom>
              <a:avLst/>
              <a:gdLst/>
              <a:ahLst/>
              <a:cxnLst/>
              <a:rect l="l" t="t" r="r" b="b"/>
              <a:pathLst>
                <a:path w="155956" h="128270">
                  <a:moveTo>
                    <a:pt x="52197" y="86614"/>
                  </a:moveTo>
                  <a:cubicBezTo>
                    <a:pt x="56642" y="82550"/>
                    <a:pt x="61087" y="78359"/>
                    <a:pt x="65532" y="74295"/>
                  </a:cubicBezTo>
                  <a:cubicBezTo>
                    <a:pt x="90805" y="51054"/>
                    <a:pt x="115951" y="27813"/>
                    <a:pt x="141224" y="4572"/>
                  </a:cubicBezTo>
                  <a:cubicBezTo>
                    <a:pt x="142748" y="3175"/>
                    <a:pt x="144907" y="2032"/>
                    <a:pt x="146812" y="1524"/>
                  </a:cubicBezTo>
                  <a:cubicBezTo>
                    <a:pt x="151892" y="0"/>
                    <a:pt x="155956" y="4191"/>
                    <a:pt x="154432" y="9271"/>
                  </a:cubicBezTo>
                  <a:cubicBezTo>
                    <a:pt x="153924" y="10922"/>
                    <a:pt x="153035" y="12700"/>
                    <a:pt x="151892" y="13970"/>
                  </a:cubicBezTo>
                  <a:cubicBezTo>
                    <a:pt x="131191" y="38227"/>
                    <a:pt x="110490" y="62484"/>
                    <a:pt x="89789" y="86741"/>
                  </a:cubicBezTo>
                  <a:cubicBezTo>
                    <a:pt x="79375" y="98933"/>
                    <a:pt x="69088" y="110998"/>
                    <a:pt x="58674" y="123190"/>
                  </a:cubicBezTo>
                  <a:cubicBezTo>
                    <a:pt x="58039" y="123952"/>
                    <a:pt x="57404" y="124587"/>
                    <a:pt x="56642" y="125222"/>
                  </a:cubicBezTo>
                  <a:cubicBezTo>
                    <a:pt x="52832" y="128270"/>
                    <a:pt x="48641" y="128270"/>
                    <a:pt x="45085" y="124968"/>
                  </a:cubicBezTo>
                  <a:cubicBezTo>
                    <a:pt x="43561" y="123571"/>
                    <a:pt x="42291" y="121920"/>
                    <a:pt x="41021" y="120269"/>
                  </a:cubicBezTo>
                  <a:cubicBezTo>
                    <a:pt x="28448" y="103251"/>
                    <a:pt x="15748" y="86360"/>
                    <a:pt x="3302" y="69342"/>
                  </a:cubicBezTo>
                  <a:cubicBezTo>
                    <a:pt x="2032" y="67691"/>
                    <a:pt x="1270" y="65532"/>
                    <a:pt x="1016" y="63500"/>
                  </a:cubicBezTo>
                  <a:cubicBezTo>
                    <a:pt x="0" y="57150"/>
                    <a:pt x="7366" y="53467"/>
                    <a:pt x="11811" y="55372"/>
                  </a:cubicBezTo>
                  <a:cubicBezTo>
                    <a:pt x="13208" y="56007"/>
                    <a:pt x="14605" y="56769"/>
                    <a:pt x="15748" y="57658"/>
                  </a:cubicBezTo>
                  <a:cubicBezTo>
                    <a:pt x="27559" y="67056"/>
                    <a:pt x="39370" y="76454"/>
                    <a:pt x="51181" y="85852"/>
                  </a:cubicBezTo>
                  <a:cubicBezTo>
                    <a:pt x="51435" y="86106"/>
                    <a:pt x="51816" y="86233"/>
                    <a:pt x="52197" y="86614"/>
                  </a:cubicBezTo>
                </a:path>
              </a:pathLst>
            </a:custGeom>
            <a:solidFill>
              <a:srgbClr val="00BF50"/>
            </a:solidFill>
          </p:spPr>
        </p:sp>
      </p:grpSp>
      <p:sp>
        <p:nvSpPr>
          <p:cNvPr id="131" name="TextBox 131"/>
          <p:cNvSpPr txBox="1"/>
          <p:nvPr/>
        </p:nvSpPr>
        <p:spPr>
          <a:xfrm>
            <a:off x="5142959" y="8646433"/>
            <a:ext cx="768861" cy="196636"/>
          </a:xfrm>
          <a:prstGeom prst="rect">
            <a:avLst/>
          </a:prstGeom>
        </p:spPr>
        <p:txBody>
          <a:bodyPr lIns="0" tIns="0" rIns="0" bIns="0" numCol="1" rtlCol="0" anchor="t">
            <a:spAutoFit/>
          </a:bodyPr>
          <a:lstStyle/>
          <a:p>
            <a:pPr algn="l">
              <a:lnSpc>
                <a:spcPts val="1611"/>
              </a:lnSpc>
            </a:pPr>
            <a:r>
              <a:rPr lang="en-US" sz="1150">
                <a:solidFill>
                  <a:srgbClr val="171615"/>
                </a:solidFill>
                <a:latin typeface="Gibson 1"/>
              </a:rPr>
              <a:t>Nota Simple</a:t>
            </a:r>
          </a:p>
        </p:txBody>
      </p:sp>
      <p:sp>
        <p:nvSpPr>
          <p:cNvPr id="132" name="TextBox 132"/>
          <p:cNvSpPr txBox="1"/>
          <p:nvPr/>
        </p:nvSpPr>
        <p:spPr>
          <a:xfrm>
            <a:off x="1608314" y="7730270"/>
            <a:ext cx="1236062" cy="196636"/>
          </a:xfrm>
          <a:prstGeom prst="rect">
            <a:avLst/>
          </a:prstGeom>
        </p:spPr>
        <p:txBody>
          <a:bodyPr lIns="0" tIns="0" rIns="0" bIns="0" numCol="1" rtlCol="0" anchor="t">
            <a:spAutoFit/>
          </a:bodyPr>
          <a:lstStyle/>
          <a:p>
            <a:pPr algn="l">
              <a:lnSpc>
                <a:spcPts val="1611"/>
              </a:lnSpc>
            </a:pPr>
            <a:r>
              <a:rPr lang="en-US" sz="1150">
                <a:solidFill>
                  <a:srgbClr val="171615"/>
                </a:solidFill>
                <a:latin typeface="Gibson 1"/>
              </a:rPr>
              <a:t>Certificado catastral</a:t>
            </a:r>
          </a:p>
        </p:txBody>
      </p:sp>
      <p:sp>
        <p:nvSpPr>
          <p:cNvPr id="133" name="TextBox 133"/>
          <p:cNvSpPr txBox="1"/>
          <p:nvPr/>
        </p:nvSpPr>
        <p:spPr>
          <a:xfrm>
            <a:off x="10034721" y="4441543"/>
            <a:ext cx="1260818" cy="192722"/>
          </a:xfrm>
          <a:prstGeom prst="rect">
            <a:avLst/>
          </a:prstGeom>
        </p:spPr>
        <p:txBody>
          <a:bodyPr lIns="0" tIns="0" rIns="0" bIns="0" numCol="1" rtlCol="0" anchor="t">
            <a:spAutoFit/>
          </a:bodyPr>
          <a:lstStyle/>
          <a:p>
            <a:pPr algn="l">
              <a:lnSpc>
                <a:spcPts val="1573"/>
              </a:lnSpc>
            </a:pPr>
            <a:r>
              <a:rPr lang="en-US" sz="1123">
                <a:solidFill>
                  <a:srgbClr val="171615"/>
                </a:solidFill>
                <a:latin typeface="Gibson 1"/>
              </a:rPr>
              <a:t>Planos de la vivienda</a:t>
            </a:r>
          </a:p>
        </p:txBody>
      </p:sp>
      <p:sp>
        <p:nvSpPr>
          <p:cNvPr id="135" name="TextBox 135"/>
          <p:cNvSpPr txBox="1"/>
          <p:nvPr/>
        </p:nvSpPr>
        <p:spPr>
          <a:xfrm>
            <a:off x="10034721" y="4884141"/>
            <a:ext cx="1561985" cy="192722"/>
          </a:xfrm>
          <a:prstGeom prst="rect">
            <a:avLst/>
          </a:prstGeom>
        </p:spPr>
        <p:txBody>
          <a:bodyPr lIns="0" tIns="0" rIns="0" bIns="0" numCol="1" rtlCol="0" anchor="t">
            <a:spAutoFit/>
          </a:bodyPr>
          <a:lstStyle/>
          <a:p>
            <a:pPr algn="l">
              <a:lnSpc>
                <a:spcPts val="1573"/>
              </a:lnSpc>
            </a:pPr>
            <a:r>
              <a:rPr lang="en-US" sz="1123">
                <a:solidFill>
                  <a:srgbClr val="171615"/>
                </a:solidFill>
                <a:latin typeface="Gibson 1"/>
              </a:rPr>
              <a:t>Documentos hipotecarios</a:t>
            </a:r>
          </a:p>
        </p:txBody>
      </p:sp>
      <p:sp>
        <p:nvSpPr>
          <p:cNvPr id="136" name="TextBox 136"/>
          <p:cNvSpPr txBox="1"/>
          <p:nvPr/>
        </p:nvSpPr>
        <p:spPr>
          <a:xfrm>
            <a:off x="1608314" y="7072517"/>
            <a:ext cx="2111001" cy="401239"/>
          </a:xfrm>
          <a:prstGeom prst="rect">
            <a:avLst/>
          </a:prstGeom>
        </p:spPr>
        <p:txBody>
          <a:bodyPr lIns="0" tIns="0" rIns="0" bIns="0" numCol="1" rtlCol="0" anchor="t">
            <a:spAutoFit/>
          </a:bodyPr>
          <a:lstStyle/>
          <a:p>
            <a:pPr algn="just">
              <a:lnSpc>
                <a:spcPts val="1611"/>
              </a:lnSpc>
            </a:pPr>
            <a:r>
              <a:rPr lang="en-US" sz="1150">
                <a:solidFill>
                  <a:srgbClr val="171615"/>
                </a:solidFill>
                <a:latin typeface="Gibson 1"/>
              </a:rPr>
              <a:t>Original de la Escritura pública de compraventa</a:t>
            </a:r>
          </a:p>
        </p:txBody>
      </p:sp>
      <p:sp>
        <p:nvSpPr>
          <p:cNvPr id="137" name="TextBox 137"/>
          <p:cNvSpPr txBox="1"/>
          <p:nvPr/>
        </p:nvSpPr>
        <p:spPr>
          <a:xfrm>
            <a:off x="1608314" y="4485437"/>
            <a:ext cx="2277604" cy="401239"/>
          </a:xfrm>
          <a:prstGeom prst="rect">
            <a:avLst/>
          </a:prstGeom>
        </p:spPr>
        <p:txBody>
          <a:bodyPr lIns="0" tIns="0" rIns="0" bIns="0" numCol="1" rtlCol="0" anchor="t">
            <a:spAutoFit/>
          </a:bodyPr>
          <a:lstStyle/>
          <a:p>
            <a:pPr algn="just">
              <a:lnSpc>
                <a:spcPts val="1611"/>
              </a:lnSpc>
            </a:pPr>
            <a:r>
              <a:rPr lang="en-US" sz="1150">
                <a:solidFill>
                  <a:srgbClr val="171615"/>
                </a:solidFill>
                <a:latin typeface="Gibson 1"/>
              </a:rPr>
              <a:t>DNI o NIE junto con el pasaporte del propietario o propietarios</a:t>
            </a:r>
          </a:p>
        </p:txBody>
      </p:sp>
      <p:sp>
        <p:nvSpPr>
          <p:cNvPr id="138" name="TextBox 138"/>
          <p:cNvSpPr txBox="1"/>
          <p:nvPr/>
        </p:nvSpPr>
        <p:spPr>
          <a:xfrm>
            <a:off x="1593274" y="8290682"/>
            <a:ext cx="2502650" cy="401239"/>
          </a:xfrm>
          <a:prstGeom prst="rect">
            <a:avLst/>
          </a:prstGeom>
        </p:spPr>
        <p:txBody>
          <a:bodyPr lIns="0" tIns="0" rIns="0" bIns="0" numCol="1" rtlCol="0" anchor="t">
            <a:spAutoFit/>
          </a:bodyPr>
          <a:lstStyle/>
          <a:p>
            <a:pPr algn="l">
              <a:lnSpc>
                <a:spcPts val="1611"/>
              </a:lnSpc>
            </a:pPr>
            <a:r>
              <a:rPr lang="en-US" sz="1150">
                <a:solidFill>
                  <a:srgbClr val="171615"/>
                </a:solidFill>
                <a:latin typeface="Gibson 1"/>
              </a:rPr>
              <a:t>Certificado del estado de las deudas indicando cualquier importe hipotecario</a:t>
            </a:r>
          </a:p>
        </p:txBody>
      </p:sp>
      <p:sp>
        <p:nvSpPr>
          <p:cNvPr id="139" name="TextBox 139"/>
          <p:cNvSpPr txBox="1"/>
          <p:nvPr/>
        </p:nvSpPr>
        <p:spPr>
          <a:xfrm>
            <a:off x="1608314" y="6210161"/>
            <a:ext cx="2529734" cy="605843"/>
          </a:xfrm>
          <a:prstGeom prst="rect">
            <a:avLst/>
          </a:prstGeom>
        </p:spPr>
        <p:txBody>
          <a:bodyPr lIns="0" tIns="0" rIns="0" bIns="0" numCol="1" rtlCol="0" anchor="t">
            <a:spAutoFit/>
          </a:bodyPr>
          <a:lstStyle/>
          <a:p>
            <a:pPr algn="l">
              <a:lnSpc>
                <a:spcPts val="1611"/>
              </a:lnSpc>
            </a:pPr>
            <a:r>
              <a:rPr lang="en-US" sz="1150">
                <a:solidFill>
                  <a:srgbClr val="171615"/>
                </a:solidFill>
                <a:latin typeface="Gibson 1"/>
              </a:rPr>
              <a:t>Poder notarial de aquellos que firman en nombre de terceros o de empresas (si corresponde)</a:t>
            </a:r>
          </a:p>
        </p:txBody>
      </p:sp>
      <p:sp>
        <p:nvSpPr>
          <p:cNvPr id="140" name="TextBox 140"/>
          <p:cNvSpPr txBox="1"/>
          <p:nvPr/>
        </p:nvSpPr>
        <p:spPr>
          <a:xfrm>
            <a:off x="1608314" y="5143201"/>
            <a:ext cx="2539039" cy="810436"/>
          </a:xfrm>
          <a:prstGeom prst="rect">
            <a:avLst/>
          </a:prstGeom>
        </p:spPr>
        <p:txBody>
          <a:bodyPr lIns="0" tIns="0" rIns="0" bIns="0" numCol="1" rtlCol="0" anchor="t">
            <a:spAutoFit/>
          </a:bodyPr>
          <a:lstStyle/>
          <a:p>
            <a:pPr algn="l">
              <a:lnSpc>
                <a:spcPts val="1611"/>
              </a:lnSpc>
            </a:pPr>
            <a:r>
              <a:rPr lang="en-US" sz="1150">
                <a:solidFill>
                  <a:srgbClr val="171615"/>
                </a:solidFill>
                <a:latin typeface="Gibson 1"/>
              </a:rPr>
              <a:t>Escrituras de la empresa y el DNI o NIE junto con el pasaporte del administrador si la vivienda está a nombre de una empresa</a:t>
            </a:r>
          </a:p>
        </p:txBody>
      </p:sp>
      <p:sp>
        <p:nvSpPr>
          <p:cNvPr id="141" name="TextBox 141"/>
          <p:cNvSpPr txBox="1"/>
          <p:nvPr/>
        </p:nvSpPr>
        <p:spPr>
          <a:xfrm>
            <a:off x="5173331" y="6458717"/>
            <a:ext cx="1780284" cy="196636"/>
          </a:xfrm>
          <a:prstGeom prst="rect">
            <a:avLst/>
          </a:prstGeom>
        </p:spPr>
        <p:txBody>
          <a:bodyPr lIns="0" tIns="0" rIns="0" bIns="0" numCol="1" rtlCol="0" anchor="t">
            <a:spAutoFit/>
          </a:bodyPr>
          <a:lstStyle/>
          <a:p>
            <a:pPr algn="l">
              <a:lnSpc>
                <a:spcPts val="1611"/>
              </a:lnSpc>
            </a:pPr>
            <a:r>
              <a:rPr lang="en-US" sz="1150">
                <a:solidFill>
                  <a:srgbClr val="171615"/>
                </a:solidFill>
                <a:latin typeface="Gibson 1"/>
              </a:rPr>
              <a:t>Última factura de suministros</a:t>
            </a:r>
          </a:p>
        </p:txBody>
      </p:sp>
      <p:sp>
        <p:nvSpPr>
          <p:cNvPr id="142" name="TextBox 142"/>
          <p:cNvSpPr txBox="1"/>
          <p:nvPr/>
        </p:nvSpPr>
        <p:spPr>
          <a:xfrm>
            <a:off x="13511779" y="4441543"/>
            <a:ext cx="1816048" cy="392562"/>
          </a:xfrm>
          <a:prstGeom prst="rect">
            <a:avLst/>
          </a:prstGeom>
        </p:spPr>
        <p:txBody>
          <a:bodyPr lIns="0" tIns="0" rIns="0" bIns="0" numCol="1" rtlCol="0" anchor="t">
            <a:spAutoFit/>
          </a:bodyPr>
          <a:lstStyle/>
          <a:p>
            <a:pPr algn="just">
              <a:lnSpc>
                <a:spcPts val="1573"/>
              </a:lnSpc>
            </a:pPr>
            <a:r>
              <a:rPr lang="en-US" sz="1123">
                <a:solidFill>
                  <a:srgbClr val="171615"/>
                </a:solidFill>
                <a:latin typeface="Gibson 1"/>
              </a:rPr>
              <a:t>Mapa topográfico del terreno (si corresponde)</a:t>
            </a:r>
          </a:p>
        </p:txBody>
      </p:sp>
      <p:sp>
        <p:nvSpPr>
          <p:cNvPr id="143" name="TextBox 143"/>
          <p:cNvSpPr txBox="1"/>
          <p:nvPr/>
        </p:nvSpPr>
        <p:spPr>
          <a:xfrm>
            <a:off x="5173331" y="5143201"/>
            <a:ext cx="1887129" cy="401239"/>
          </a:xfrm>
          <a:prstGeom prst="rect">
            <a:avLst/>
          </a:prstGeom>
        </p:spPr>
        <p:txBody>
          <a:bodyPr lIns="0" tIns="0" rIns="0" bIns="0" numCol="1" rtlCol="0" anchor="t">
            <a:spAutoFit/>
          </a:bodyPr>
          <a:lstStyle/>
          <a:p>
            <a:pPr algn="just">
              <a:lnSpc>
                <a:spcPts val="1611"/>
              </a:lnSpc>
            </a:pPr>
            <a:r>
              <a:rPr lang="en-US" sz="1150">
                <a:solidFill>
                  <a:srgbClr val="171615"/>
                </a:solidFill>
                <a:latin typeface="Gibson 1"/>
              </a:rPr>
              <a:t>Último Impuesto sobre Bienes Inmuebles (IBI)</a:t>
            </a:r>
          </a:p>
        </p:txBody>
      </p:sp>
      <p:sp>
        <p:nvSpPr>
          <p:cNvPr id="144" name="TextBox 144"/>
          <p:cNvSpPr txBox="1"/>
          <p:nvPr/>
        </p:nvSpPr>
        <p:spPr>
          <a:xfrm>
            <a:off x="5173331" y="5800954"/>
            <a:ext cx="1907735" cy="401239"/>
          </a:xfrm>
          <a:prstGeom prst="rect">
            <a:avLst/>
          </a:prstGeom>
        </p:spPr>
        <p:txBody>
          <a:bodyPr lIns="0" tIns="0" rIns="0" bIns="0" numCol="1" rtlCol="0" anchor="t">
            <a:spAutoFit/>
          </a:bodyPr>
          <a:lstStyle/>
          <a:p>
            <a:pPr algn="just">
              <a:lnSpc>
                <a:spcPts val="1611"/>
              </a:lnSpc>
            </a:pPr>
            <a:r>
              <a:rPr lang="en-US" sz="1150">
                <a:solidFill>
                  <a:srgbClr val="171615"/>
                </a:solidFill>
                <a:latin typeface="Gibson 1"/>
              </a:rPr>
              <a:t>Ultimo recibo de la cuota de la comunidad (si corresponde)</a:t>
            </a:r>
          </a:p>
        </p:txBody>
      </p:sp>
      <p:sp>
        <p:nvSpPr>
          <p:cNvPr id="145" name="TextBox 145"/>
          <p:cNvSpPr txBox="1"/>
          <p:nvPr/>
        </p:nvSpPr>
        <p:spPr>
          <a:xfrm>
            <a:off x="5173331" y="7569630"/>
            <a:ext cx="2625695" cy="591225"/>
          </a:xfrm>
          <a:prstGeom prst="rect">
            <a:avLst/>
          </a:prstGeom>
        </p:spPr>
        <p:txBody>
          <a:bodyPr lIns="0" tIns="0" rIns="0" bIns="0" numCol="1" rtlCol="0" anchor="t">
            <a:spAutoFit/>
          </a:bodyPr>
          <a:lstStyle/>
          <a:p>
            <a:pPr algn="l">
              <a:lnSpc>
                <a:spcPts val="1611"/>
              </a:lnSpc>
            </a:pPr>
            <a:r>
              <a:rPr lang="en-US" sz="1150">
                <a:solidFill>
                  <a:srgbClr val="171615"/>
                </a:solidFill>
                <a:latin typeface="Gibson 1"/>
              </a:rPr>
              <a:t>Informe de Inspección Técnica del Edificio (ITE), y certificado de aptitud, en caso de disponer</a:t>
            </a:r>
          </a:p>
        </p:txBody>
      </p:sp>
      <p:sp>
        <p:nvSpPr>
          <p:cNvPr id="146" name="TextBox 146"/>
          <p:cNvSpPr txBox="1"/>
          <p:nvPr/>
        </p:nvSpPr>
        <p:spPr>
          <a:xfrm>
            <a:off x="5173331" y="4485437"/>
            <a:ext cx="2361772" cy="401239"/>
          </a:xfrm>
          <a:prstGeom prst="rect">
            <a:avLst/>
          </a:prstGeom>
        </p:spPr>
        <p:txBody>
          <a:bodyPr lIns="0" tIns="0" rIns="0" bIns="0" numCol="1" rtlCol="0" anchor="t">
            <a:spAutoFit/>
          </a:bodyPr>
          <a:lstStyle/>
          <a:p>
            <a:pPr algn="just">
              <a:lnSpc>
                <a:spcPts val="1611"/>
              </a:lnSpc>
            </a:pPr>
            <a:r>
              <a:rPr lang="en-US" sz="1150">
                <a:solidFill>
                  <a:srgbClr val="171615"/>
                </a:solidFill>
                <a:latin typeface="Gibson 1"/>
              </a:rPr>
              <a:t>Certificado de la Eficiencia Energética (CEE)</a:t>
            </a:r>
          </a:p>
        </p:txBody>
      </p:sp>
      <p:sp>
        <p:nvSpPr>
          <p:cNvPr id="147" name="TextBox 147"/>
          <p:cNvSpPr txBox="1"/>
          <p:nvPr/>
        </p:nvSpPr>
        <p:spPr>
          <a:xfrm>
            <a:off x="13511779" y="5083980"/>
            <a:ext cx="2444096" cy="192722"/>
          </a:xfrm>
          <a:prstGeom prst="rect">
            <a:avLst/>
          </a:prstGeom>
        </p:spPr>
        <p:txBody>
          <a:bodyPr lIns="0" tIns="0" rIns="0" bIns="0" numCol="1" rtlCol="0" anchor="t">
            <a:spAutoFit/>
          </a:bodyPr>
          <a:lstStyle/>
          <a:p>
            <a:pPr algn="l">
              <a:lnSpc>
                <a:spcPts val="1573"/>
              </a:lnSpc>
            </a:pPr>
            <a:r>
              <a:rPr lang="en-US" sz="1123">
                <a:solidFill>
                  <a:srgbClr val="171615"/>
                </a:solidFill>
                <a:latin typeface="Gibson 1"/>
              </a:rPr>
              <a:t>Certificado de instalación de suministros</a:t>
            </a:r>
          </a:p>
        </p:txBody>
      </p:sp>
      <p:sp>
        <p:nvSpPr>
          <p:cNvPr id="148" name="TextBox 148"/>
          <p:cNvSpPr txBox="1"/>
          <p:nvPr/>
        </p:nvSpPr>
        <p:spPr>
          <a:xfrm>
            <a:off x="5173331" y="6911866"/>
            <a:ext cx="2468036" cy="401239"/>
          </a:xfrm>
          <a:prstGeom prst="rect">
            <a:avLst/>
          </a:prstGeom>
        </p:spPr>
        <p:txBody>
          <a:bodyPr lIns="0" tIns="0" rIns="0" bIns="0" numCol="1" rtlCol="0" anchor="t">
            <a:spAutoFit/>
          </a:bodyPr>
          <a:lstStyle/>
          <a:p>
            <a:pPr algn="just">
              <a:lnSpc>
                <a:spcPts val="1611"/>
              </a:lnSpc>
            </a:pPr>
            <a:r>
              <a:rPr lang="en-US" sz="1150">
                <a:solidFill>
                  <a:srgbClr val="171615"/>
                </a:solidFill>
                <a:latin typeface="Gibson 1"/>
              </a:rPr>
              <a:t>Copia de los Estatutos de la comunidad (si corresponde)</a:t>
            </a:r>
          </a:p>
        </p:txBody>
      </p:sp>
      <p:sp>
        <p:nvSpPr>
          <p:cNvPr id="149" name="TextBox 149"/>
          <p:cNvSpPr txBox="1"/>
          <p:nvPr/>
        </p:nvSpPr>
        <p:spPr>
          <a:xfrm>
            <a:off x="1028700" y="3687321"/>
            <a:ext cx="3314748" cy="431800"/>
          </a:xfrm>
          <a:prstGeom prst="rect">
            <a:avLst/>
          </a:prstGeom>
        </p:spPr>
        <p:txBody>
          <a:bodyPr lIns="0" tIns="0" rIns="0" bIns="0" numCol="1" rtlCol="0" anchor="t">
            <a:spAutoFit/>
          </a:bodyPr>
          <a:lstStyle/>
          <a:p>
            <a:pPr algn="l">
              <a:lnSpc>
                <a:spcPts val="3500"/>
              </a:lnSpc>
            </a:pPr>
            <a:r>
              <a:rPr lang="en-US" sz="2500" spc="530">
                <a:solidFill>
                  <a:srgbClr val="383837"/>
                </a:solidFill>
                <a:latin typeface="Gibson 3"/>
              </a:rPr>
              <a:t>OBLIGATORIO</a:t>
            </a:r>
          </a:p>
        </p:txBody>
      </p:sp>
      <p:sp>
        <p:nvSpPr>
          <p:cNvPr id="150" name="TextBox 150"/>
          <p:cNvSpPr txBox="1"/>
          <p:nvPr/>
        </p:nvSpPr>
        <p:spPr>
          <a:xfrm>
            <a:off x="9727871" y="3687321"/>
            <a:ext cx="3098450" cy="431800"/>
          </a:xfrm>
          <a:prstGeom prst="rect">
            <a:avLst/>
          </a:prstGeom>
        </p:spPr>
        <p:txBody>
          <a:bodyPr lIns="0" tIns="0" rIns="0" bIns="0" numCol="1" rtlCol="0" anchor="t">
            <a:spAutoFit/>
          </a:bodyPr>
          <a:lstStyle/>
          <a:p>
            <a:pPr algn="l">
              <a:lnSpc>
                <a:spcPts val="3500"/>
              </a:lnSpc>
            </a:pPr>
            <a:r>
              <a:rPr lang="en-US" sz="2500" spc="552">
                <a:solidFill>
                  <a:srgbClr val="383837"/>
                </a:solidFill>
                <a:latin typeface="Gibson 3"/>
              </a:rPr>
              <a:t>RECOMENDADO</a:t>
            </a:r>
          </a:p>
        </p:txBody>
      </p:sp>
      <p:sp>
        <p:nvSpPr>
          <p:cNvPr id="151" name="TextBox 151"/>
          <p:cNvSpPr txBox="1"/>
          <p:nvPr/>
        </p:nvSpPr>
        <p:spPr>
          <a:xfrm>
            <a:off x="1028700" y="2807846"/>
            <a:ext cx="9724644" cy="413575"/>
          </a:xfrm>
          <a:prstGeom prst="rect">
            <a:avLst/>
          </a:prstGeom>
        </p:spPr>
        <p:txBody>
          <a:bodyPr wrap="square" lIns="0" tIns="0" rIns="0" bIns="0" numCol="1" rtlCol="0" anchor="t">
            <a:spAutoFit/>
          </a:bodyPr>
          <a:lstStyle/>
          <a:p>
            <a:pPr algn="l">
              <a:lnSpc>
                <a:spcPts val="3500"/>
              </a:lnSpc>
            </a:pPr>
            <a:r>
              <a:rPr lang="en-US" sz="2500" spc="547" dirty="0">
                <a:solidFill>
                  <a:srgbClr val="383837"/>
                </a:solidFill>
                <a:latin typeface="Gibson 3"/>
              </a:rPr>
              <a:t>DOCUMENTACIÓN NECESARIA PARA LA VENTA</a:t>
            </a:r>
          </a:p>
        </p:txBody>
      </p:sp>
      <p:grpSp>
        <p:nvGrpSpPr>
          <p:cNvPr id="154" name="Group 154"/>
          <p:cNvGrpSpPr>
            <a:grpSpLocks noChangeAspect="1"/>
          </p:cNvGrpSpPr>
          <p:nvPr/>
        </p:nvGrpSpPr>
        <p:grpSpPr>
          <a:xfrm>
            <a:off x="9463657" y="5196578"/>
            <a:ext cx="427738" cy="443047"/>
            <a:chOff x="0" y="0"/>
            <a:chExt cx="380568" cy="394195"/>
          </a:xfrm>
        </p:grpSpPr>
        <p:sp>
          <p:nvSpPr>
            <p:cNvPr id="155" name="Freeform 155"/>
            <p:cNvSpPr/>
            <p:nvPr/>
          </p:nvSpPr>
          <p:spPr>
            <a:xfrm>
              <a:off x="63500" y="127762"/>
              <a:ext cx="155575" cy="202819"/>
            </a:xfrm>
            <a:custGeom>
              <a:avLst/>
              <a:gdLst/>
              <a:ahLst/>
              <a:cxnLst/>
              <a:rect l="l" t="t" r="r" b="b"/>
              <a:pathLst>
                <a:path w="155575" h="202819">
                  <a:moveTo>
                    <a:pt x="0" y="101219"/>
                  </a:moveTo>
                  <a:cubicBezTo>
                    <a:pt x="0" y="77343"/>
                    <a:pt x="0" y="53467"/>
                    <a:pt x="0" y="29591"/>
                  </a:cubicBezTo>
                  <a:cubicBezTo>
                    <a:pt x="0" y="14351"/>
                    <a:pt x="13462" y="381"/>
                    <a:pt x="28702" y="254"/>
                  </a:cubicBezTo>
                  <a:cubicBezTo>
                    <a:pt x="50800" y="0"/>
                    <a:pt x="72771" y="0"/>
                    <a:pt x="94869" y="254"/>
                  </a:cubicBezTo>
                  <a:cubicBezTo>
                    <a:pt x="98298" y="254"/>
                    <a:pt x="102489" y="2032"/>
                    <a:pt x="105029" y="4445"/>
                  </a:cubicBezTo>
                  <a:cubicBezTo>
                    <a:pt x="120777" y="19812"/>
                    <a:pt x="136398" y="35306"/>
                    <a:pt x="151511" y="51308"/>
                  </a:cubicBezTo>
                  <a:cubicBezTo>
                    <a:pt x="154051" y="53848"/>
                    <a:pt x="155321" y="58674"/>
                    <a:pt x="155321" y="62357"/>
                  </a:cubicBezTo>
                  <a:cubicBezTo>
                    <a:pt x="155575" y="100076"/>
                    <a:pt x="155575" y="137922"/>
                    <a:pt x="155448" y="175641"/>
                  </a:cubicBezTo>
                  <a:cubicBezTo>
                    <a:pt x="155448" y="188595"/>
                    <a:pt x="142113" y="202184"/>
                    <a:pt x="128778" y="202438"/>
                  </a:cubicBezTo>
                  <a:cubicBezTo>
                    <a:pt x="110871" y="202819"/>
                    <a:pt x="92837" y="202692"/>
                    <a:pt x="74930" y="202692"/>
                  </a:cubicBezTo>
                  <a:cubicBezTo>
                    <a:pt x="60325" y="202692"/>
                    <a:pt x="45593" y="202692"/>
                    <a:pt x="30988" y="202692"/>
                  </a:cubicBezTo>
                  <a:cubicBezTo>
                    <a:pt x="13208" y="202692"/>
                    <a:pt x="0" y="189484"/>
                    <a:pt x="0" y="171831"/>
                  </a:cubicBezTo>
                  <a:close/>
                  <a:moveTo>
                    <a:pt x="15494" y="101346"/>
                  </a:moveTo>
                  <a:cubicBezTo>
                    <a:pt x="15494" y="124460"/>
                    <a:pt x="15494" y="147574"/>
                    <a:pt x="15494" y="170688"/>
                  </a:cubicBezTo>
                  <a:cubicBezTo>
                    <a:pt x="15494" y="180594"/>
                    <a:pt x="21717" y="187452"/>
                    <a:pt x="31750" y="187579"/>
                  </a:cubicBezTo>
                  <a:cubicBezTo>
                    <a:pt x="62611" y="187833"/>
                    <a:pt x="93345" y="187833"/>
                    <a:pt x="124206" y="187579"/>
                  </a:cubicBezTo>
                  <a:cubicBezTo>
                    <a:pt x="134112" y="187452"/>
                    <a:pt x="140589" y="180721"/>
                    <a:pt x="140589" y="170815"/>
                  </a:cubicBezTo>
                  <a:cubicBezTo>
                    <a:pt x="140716" y="137922"/>
                    <a:pt x="140589" y="105029"/>
                    <a:pt x="140589" y="72009"/>
                  </a:cubicBezTo>
                  <a:cubicBezTo>
                    <a:pt x="140589" y="65278"/>
                    <a:pt x="138049" y="62865"/>
                    <a:pt x="131191" y="62738"/>
                  </a:cubicBezTo>
                  <a:cubicBezTo>
                    <a:pt x="121539" y="62611"/>
                    <a:pt x="111887" y="62357"/>
                    <a:pt x="102235" y="62103"/>
                  </a:cubicBezTo>
                  <a:cubicBezTo>
                    <a:pt x="96774" y="61976"/>
                    <a:pt x="94361" y="59563"/>
                    <a:pt x="93980" y="54102"/>
                  </a:cubicBezTo>
                  <a:cubicBezTo>
                    <a:pt x="93853" y="52324"/>
                    <a:pt x="93726" y="50419"/>
                    <a:pt x="93726" y="48641"/>
                  </a:cubicBezTo>
                  <a:cubicBezTo>
                    <a:pt x="93599" y="40513"/>
                    <a:pt x="93599" y="32385"/>
                    <a:pt x="93472" y="24130"/>
                  </a:cubicBezTo>
                  <a:cubicBezTo>
                    <a:pt x="93345" y="18161"/>
                    <a:pt x="90678" y="15113"/>
                    <a:pt x="85598" y="15113"/>
                  </a:cubicBezTo>
                  <a:cubicBezTo>
                    <a:pt x="67564" y="15240"/>
                    <a:pt x="49657" y="15240"/>
                    <a:pt x="31750" y="15621"/>
                  </a:cubicBezTo>
                  <a:cubicBezTo>
                    <a:pt x="21717" y="15748"/>
                    <a:pt x="15748" y="22352"/>
                    <a:pt x="15748" y="32512"/>
                  </a:cubicBezTo>
                  <a:cubicBezTo>
                    <a:pt x="15748" y="55499"/>
                    <a:pt x="15748" y="78486"/>
                    <a:pt x="15748" y="101346"/>
                  </a:cubicBezTo>
                </a:path>
              </a:pathLst>
            </a:custGeom>
            <a:solidFill>
              <a:srgbClr val="171615"/>
            </a:solidFill>
          </p:spPr>
        </p:sp>
        <p:sp>
          <p:nvSpPr>
            <p:cNvPr id="156" name="Freeform 156"/>
            <p:cNvSpPr/>
            <p:nvPr/>
          </p:nvSpPr>
          <p:spPr>
            <a:xfrm>
              <a:off x="94488" y="268351"/>
              <a:ext cx="94488" cy="15494"/>
            </a:xfrm>
            <a:custGeom>
              <a:avLst/>
              <a:gdLst/>
              <a:ahLst/>
              <a:cxnLst/>
              <a:rect l="l" t="t" r="r" b="b"/>
              <a:pathLst>
                <a:path w="94488" h="15494">
                  <a:moveTo>
                    <a:pt x="46609" y="15494"/>
                  </a:moveTo>
                  <a:cubicBezTo>
                    <a:pt x="34163" y="15494"/>
                    <a:pt x="21844" y="15494"/>
                    <a:pt x="9525" y="15494"/>
                  </a:cubicBezTo>
                  <a:cubicBezTo>
                    <a:pt x="4064" y="15494"/>
                    <a:pt x="0" y="12319"/>
                    <a:pt x="254" y="7874"/>
                  </a:cubicBezTo>
                  <a:cubicBezTo>
                    <a:pt x="508" y="3810"/>
                    <a:pt x="3810" y="0"/>
                    <a:pt x="9525" y="127"/>
                  </a:cubicBezTo>
                  <a:cubicBezTo>
                    <a:pt x="34671" y="381"/>
                    <a:pt x="59944" y="254"/>
                    <a:pt x="85217" y="254"/>
                  </a:cubicBezTo>
                  <a:cubicBezTo>
                    <a:pt x="89281" y="254"/>
                    <a:pt x="92329" y="1905"/>
                    <a:pt x="93472" y="5842"/>
                  </a:cubicBezTo>
                  <a:cubicBezTo>
                    <a:pt x="94488" y="9652"/>
                    <a:pt x="93091" y="12827"/>
                    <a:pt x="89535" y="14605"/>
                  </a:cubicBezTo>
                  <a:cubicBezTo>
                    <a:pt x="88138" y="15367"/>
                    <a:pt x="86360" y="15494"/>
                    <a:pt x="84709" y="15494"/>
                  </a:cubicBezTo>
                  <a:cubicBezTo>
                    <a:pt x="72009" y="15494"/>
                    <a:pt x="59309" y="15494"/>
                    <a:pt x="46736" y="15494"/>
                  </a:cubicBezTo>
                </a:path>
              </a:pathLst>
            </a:custGeom>
            <a:solidFill>
              <a:srgbClr val="171615"/>
            </a:solidFill>
          </p:spPr>
        </p:sp>
        <p:sp>
          <p:nvSpPr>
            <p:cNvPr id="157" name="Freeform 157"/>
            <p:cNvSpPr/>
            <p:nvPr/>
          </p:nvSpPr>
          <p:spPr>
            <a:xfrm>
              <a:off x="94361" y="206121"/>
              <a:ext cx="93980" cy="15113"/>
            </a:xfrm>
            <a:custGeom>
              <a:avLst/>
              <a:gdLst/>
              <a:ahLst/>
              <a:cxnLst/>
              <a:rect l="l" t="t" r="r" b="b"/>
              <a:pathLst>
                <a:path w="93980" h="15113">
                  <a:moveTo>
                    <a:pt x="46863" y="14859"/>
                  </a:moveTo>
                  <a:cubicBezTo>
                    <a:pt x="34036" y="14859"/>
                    <a:pt x="21209" y="14986"/>
                    <a:pt x="8382" y="14859"/>
                  </a:cubicBezTo>
                  <a:cubicBezTo>
                    <a:pt x="3302" y="14732"/>
                    <a:pt x="0" y="11430"/>
                    <a:pt x="254" y="7112"/>
                  </a:cubicBezTo>
                  <a:cubicBezTo>
                    <a:pt x="508" y="3175"/>
                    <a:pt x="3937" y="0"/>
                    <a:pt x="8128" y="0"/>
                  </a:cubicBezTo>
                  <a:cubicBezTo>
                    <a:pt x="34036" y="0"/>
                    <a:pt x="60071" y="0"/>
                    <a:pt x="85979" y="0"/>
                  </a:cubicBezTo>
                  <a:cubicBezTo>
                    <a:pt x="90678" y="0"/>
                    <a:pt x="93472" y="2794"/>
                    <a:pt x="93726" y="7112"/>
                  </a:cubicBezTo>
                  <a:cubicBezTo>
                    <a:pt x="93980" y="11684"/>
                    <a:pt x="91440" y="14732"/>
                    <a:pt x="86360" y="14859"/>
                  </a:cubicBezTo>
                  <a:cubicBezTo>
                    <a:pt x="73279" y="15113"/>
                    <a:pt x="60071" y="14986"/>
                    <a:pt x="46990" y="14986"/>
                  </a:cubicBezTo>
                  <a:close/>
                </a:path>
              </a:pathLst>
            </a:custGeom>
            <a:solidFill>
              <a:srgbClr val="171615"/>
            </a:solidFill>
          </p:spPr>
        </p:sp>
        <p:sp>
          <p:nvSpPr>
            <p:cNvPr id="158" name="Freeform 158"/>
            <p:cNvSpPr/>
            <p:nvPr/>
          </p:nvSpPr>
          <p:spPr>
            <a:xfrm>
              <a:off x="94361" y="237490"/>
              <a:ext cx="78105" cy="14859"/>
            </a:xfrm>
            <a:custGeom>
              <a:avLst/>
              <a:gdLst/>
              <a:ahLst/>
              <a:cxnLst/>
              <a:rect l="l" t="t" r="r" b="b"/>
              <a:pathLst>
                <a:path w="78105" h="14859">
                  <a:moveTo>
                    <a:pt x="39243" y="14859"/>
                  </a:moveTo>
                  <a:cubicBezTo>
                    <a:pt x="29083" y="14859"/>
                    <a:pt x="19050" y="14859"/>
                    <a:pt x="8890" y="14859"/>
                  </a:cubicBezTo>
                  <a:cubicBezTo>
                    <a:pt x="3683" y="14859"/>
                    <a:pt x="508" y="12065"/>
                    <a:pt x="254" y="7620"/>
                  </a:cubicBezTo>
                  <a:cubicBezTo>
                    <a:pt x="0" y="3175"/>
                    <a:pt x="3175" y="127"/>
                    <a:pt x="8509" y="127"/>
                  </a:cubicBezTo>
                  <a:cubicBezTo>
                    <a:pt x="28956" y="0"/>
                    <a:pt x="49530" y="0"/>
                    <a:pt x="69977" y="0"/>
                  </a:cubicBezTo>
                  <a:cubicBezTo>
                    <a:pt x="75184" y="0"/>
                    <a:pt x="78105" y="3048"/>
                    <a:pt x="77978" y="7747"/>
                  </a:cubicBezTo>
                  <a:cubicBezTo>
                    <a:pt x="77851" y="12446"/>
                    <a:pt x="74930" y="14859"/>
                    <a:pt x="69469" y="14859"/>
                  </a:cubicBezTo>
                  <a:cubicBezTo>
                    <a:pt x="59436" y="14859"/>
                    <a:pt x="49276" y="14859"/>
                    <a:pt x="39116" y="14859"/>
                  </a:cubicBezTo>
                  <a:close/>
                </a:path>
              </a:pathLst>
            </a:custGeom>
            <a:solidFill>
              <a:srgbClr val="171615"/>
            </a:solidFill>
          </p:spPr>
        </p:sp>
        <p:sp>
          <p:nvSpPr>
            <p:cNvPr id="159" name="Freeform 159"/>
            <p:cNvSpPr/>
            <p:nvPr/>
          </p:nvSpPr>
          <p:spPr>
            <a:xfrm>
              <a:off x="135890" y="70358"/>
              <a:ext cx="153924" cy="153924"/>
            </a:xfrm>
            <a:custGeom>
              <a:avLst/>
              <a:gdLst/>
              <a:ahLst/>
              <a:cxnLst/>
              <a:rect l="l" t="t" r="r" b="b"/>
              <a:pathLst>
                <a:path w="153924" h="153924">
                  <a:moveTo>
                    <a:pt x="76962" y="153924"/>
                  </a:moveTo>
                  <a:cubicBezTo>
                    <a:pt x="119507" y="153924"/>
                    <a:pt x="153924" y="119507"/>
                    <a:pt x="153924" y="76962"/>
                  </a:cubicBezTo>
                  <a:cubicBezTo>
                    <a:pt x="153924" y="34417"/>
                    <a:pt x="119380" y="0"/>
                    <a:pt x="76962" y="0"/>
                  </a:cubicBezTo>
                  <a:cubicBezTo>
                    <a:pt x="34544" y="0"/>
                    <a:pt x="0" y="34417"/>
                    <a:pt x="0" y="76962"/>
                  </a:cubicBezTo>
                  <a:cubicBezTo>
                    <a:pt x="0" y="119507"/>
                    <a:pt x="34417" y="153924"/>
                    <a:pt x="76962" y="153924"/>
                  </a:cubicBezTo>
                </a:path>
              </a:pathLst>
            </a:custGeom>
            <a:solidFill>
              <a:srgbClr val="FFFFFF"/>
            </a:solidFill>
          </p:spPr>
        </p:sp>
        <p:sp>
          <p:nvSpPr>
            <p:cNvPr id="160" name="Freeform 160"/>
            <p:cNvSpPr/>
            <p:nvPr/>
          </p:nvSpPr>
          <p:spPr>
            <a:xfrm>
              <a:off x="161036" y="63373"/>
              <a:ext cx="155956" cy="128270"/>
            </a:xfrm>
            <a:custGeom>
              <a:avLst/>
              <a:gdLst/>
              <a:ahLst/>
              <a:cxnLst/>
              <a:rect l="l" t="t" r="r" b="b"/>
              <a:pathLst>
                <a:path w="155956" h="128270">
                  <a:moveTo>
                    <a:pt x="52197" y="86614"/>
                  </a:moveTo>
                  <a:cubicBezTo>
                    <a:pt x="56642" y="82550"/>
                    <a:pt x="61087" y="78359"/>
                    <a:pt x="65532" y="74295"/>
                  </a:cubicBezTo>
                  <a:cubicBezTo>
                    <a:pt x="90805" y="51054"/>
                    <a:pt x="115951" y="27813"/>
                    <a:pt x="141224" y="4572"/>
                  </a:cubicBezTo>
                  <a:cubicBezTo>
                    <a:pt x="142748" y="3175"/>
                    <a:pt x="144907" y="2032"/>
                    <a:pt x="146812" y="1524"/>
                  </a:cubicBezTo>
                  <a:cubicBezTo>
                    <a:pt x="151892" y="0"/>
                    <a:pt x="155956" y="4191"/>
                    <a:pt x="154432" y="9271"/>
                  </a:cubicBezTo>
                  <a:cubicBezTo>
                    <a:pt x="153924" y="10922"/>
                    <a:pt x="153035" y="12700"/>
                    <a:pt x="151892" y="13970"/>
                  </a:cubicBezTo>
                  <a:cubicBezTo>
                    <a:pt x="131191" y="38227"/>
                    <a:pt x="110490" y="62484"/>
                    <a:pt x="89789" y="86741"/>
                  </a:cubicBezTo>
                  <a:cubicBezTo>
                    <a:pt x="79375" y="98933"/>
                    <a:pt x="69088" y="110998"/>
                    <a:pt x="58674" y="123190"/>
                  </a:cubicBezTo>
                  <a:cubicBezTo>
                    <a:pt x="58039" y="123952"/>
                    <a:pt x="57404" y="124587"/>
                    <a:pt x="56642" y="125222"/>
                  </a:cubicBezTo>
                  <a:cubicBezTo>
                    <a:pt x="52832" y="128270"/>
                    <a:pt x="48641" y="128270"/>
                    <a:pt x="45085" y="124968"/>
                  </a:cubicBezTo>
                  <a:cubicBezTo>
                    <a:pt x="43561" y="123571"/>
                    <a:pt x="42291" y="121920"/>
                    <a:pt x="41021" y="120269"/>
                  </a:cubicBezTo>
                  <a:cubicBezTo>
                    <a:pt x="28448" y="103251"/>
                    <a:pt x="15748" y="86360"/>
                    <a:pt x="3302" y="69342"/>
                  </a:cubicBezTo>
                  <a:cubicBezTo>
                    <a:pt x="2032" y="67691"/>
                    <a:pt x="1270" y="65532"/>
                    <a:pt x="1016" y="63500"/>
                  </a:cubicBezTo>
                  <a:cubicBezTo>
                    <a:pt x="0" y="57150"/>
                    <a:pt x="7366" y="53467"/>
                    <a:pt x="11811" y="55372"/>
                  </a:cubicBezTo>
                  <a:cubicBezTo>
                    <a:pt x="13208" y="56007"/>
                    <a:pt x="14605" y="56769"/>
                    <a:pt x="15748" y="57658"/>
                  </a:cubicBezTo>
                  <a:cubicBezTo>
                    <a:pt x="27559" y="67056"/>
                    <a:pt x="39370" y="76454"/>
                    <a:pt x="51181" y="85852"/>
                  </a:cubicBezTo>
                  <a:cubicBezTo>
                    <a:pt x="51435" y="86106"/>
                    <a:pt x="51816" y="86233"/>
                    <a:pt x="52197" y="86614"/>
                  </a:cubicBezTo>
                </a:path>
              </a:pathLst>
            </a:custGeom>
            <a:solidFill>
              <a:srgbClr val="00BF50"/>
            </a:solidFill>
          </p:spPr>
        </p:sp>
      </p:grpSp>
      <p:sp>
        <p:nvSpPr>
          <p:cNvPr id="161" name="TextBox 161"/>
          <p:cNvSpPr txBox="1"/>
          <p:nvPr/>
        </p:nvSpPr>
        <p:spPr>
          <a:xfrm>
            <a:off x="10034270" y="5324513"/>
            <a:ext cx="2444096" cy="192577"/>
          </a:xfrm>
          <a:prstGeom prst="rect">
            <a:avLst/>
          </a:prstGeom>
        </p:spPr>
        <p:txBody>
          <a:bodyPr lIns="0" tIns="0" rIns="0" bIns="0" numCol="1" rtlCol="0" anchor="t">
            <a:spAutoFit/>
          </a:bodyPr>
          <a:lstStyle/>
          <a:p>
            <a:pPr algn="l">
              <a:lnSpc>
                <a:spcPts val="1573"/>
              </a:lnSpc>
            </a:pPr>
            <a:r>
              <a:rPr lang="en-US" sz="1123">
                <a:solidFill>
                  <a:srgbClr val="171615"/>
                </a:solidFill>
                <a:latin typeface="Gibson 1"/>
              </a:rPr>
              <a:t>Tres últimas actas de la comunidad</a:t>
            </a:r>
          </a:p>
        </p:txBody>
      </p:sp>
      <p:sp>
        <p:nvSpPr>
          <p:cNvPr id="167" name="TextBox 167"/>
          <p:cNvSpPr txBox="1"/>
          <p:nvPr/>
        </p:nvSpPr>
        <p:spPr>
          <a:xfrm>
            <a:off x="13326185" y="550667"/>
            <a:ext cx="4296920" cy="442750"/>
          </a:xfrm>
          <a:prstGeom prst="rect">
            <a:avLst/>
          </a:prstGeom>
        </p:spPr>
        <p:txBody>
          <a:bodyPr lIns="0" tIns="0" rIns="0" bIns="0" numCol="1" rtlCol="0" anchor="t">
            <a:spAutoFit/>
          </a:bodyPr>
          <a:lstStyle/>
          <a:p>
            <a:pPr algn="l">
              <a:lnSpc>
                <a:spcPts val="1763"/>
              </a:lnSpc>
            </a:pPr>
            <a:r>
              <a:rPr lang="en-US" sz="1259" spc="56" dirty="0">
                <a:solidFill>
                  <a:schemeClr val="accent1"/>
                </a:solidFill>
                <a:latin typeface="Gibson 2"/>
              </a:rPr>
              <a:t>GENTILE HOME/ DOCUMENTO DE VALORACIÓN / SIGUIENTES PASOS</a:t>
            </a:r>
          </a:p>
        </p:txBody>
      </p:sp>
      <p:grpSp>
        <p:nvGrpSpPr>
          <p:cNvPr id="45" name="Group 2">
            <a:extLst>
              <a:ext uri="{FF2B5EF4-FFF2-40B4-BE49-F238E27FC236}">
                <a16:creationId xmlns:a16="http://schemas.microsoft.com/office/drawing/2014/main" id="{FC48BE06-17EF-B8D2-D810-D51EB770A678}"/>
              </a:ext>
            </a:extLst>
          </p:cNvPr>
          <p:cNvGrpSpPr>
            <a:grpSpLocks noChangeAspect="1"/>
          </p:cNvGrpSpPr>
          <p:nvPr/>
        </p:nvGrpSpPr>
        <p:grpSpPr>
          <a:xfrm>
            <a:off x="1028700" y="1065240"/>
            <a:ext cx="1597199" cy="661884"/>
            <a:chOff x="0" y="0"/>
            <a:chExt cx="1359789" cy="563499"/>
          </a:xfrm>
        </p:grpSpPr>
        <p:sp>
          <p:nvSpPr>
            <p:cNvPr id="46" name="Freeform 3">
              <a:extLst>
                <a:ext uri="{FF2B5EF4-FFF2-40B4-BE49-F238E27FC236}">
                  <a16:creationId xmlns:a16="http://schemas.microsoft.com/office/drawing/2014/main" id="{07BBBE57-7B20-CAC2-A062-F4D40B1E1881}"/>
                </a:ext>
              </a:extLst>
            </p:cNvPr>
            <p:cNvSpPr/>
            <p:nvPr/>
          </p:nvSpPr>
          <p:spPr>
            <a:xfrm>
              <a:off x="0" y="0"/>
              <a:ext cx="1359789" cy="563499"/>
            </a:xfrm>
            <a:custGeom>
              <a:avLst/>
              <a:gdLst/>
              <a:ahLst/>
              <a:cxnLst/>
              <a:rect l="l" t="t" r="r" b="b"/>
              <a:pathLst>
                <a:path w="1359789" h="563499">
                  <a:moveTo>
                    <a:pt x="0" y="563499"/>
                  </a:moveTo>
                  <a:lnTo>
                    <a:pt x="1359789" y="563499"/>
                  </a:lnTo>
                  <a:lnTo>
                    <a:pt x="1359789" y="0"/>
                  </a:lnTo>
                  <a:lnTo>
                    <a:pt x="0" y="0"/>
                  </a:lnTo>
                  <a:close/>
                </a:path>
              </a:pathLst>
            </a:custGeom>
            <a:solidFill>
              <a:schemeClr val="tx2"/>
            </a:solidFill>
          </p:spPr>
          <p:txBody>
            <a:bodyPr/>
            <a:lstStyle/>
            <a:p>
              <a:endParaRPr lang="es-ES" dirty="0"/>
            </a:p>
          </p:txBody>
        </p:sp>
      </p:grpSp>
      <p:sp>
        <p:nvSpPr>
          <p:cNvPr id="47" name="TextBox 15">
            <a:extLst>
              <a:ext uri="{FF2B5EF4-FFF2-40B4-BE49-F238E27FC236}">
                <a16:creationId xmlns:a16="http://schemas.microsoft.com/office/drawing/2014/main" id="{BE7EE79E-128B-6406-EEAA-08384A4B72F9}"/>
              </a:ext>
            </a:extLst>
          </p:cNvPr>
          <p:cNvSpPr txBox="1"/>
          <p:nvPr/>
        </p:nvSpPr>
        <p:spPr>
          <a:xfrm>
            <a:off x="1172291" y="923925"/>
            <a:ext cx="1371886" cy="880229"/>
          </a:xfrm>
          <a:prstGeom prst="rect">
            <a:avLst/>
          </a:prstGeom>
        </p:spPr>
        <p:txBody>
          <a:bodyPr lIns="0" tIns="0" rIns="0" bIns="0" numCol="1" rtlCol="0" anchor="t">
            <a:spAutoFit/>
          </a:bodyPr>
          <a:lstStyle/>
          <a:p>
            <a:pPr algn="l">
              <a:lnSpc>
                <a:spcPts val="7207"/>
              </a:lnSpc>
            </a:pPr>
            <a:r>
              <a:rPr lang="en-US" sz="5100" spc="-77" dirty="0">
                <a:solidFill>
                  <a:srgbClr val="FFFFFF"/>
                </a:solidFill>
                <a:latin typeface="Gibson 1"/>
              </a:rPr>
              <a:t>12</a:t>
            </a:r>
            <a:endParaRPr lang="en-US" sz="5148" spc="-77" dirty="0">
              <a:solidFill>
                <a:srgbClr val="FFFFFF"/>
              </a:solidFill>
              <a:latin typeface="Gibson 1"/>
            </a:endParaRPr>
          </a:p>
        </p:txBody>
      </p:sp>
      <p:sp>
        <p:nvSpPr>
          <p:cNvPr id="48" name="TextBox 14">
            <a:extLst>
              <a:ext uri="{FF2B5EF4-FFF2-40B4-BE49-F238E27FC236}">
                <a16:creationId xmlns:a16="http://schemas.microsoft.com/office/drawing/2014/main" id="{CCA809C9-4B5E-D1C9-6E8F-839B6FB79AF7}"/>
              </a:ext>
            </a:extLst>
          </p:cNvPr>
          <p:cNvSpPr txBox="1"/>
          <p:nvPr/>
        </p:nvSpPr>
        <p:spPr>
          <a:xfrm>
            <a:off x="2731609" y="1062708"/>
            <a:ext cx="6043499" cy="692497"/>
          </a:xfrm>
          <a:prstGeom prst="rect">
            <a:avLst/>
          </a:prstGeom>
        </p:spPr>
        <p:txBody>
          <a:bodyPr lIns="0" tIns="0" rIns="0" bIns="0" numCol="1" rtlCol="0" anchor="t">
            <a:spAutoFit/>
          </a:bodyPr>
          <a:lstStyle/>
          <a:p>
            <a:pPr algn="l">
              <a:lnSpc>
                <a:spcPts val="1604"/>
              </a:lnSpc>
            </a:pPr>
            <a:r>
              <a:rPr lang="en-US" sz="1568" spc="-31" dirty="0">
                <a:solidFill>
                  <a:schemeClr val="accent1"/>
                </a:solidFill>
                <a:latin typeface="Gibson 1"/>
              </a:rPr>
              <a:t>DOCUMENTO DE VALORACIÓN</a:t>
            </a:r>
          </a:p>
          <a:p>
            <a:pPr algn="l">
              <a:lnSpc>
                <a:spcPts val="3841"/>
              </a:lnSpc>
            </a:pPr>
            <a:r>
              <a:rPr lang="en-US" sz="3755" spc="-56" dirty="0">
                <a:solidFill>
                  <a:schemeClr val="accent1"/>
                </a:solidFill>
                <a:latin typeface="Gibson 1"/>
              </a:rPr>
              <a:t>SIGUIENTES PASOS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54785" y="2446337"/>
            <a:ext cx="6465971" cy="7835840"/>
          </a:xfrm>
          <a:custGeom>
            <a:avLst/>
            <a:gdLst/>
            <a:ahLst/>
            <a:cxnLst/>
            <a:rect l="l" t="t" r="r" b="b"/>
            <a:pathLst>
              <a:path w="5960762" h="7835840">
                <a:moveTo>
                  <a:pt x="0" y="0"/>
                </a:moveTo>
                <a:lnTo>
                  <a:pt x="5960761" y="0"/>
                </a:lnTo>
                <a:lnTo>
                  <a:pt x="5960761" y="7835840"/>
                </a:lnTo>
                <a:lnTo>
                  <a:pt x="0" y="78358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028700" y="1948189"/>
            <a:ext cx="11297412" cy="403957"/>
          </a:xfrm>
          <a:prstGeom prst="rect">
            <a:avLst/>
          </a:prstGeom>
        </p:spPr>
        <p:txBody>
          <a:bodyPr wrap="square" lIns="0" tIns="0" rIns="0" bIns="0" numCol="1" rtlCol="0" anchor="t">
            <a:spAutoFit/>
          </a:bodyPr>
          <a:lstStyle/>
          <a:p>
            <a:pPr algn="l">
              <a:lnSpc>
                <a:spcPts val="3402"/>
              </a:lnSpc>
            </a:pPr>
            <a:r>
              <a:rPr lang="en-US" sz="2500" spc="545" dirty="0">
                <a:solidFill>
                  <a:srgbClr val="383837"/>
                </a:solidFill>
                <a:latin typeface="Gibson 3"/>
              </a:rPr>
              <a:t>TRUCOS PARA SESIONES DE FOTOS Y VISITAS ÓPTIMAS</a:t>
            </a:r>
          </a:p>
        </p:txBody>
      </p:sp>
      <p:sp>
        <p:nvSpPr>
          <p:cNvPr id="7" name="TextBox 7"/>
          <p:cNvSpPr txBox="1"/>
          <p:nvPr/>
        </p:nvSpPr>
        <p:spPr>
          <a:xfrm>
            <a:off x="3505511" y="5832335"/>
            <a:ext cx="2039495" cy="976715"/>
          </a:xfrm>
          <a:prstGeom prst="rect">
            <a:avLst/>
          </a:prstGeom>
        </p:spPr>
        <p:txBody>
          <a:bodyPr lIns="0" tIns="0" rIns="0" bIns="0" numCol="1" rtlCol="0" anchor="t">
            <a:spAutoFit/>
          </a:bodyPr>
          <a:lstStyle/>
          <a:p>
            <a:pPr algn="l">
              <a:lnSpc>
                <a:spcPts val="2383"/>
              </a:lnSpc>
            </a:pPr>
            <a:r>
              <a:rPr lang="en-US" sz="953" spc="25">
                <a:solidFill>
                  <a:srgbClr val="383837"/>
                </a:solidFill>
                <a:latin typeface="Gibson 2"/>
              </a:rPr>
              <a:t>Aire fresco</a:t>
            </a:r>
          </a:p>
          <a:p>
            <a:pPr algn="l">
              <a:lnSpc>
                <a:spcPts val="2383"/>
              </a:lnSpc>
            </a:pPr>
            <a:r>
              <a:rPr lang="en-US" sz="953" spc="25">
                <a:solidFill>
                  <a:srgbClr val="383837"/>
                </a:solidFill>
                <a:latin typeface="Gibson 1"/>
              </a:rPr>
              <a:t>Ventila toda la vivienda para darle un </a:t>
            </a:r>
          </a:p>
          <a:p>
            <a:pPr algn="l">
              <a:lnSpc>
                <a:spcPts val="640"/>
              </a:lnSpc>
            </a:pPr>
            <a:r>
              <a:rPr lang="en-US" sz="953" spc="26">
                <a:solidFill>
                  <a:srgbClr val="383837"/>
                </a:solidFill>
                <a:latin typeface="Gibson 1"/>
              </a:rPr>
              <a:t>aire fresco y limpio y eliminar olores </a:t>
            </a:r>
          </a:p>
          <a:p>
            <a:pPr algn="l">
              <a:lnSpc>
                <a:spcPts val="2383"/>
              </a:lnSpc>
            </a:pPr>
            <a:r>
              <a:rPr lang="en-US" sz="953" spc="25">
                <a:solidFill>
                  <a:srgbClr val="383837"/>
                </a:solidFill>
                <a:latin typeface="Gibson 1"/>
              </a:rPr>
              <a:t>persistentes.</a:t>
            </a:r>
          </a:p>
        </p:txBody>
      </p:sp>
      <p:sp>
        <p:nvSpPr>
          <p:cNvPr id="8" name="TextBox 8"/>
          <p:cNvSpPr txBox="1"/>
          <p:nvPr/>
        </p:nvSpPr>
        <p:spPr>
          <a:xfrm>
            <a:off x="3505511" y="3044285"/>
            <a:ext cx="2133134" cy="1937168"/>
          </a:xfrm>
          <a:prstGeom prst="rect">
            <a:avLst/>
          </a:prstGeom>
        </p:spPr>
        <p:txBody>
          <a:bodyPr lIns="0" tIns="0" rIns="0" bIns="0" numCol="1" rtlCol="0" anchor="t">
            <a:spAutoFit/>
          </a:bodyPr>
          <a:lstStyle/>
          <a:p>
            <a:pPr algn="l">
              <a:lnSpc>
                <a:spcPts val="2383"/>
              </a:lnSpc>
            </a:pPr>
            <a:r>
              <a:rPr lang="en-US" sz="953" spc="25">
                <a:solidFill>
                  <a:srgbClr val="383837"/>
                </a:solidFill>
                <a:latin typeface="Gibson 2"/>
              </a:rPr>
              <a:t>Renovación</a:t>
            </a:r>
          </a:p>
          <a:p>
            <a:pPr algn="l">
              <a:lnSpc>
                <a:spcPts val="2383"/>
              </a:lnSpc>
            </a:pPr>
            <a:r>
              <a:rPr lang="en-US" sz="953" spc="8">
                <a:solidFill>
                  <a:srgbClr val="383837"/>
                </a:solidFill>
                <a:latin typeface="Gibson 1"/>
              </a:rPr>
              <a:t>Invertir en un cambio de imagen </a:t>
            </a:r>
          </a:p>
          <a:p>
            <a:pPr algn="l">
              <a:lnSpc>
                <a:spcPts val="640"/>
              </a:lnSpc>
            </a:pPr>
            <a:r>
              <a:rPr lang="en-US" sz="953" spc="8">
                <a:solidFill>
                  <a:srgbClr val="383837"/>
                </a:solidFill>
                <a:latin typeface="Gibson 1"/>
              </a:rPr>
              <a:t>básico antes de poner la vivienda en </a:t>
            </a:r>
          </a:p>
          <a:p>
            <a:pPr algn="l">
              <a:lnSpc>
                <a:spcPts val="2383"/>
              </a:lnSpc>
            </a:pPr>
            <a:r>
              <a:rPr lang="en-US" sz="953" spc="8">
                <a:solidFill>
                  <a:srgbClr val="383837"/>
                </a:solidFill>
                <a:latin typeface="Gibson 1"/>
              </a:rPr>
              <a:t>venta puede resultar en beneficios </a:t>
            </a:r>
          </a:p>
          <a:p>
            <a:pPr algn="l">
              <a:lnSpc>
                <a:spcPts val="641"/>
              </a:lnSpc>
            </a:pPr>
            <a:r>
              <a:rPr lang="en-US" sz="953" spc="7">
                <a:solidFill>
                  <a:srgbClr val="383837"/>
                </a:solidFill>
                <a:latin typeface="Gibson 1"/>
              </a:rPr>
              <a:t>importantes a largo plazo. Pasa una </a:t>
            </a:r>
          </a:p>
          <a:p>
            <a:pPr algn="l">
              <a:lnSpc>
                <a:spcPts val="2383"/>
              </a:lnSpc>
            </a:pPr>
            <a:r>
              <a:rPr lang="en-US" sz="953" spc="8">
                <a:solidFill>
                  <a:srgbClr val="383837"/>
                </a:solidFill>
                <a:latin typeface="Gibson 1"/>
              </a:rPr>
              <a:t>mano de pintura a las paredes o incluso </a:t>
            </a:r>
          </a:p>
          <a:p>
            <a:pPr algn="l">
              <a:lnSpc>
                <a:spcPts val="641"/>
              </a:lnSpc>
            </a:pPr>
            <a:r>
              <a:rPr lang="en-US" sz="953" spc="8">
                <a:solidFill>
                  <a:srgbClr val="383837"/>
                </a:solidFill>
                <a:latin typeface="Gibson 1"/>
              </a:rPr>
              <a:t>a la puerta principal, arregla ese agujero </a:t>
            </a:r>
          </a:p>
          <a:p>
            <a:pPr algn="l">
              <a:lnSpc>
                <a:spcPts val="2383"/>
              </a:lnSpc>
            </a:pPr>
            <a:r>
              <a:rPr lang="en-US" sz="953" spc="8">
                <a:solidFill>
                  <a:srgbClr val="383837"/>
                </a:solidFill>
                <a:latin typeface="Gibson 1"/>
              </a:rPr>
              <a:t>en la pared, cambia esa alfombra </a:t>
            </a:r>
          </a:p>
          <a:p>
            <a:pPr algn="l">
              <a:lnSpc>
                <a:spcPts val="641"/>
              </a:lnSpc>
            </a:pPr>
            <a:r>
              <a:rPr lang="en-US" sz="953" spc="8">
                <a:solidFill>
                  <a:srgbClr val="383837"/>
                </a:solidFill>
                <a:latin typeface="Gibson 1"/>
              </a:rPr>
              <a:t>desgastada y pon un espejo nuevo.</a:t>
            </a:r>
          </a:p>
        </p:txBody>
      </p:sp>
      <p:sp>
        <p:nvSpPr>
          <p:cNvPr id="9" name="TextBox 9"/>
          <p:cNvSpPr txBox="1"/>
          <p:nvPr/>
        </p:nvSpPr>
        <p:spPr>
          <a:xfrm>
            <a:off x="3505511" y="7659931"/>
            <a:ext cx="2154550" cy="2321350"/>
          </a:xfrm>
          <a:prstGeom prst="rect">
            <a:avLst/>
          </a:prstGeom>
        </p:spPr>
        <p:txBody>
          <a:bodyPr lIns="0" tIns="0" rIns="0" bIns="0" numCol="1" rtlCol="0" anchor="t">
            <a:spAutoFit/>
          </a:bodyPr>
          <a:lstStyle/>
          <a:p>
            <a:pPr algn="l">
              <a:lnSpc>
                <a:spcPts val="2383"/>
              </a:lnSpc>
            </a:pPr>
            <a:r>
              <a:rPr lang="en-US" sz="953" spc="27">
                <a:solidFill>
                  <a:srgbClr val="383837"/>
                </a:solidFill>
                <a:latin typeface="Gibson 2"/>
              </a:rPr>
              <a:t>Ilumina el ambiente</a:t>
            </a:r>
          </a:p>
          <a:p>
            <a:pPr algn="l">
              <a:lnSpc>
                <a:spcPts val="2383"/>
              </a:lnSpc>
            </a:pPr>
            <a:r>
              <a:rPr lang="en-US" sz="953" spc="26">
                <a:solidFill>
                  <a:srgbClr val="383837"/>
                </a:solidFill>
                <a:latin typeface="Gibson 1"/>
              </a:rPr>
              <a:t>Enciende las luces y abre las persianas </a:t>
            </a:r>
          </a:p>
          <a:p>
            <a:pPr algn="l">
              <a:lnSpc>
                <a:spcPts val="640"/>
              </a:lnSpc>
            </a:pPr>
            <a:r>
              <a:rPr lang="en-US" sz="953" spc="27">
                <a:solidFill>
                  <a:srgbClr val="383837"/>
                </a:solidFill>
                <a:latin typeface="Gibson 1"/>
              </a:rPr>
              <a:t>antes de que llegue el posible </a:t>
            </a:r>
          </a:p>
          <a:p>
            <a:pPr algn="l">
              <a:lnSpc>
                <a:spcPts val="2383"/>
              </a:lnSpc>
            </a:pPr>
            <a:r>
              <a:rPr lang="en-US" sz="953" spc="24">
                <a:solidFill>
                  <a:srgbClr val="383837"/>
                </a:solidFill>
                <a:latin typeface="Gibson 1"/>
              </a:rPr>
              <a:t>comprador. Si cuenta con unas bonitas </a:t>
            </a:r>
          </a:p>
          <a:p>
            <a:pPr algn="l">
              <a:lnSpc>
                <a:spcPts val="641"/>
              </a:lnSpc>
            </a:pPr>
            <a:r>
              <a:rPr lang="en-US" sz="953" spc="26">
                <a:solidFill>
                  <a:srgbClr val="383837"/>
                </a:solidFill>
                <a:latin typeface="Gibson 1"/>
              </a:rPr>
              <a:t>vistas, abre las cortinas o los estores. </a:t>
            </a:r>
          </a:p>
          <a:p>
            <a:pPr algn="l">
              <a:lnSpc>
                <a:spcPts val="2383"/>
              </a:lnSpc>
            </a:pPr>
            <a:r>
              <a:rPr lang="en-US" sz="953" spc="27">
                <a:solidFill>
                  <a:srgbClr val="383837"/>
                </a:solidFill>
                <a:latin typeface="Gibson 1"/>
              </a:rPr>
              <a:t>Limpia las ventanas. La luz confiere una </a:t>
            </a:r>
          </a:p>
          <a:p>
            <a:pPr algn="l">
              <a:lnSpc>
                <a:spcPts val="641"/>
              </a:lnSpc>
            </a:pPr>
            <a:r>
              <a:rPr lang="en-US" sz="953" spc="26">
                <a:solidFill>
                  <a:srgbClr val="383837"/>
                </a:solidFill>
                <a:latin typeface="Gibson 1"/>
              </a:rPr>
              <a:t>sensación de mayor espacio, así que </a:t>
            </a:r>
          </a:p>
          <a:p>
            <a:pPr algn="l">
              <a:lnSpc>
                <a:spcPts val="2383"/>
              </a:lnSpc>
            </a:pPr>
            <a:r>
              <a:rPr lang="en-US" sz="953" spc="26">
                <a:solidFill>
                  <a:srgbClr val="383837"/>
                </a:solidFill>
                <a:latin typeface="Gibson 1"/>
              </a:rPr>
              <a:t>aprovecha al máximo la luz del sol. </a:t>
            </a:r>
          </a:p>
          <a:p>
            <a:pPr algn="l">
              <a:lnSpc>
                <a:spcPts val="641"/>
              </a:lnSpc>
            </a:pPr>
            <a:r>
              <a:rPr lang="en-US" sz="953" spc="26">
                <a:solidFill>
                  <a:srgbClr val="383837"/>
                </a:solidFill>
                <a:latin typeface="Gibson 1"/>
              </a:rPr>
              <a:t>Si es de noche, enciende diferentes </a:t>
            </a:r>
          </a:p>
          <a:p>
            <a:pPr algn="l">
              <a:lnSpc>
                <a:spcPts val="2383"/>
              </a:lnSpc>
            </a:pPr>
            <a:r>
              <a:rPr lang="en-US" sz="953" spc="26">
                <a:solidFill>
                  <a:srgbClr val="383837"/>
                </a:solidFill>
                <a:latin typeface="Gibson 1"/>
              </a:rPr>
              <a:t>luces para crear un ambiente cálido y </a:t>
            </a:r>
          </a:p>
          <a:p>
            <a:pPr algn="l">
              <a:lnSpc>
                <a:spcPts val="640"/>
              </a:lnSpc>
            </a:pPr>
            <a:r>
              <a:rPr lang="en-US" sz="953" spc="22">
                <a:solidFill>
                  <a:srgbClr val="383837"/>
                </a:solidFill>
                <a:latin typeface="Gibson 1"/>
              </a:rPr>
              <a:t>acogedor. ambience.</a:t>
            </a:r>
          </a:p>
        </p:txBody>
      </p:sp>
      <p:sp>
        <p:nvSpPr>
          <p:cNvPr id="10" name="TextBox 10"/>
          <p:cNvSpPr txBox="1"/>
          <p:nvPr/>
        </p:nvSpPr>
        <p:spPr>
          <a:xfrm>
            <a:off x="6328972" y="3046520"/>
            <a:ext cx="1886576" cy="1937168"/>
          </a:xfrm>
          <a:prstGeom prst="rect">
            <a:avLst/>
          </a:prstGeom>
        </p:spPr>
        <p:txBody>
          <a:bodyPr lIns="0" tIns="0" rIns="0" bIns="0" numCol="1" rtlCol="0" anchor="t">
            <a:spAutoFit/>
          </a:bodyPr>
          <a:lstStyle/>
          <a:p>
            <a:pPr algn="l">
              <a:lnSpc>
                <a:spcPts val="2383"/>
              </a:lnSpc>
            </a:pPr>
            <a:r>
              <a:rPr lang="en-US" sz="953" spc="26" dirty="0" err="1">
                <a:solidFill>
                  <a:srgbClr val="383837"/>
                </a:solidFill>
                <a:latin typeface="Gibson 2"/>
              </a:rPr>
              <a:t>Neutralidad</a:t>
            </a:r>
            <a:endParaRPr lang="en-US" sz="953" spc="26" dirty="0">
              <a:solidFill>
                <a:srgbClr val="383837"/>
              </a:solidFill>
              <a:latin typeface="Gibson 2"/>
            </a:endParaRPr>
          </a:p>
          <a:p>
            <a:pPr algn="l">
              <a:lnSpc>
                <a:spcPts val="2383"/>
              </a:lnSpc>
            </a:pPr>
            <a:r>
              <a:rPr lang="en-US" sz="953" spc="24" dirty="0">
                <a:solidFill>
                  <a:srgbClr val="383837"/>
                </a:solidFill>
                <a:latin typeface="Gibson 1"/>
              </a:rPr>
              <a:t>Para </a:t>
            </a:r>
            <a:r>
              <a:rPr lang="en-US" sz="953" spc="24" dirty="0" err="1">
                <a:solidFill>
                  <a:srgbClr val="383837"/>
                </a:solidFill>
                <a:latin typeface="Gibson 1"/>
              </a:rPr>
              <a:t>incrementar</a:t>
            </a:r>
            <a:r>
              <a:rPr lang="en-US" sz="953" spc="24" dirty="0">
                <a:solidFill>
                  <a:srgbClr val="383837"/>
                </a:solidFill>
                <a:latin typeface="Gibson 1"/>
              </a:rPr>
              <a:t> el </a:t>
            </a:r>
            <a:r>
              <a:rPr lang="en-US" sz="953" spc="24" dirty="0" err="1">
                <a:solidFill>
                  <a:srgbClr val="383837"/>
                </a:solidFill>
                <a:latin typeface="Gibson 1"/>
              </a:rPr>
              <a:t>atractivo</a:t>
            </a:r>
            <a:r>
              <a:rPr lang="en-US" sz="953" spc="24" dirty="0">
                <a:solidFill>
                  <a:srgbClr val="383837"/>
                </a:solidFill>
                <a:latin typeface="Gibson 1"/>
              </a:rPr>
              <a:t> de </a:t>
            </a:r>
          </a:p>
          <a:p>
            <a:pPr algn="l">
              <a:lnSpc>
                <a:spcPts val="640"/>
              </a:lnSpc>
            </a:pPr>
            <a:r>
              <a:rPr lang="en-US" sz="953" spc="27" dirty="0">
                <a:solidFill>
                  <a:srgbClr val="383837"/>
                </a:solidFill>
                <a:latin typeface="Gibson 1"/>
              </a:rPr>
              <a:t>la </a:t>
            </a:r>
            <a:r>
              <a:rPr lang="en-US" sz="953" spc="27" dirty="0" err="1">
                <a:solidFill>
                  <a:srgbClr val="383837"/>
                </a:solidFill>
                <a:latin typeface="Gibson 1"/>
              </a:rPr>
              <a:t>vivienda</a:t>
            </a:r>
            <a:r>
              <a:rPr lang="en-US" sz="953" spc="27" dirty="0">
                <a:solidFill>
                  <a:srgbClr val="383837"/>
                </a:solidFill>
                <a:latin typeface="Gibson 1"/>
              </a:rPr>
              <a:t>, </a:t>
            </a:r>
            <a:r>
              <a:rPr lang="en-US" sz="953" spc="27" dirty="0" err="1">
                <a:solidFill>
                  <a:srgbClr val="383837"/>
                </a:solidFill>
                <a:latin typeface="Gibson 1"/>
              </a:rPr>
              <a:t>despeja</a:t>
            </a:r>
            <a:r>
              <a:rPr lang="en-US" sz="953" spc="27" dirty="0">
                <a:solidFill>
                  <a:srgbClr val="383837"/>
                </a:solidFill>
                <a:latin typeface="Gibson 1"/>
              </a:rPr>
              <a:t> y </a:t>
            </a:r>
            <a:r>
              <a:rPr lang="en-US" sz="953" spc="27" dirty="0" err="1">
                <a:solidFill>
                  <a:srgbClr val="383837"/>
                </a:solidFill>
                <a:latin typeface="Gibson 1"/>
              </a:rPr>
              <a:t>ordena</a:t>
            </a:r>
            <a:r>
              <a:rPr lang="en-US" sz="953" spc="27" dirty="0">
                <a:solidFill>
                  <a:srgbClr val="383837"/>
                </a:solidFill>
                <a:latin typeface="Gibson 1"/>
              </a:rPr>
              <a:t> </a:t>
            </a:r>
            <a:r>
              <a:rPr lang="en-US" sz="953" spc="27" dirty="0" err="1">
                <a:solidFill>
                  <a:srgbClr val="383837"/>
                </a:solidFill>
                <a:latin typeface="Gibson 1"/>
              </a:rPr>
              <a:t>los</a:t>
            </a:r>
            <a:r>
              <a:rPr lang="en-US" sz="953" spc="27" dirty="0">
                <a:solidFill>
                  <a:srgbClr val="383837"/>
                </a:solidFill>
                <a:latin typeface="Gibson 1"/>
              </a:rPr>
              <a:t> </a:t>
            </a:r>
          </a:p>
          <a:p>
            <a:pPr algn="l">
              <a:lnSpc>
                <a:spcPts val="2383"/>
              </a:lnSpc>
            </a:pPr>
            <a:r>
              <a:rPr lang="en-US" sz="953" spc="26" dirty="0" err="1">
                <a:solidFill>
                  <a:srgbClr val="383837"/>
                </a:solidFill>
                <a:latin typeface="Gibson 1"/>
              </a:rPr>
              <a:t>diferentes</a:t>
            </a:r>
            <a:r>
              <a:rPr lang="en-US" sz="953" spc="26" dirty="0">
                <a:solidFill>
                  <a:srgbClr val="383837"/>
                </a:solidFill>
                <a:latin typeface="Gibson 1"/>
              </a:rPr>
              <a:t> </a:t>
            </a:r>
            <a:r>
              <a:rPr lang="en-US" sz="953" spc="26" dirty="0" err="1">
                <a:solidFill>
                  <a:srgbClr val="383837"/>
                </a:solidFill>
                <a:latin typeface="Gibson 1"/>
              </a:rPr>
              <a:t>espacios</a:t>
            </a:r>
            <a:r>
              <a:rPr lang="en-US" sz="953" spc="26" dirty="0">
                <a:solidFill>
                  <a:srgbClr val="383837"/>
                </a:solidFill>
                <a:latin typeface="Gibson 1"/>
              </a:rPr>
              <a:t>. No </a:t>
            </a:r>
            <a:r>
              <a:rPr lang="en-US" sz="953" spc="26" dirty="0" err="1">
                <a:solidFill>
                  <a:srgbClr val="383837"/>
                </a:solidFill>
                <a:latin typeface="Gibson 1"/>
              </a:rPr>
              <a:t>todos</a:t>
            </a:r>
            <a:r>
              <a:rPr lang="en-US" sz="953" spc="26" dirty="0">
                <a:solidFill>
                  <a:srgbClr val="383837"/>
                </a:solidFill>
                <a:latin typeface="Gibson 1"/>
              </a:rPr>
              <a:t> </a:t>
            </a:r>
          </a:p>
          <a:p>
            <a:pPr algn="l">
              <a:lnSpc>
                <a:spcPts val="640"/>
              </a:lnSpc>
            </a:pPr>
            <a:r>
              <a:rPr lang="en-US" sz="953" spc="26" dirty="0" err="1">
                <a:solidFill>
                  <a:srgbClr val="383837"/>
                </a:solidFill>
                <a:latin typeface="Gibson 1"/>
              </a:rPr>
              <a:t>compartirán</a:t>
            </a:r>
            <a:r>
              <a:rPr lang="en-US" sz="953" spc="26" dirty="0">
                <a:solidFill>
                  <a:srgbClr val="383837"/>
                </a:solidFill>
                <a:latin typeface="Gibson 1"/>
              </a:rPr>
              <a:t> </a:t>
            </a:r>
            <a:r>
              <a:rPr lang="en-US" sz="953" spc="26" dirty="0" err="1">
                <a:solidFill>
                  <a:srgbClr val="383837"/>
                </a:solidFill>
                <a:latin typeface="Gibson 1"/>
              </a:rPr>
              <a:t>tus</a:t>
            </a:r>
            <a:r>
              <a:rPr lang="en-US" sz="953" spc="26" dirty="0">
                <a:solidFill>
                  <a:srgbClr val="383837"/>
                </a:solidFill>
                <a:latin typeface="Gibson 1"/>
              </a:rPr>
              <a:t> </a:t>
            </a:r>
            <a:r>
              <a:rPr lang="en-US" sz="953" spc="26" dirty="0" err="1">
                <a:solidFill>
                  <a:srgbClr val="383837"/>
                </a:solidFill>
                <a:latin typeface="Gibson 1"/>
              </a:rPr>
              <a:t>gustos</a:t>
            </a:r>
            <a:r>
              <a:rPr lang="en-US" sz="953" spc="26" dirty="0">
                <a:solidFill>
                  <a:srgbClr val="383837"/>
                </a:solidFill>
                <a:latin typeface="Gibson 1"/>
              </a:rPr>
              <a:t>, </a:t>
            </a:r>
            <a:r>
              <a:rPr lang="en-US" sz="953" spc="26" dirty="0" err="1">
                <a:solidFill>
                  <a:srgbClr val="383837"/>
                </a:solidFill>
                <a:latin typeface="Gibson 1"/>
              </a:rPr>
              <a:t>así</a:t>
            </a:r>
            <a:r>
              <a:rPr lang="en-US" sz="953" spc="26" dirty="0">
                <a:solidFill>
                  <a:srgbClr val="383837"/>
                </a:solidFill>
                <a:latin typeface="Gibson 1"/>
              </a:rPr>
              <a:t> que </a:t>
            </a:r>
          </a:p>
          <a:p>
            <a:pPr algn="l">
              <a:lnSpc>
                <a:spcPts val="2383"/>
              </a:lnSpc>
            </a:pPr>
            <a:r>
              <a:rPr lang="en-US" sz="953" spc="26" dirty="0" err="1">
                <a:solidFill>
                  <a:srgbClr val="383837"/>
                </a:solidFill>
                <a:latin typeface="Gibson 1"/>
              </a:rPr>
              <a:t>trata</a:t>
            </a:r>
            <a:r>
              <a:rPr lang="en-US" sz="953" spc="26" dirty="0">
                <a:solidFill>
                  <a:srgbClr val="383837"/>
                </a:solidFill>
                <a:latin typeface="Gibson 1"/>
              </a:rPr>
              <a:t> de </a:t>
            </a:r>
            <a:r>
              <a:rPr lang="en-US" sz="953" spc="26" dirty="0" err="1">
                <a:solidFill>
                  <a:srgbClr val="383837"/>
                </a:solidFill>
                <a:latin typeface="Gibson 1"/>
              </a:rPr>
              <a:t>evitar</a:t>
            </a:r>
            <a:r>
              <a:rPr lang="en-US" sz="953" spc="26" dirty="0">
                <a:solidFill>
                  <a:srgbClr val="383837"/>
                </a:solidFill>
                <a:latin typeface="Gibson 1"/>
              </a:rPr>
              <a:t> </a:t>
            </a:r>
            <a:r>
              <a:rPr lang="en-US" sz="953" spc="26" dirty="0" err="1">
                <a:solidFill>
                  <a:srgbClr val="383837"/>
                </a:solidFill>
                <a:latin typeface="Gibson 1"/>
              </a:rPr>
              <a:t>ostentaciones</a:t>
            </a:r>
            <a:r>
              <a:rPr lang="en-US" sz="953" spc="26" dirty="0">
                <a:solidFill>
                  <a:srgbClr val="383837"/>
                </a:solidFill>
                <a:latin typeface="Gibson 1"/>
              </a:rPr>
              <a:t> y </a:t>
            </a:r>
          </a:p>
          <a:p>
            <a:pPr algn="l">
              <a:lnSpc>
                <a:spcPts val="641"/>
              </a:lnSpc>
            </a:pPr>
            <a:r>
              <a:rPr lang="en-US" sz="953" spc="26" dirty="0" err="1">
                <a:solidFill>
                  <a:srgbClr val="383837"/>
                </a:solidFill>
                <a:latin typeface="Gibson 1"/>
              </a:rPr>
              <a:t>deja</a:t>
            </a:r>
            <a:r>
              <a:rPr lang="en-US" sz="953" spc="26" dirty="0">
                <a:solidFill>
                  <a:srgbClr val="383837"/>
                </a:solidFill>
                <a:latin typeface="Gibson 1"/>
              </a:rPr>
              <a:t> un </a:t>
            </a:r>
            <a:r>
              <a:rPr lang="en-US" sz="953" spc="26" dirty="0" err="1">
                <a:solidFill>
                  <a:srgbClr val="383837"/>
                </a:solidFill>
                <a:latin typeface="Gibson 1"/>
              </a:rPr>
              <a:t>lienzo</a:t>
            </a:r>
            <a:r>
              <a:rPr lang="en-US" sz="953" spc="26" dirty="0">
                <a:solidFill>
                  <a:srgbClr val="383837"/>
                </a:solidFill>
                <a:latin typeface="Gibson 1"/>
              </a:rPr>
              <a:t> </a:t>
            </a:r>
            <a:r>
              <a:rPr lang="en-US" sz="953" spc="26" dirty="0" err="1">
                <a:solidFill>
                  <a:srgbClr val="383837"/>
                </a:solidFill>
                <a:latin typeface="Gibson 1"/>
              </a:rPr>
              <a:t>neutro</a:t>
            </a:r>
            <a:r>
              <a:rPr lang="en-US" sz="953" spc="26" dirty="0">
                <a:solidFill>
                  <a:srgbClr val="383837"/>
                </a:solidFill>
                <a:latin typeface="Gibson 1"/>
              </a:rPr>
              <a:t> para que </a:t>
            </a:r>
            <a:r>
              <a:rPr lang="en-US" sz="953" spc="26" dirty="0" err="1">
                <a:solidFill>
                  <a:srgbClr val="383837"/>
                </a:solidFill>
                <a:latin typeface="Gibson 1"/>
              </a:rPr>
              <a:t>los</a:t>
            </a:r>
            <a:r>
              <a:rPr lang="en-US" sz="953" spc="26" dirty="0">
                <a:solidFill>
                  <a:srgbClr val="383837"/>
                </a:solidFill>
                <a:latin typeface="Gibson 1"/>
              </a:rPr>
              <a:t> </a:t>
            </a:r>
          </a:p>
          <a:p>
            <a:pPr algn="l">
              <a:lnSpc>
                <a:spcPts val="2383"/>
              </a:lnSpc>
            </a:pPr>
            <a:r>
              <a:rPr lang="en-US" sz="953" spc="26" dirty="0" err="1">
                <a:solidFill>
                  <a:srgbClr val="383837"/>
                </a:solidFill>
                <a:latin typeface="Gibson 1"/>
              </a:rPr>
              <a:t>compradores</a:t>
            </a:r>
            <a:r>
              <a:rPr lang="en-US" sz="953" spc="26" dirty="0">
                <a:solidFill>
                  <a:srgbClr val="383837"/>
                </a:solidFill>
                <a:latin typeface="Gibson 1"/>
              </a:rPr>
              <a:t> </a:t>
            </a:r>
            <a:r>
              <a:rPr lang="en-US" sz="953" spc="26" dirty="0" err="1">
                <a:solidFill>
                  <a:srgbClr val="383837"/>
                </a:solidFill>
                <a:latin typeface="Gibson 1"/>
              </a:rPr>
              <a:t>puedan</a:t>
            </a:r>
            <a:r>
              <a:rPr lang="en-US" sz="953" spc="26" dirty="0">
                <a:solidFill>
                  <a:srgbClr val="383837"/>
                </a:solidFill>
                <a:latin typeface="Gibson 1"/>
              </a:rPr>
              <a:t> </a:t>
            </a:r>
            <a:r>
              <a:rPr lang="en-US" sz="953" spc="26" dirty="0" err="1">
                <a:solidFill>
                  <a:srgbClr val="383837"/>
                </a:solidFill>
                <a:latin typeface="Gibson 1"/>
              </a:rPr>
              <a:t>visualizar</a:t>
            </a:r>
            <a:r>
              <a:rPr lang="en-US" sz="953" spc="26" dirty="0">
                <a:solidFill>
                  <a:srgbClr val="383837"/>
                </a:solidFill>
                <a:latin typeface="Gibson 1"/>
              </a:rPr>
              <a:t> </a:t>
            </a:r>
            <a:r>
              <a:rPr lang="en-US" sz="953" spc="26" dirty="0" err="1">
                <a:solidFill>
                  <a:srgbClr val="383837"/>
                </a:solidFill>
                <a:latin typeface="Gibson 1"/>
              </a:rPr>
              <a:t>su</a:t>
            </a:r>
            <a:r>
              <a:rPr lang="en-US" sz="953" spc="26" dirty="0">
                <a:solidFill>
                  <a:srgbClr val="383837"/>
                </a:solidFill>
                <a:latin typeface="Gibson 1"/>
              </a:rPr>
              <a:t> </a:t>
            </a:r>
          </a:p>
          <a:p>
            <a:pPr algn="l">
              <a:lnSpc>
                <a:spcPts val="641"/>
              </a:lnSpc>
            </a:pPr>
            <a:r>
              <a:rPr lang="en-US" sz="953" spc="27" dirty="0" err="1">
                <a:solidFill>
                  <a:srgbClr val="383837"/>
                </a:solidFill>
                <a:latin typeface="Gibson 1"/>
              </a:rPr>
              <a:t>propia</a:t>
            </a:r>
            <a:r>
              <a:rPr lang="en-US" sz="953" spc="27" dirty="0">
                <a:solidFill>
                  <a:srgbClr val="383837"/>
                </a:solidFill>
                <a:latin typeface="Gibson 1"/>
              </a:rPr>
              <a:t> </a:t>
            </a:r>
            <a:r>
              <a:rPr lang="en-US" sz="953" spc="27" dirty="0" err="1">
                <a:solidFill>
                  <a:srgbClr val="383837"/>
                </a:solidFill>
                <a:latin typeface="Gibson 1"/>
              </a:rPr>
              <a:t>identidad</a:t>
            </a:r>
            <a:r>
              <a:rPr lang="en-US" sz="953" spc="27" dirty="0">
                <a:solidFill>
                  <a:srgbClr val="383837"/>
                </a:solidFill>
                <a:latin typeface="Gibson 1"/>
              </a:rPr>
              <a:t>.</a:t>
            </a:r>
          </a:p>
        </p:txBody>
      </p:sp>
      <p:sp>
        <p:nvSpPr>
          <p:cNvPr id="11" name="TextBox 11"/>
          <p:cNvSpPr txBox="1"/>
          <p:nvPr/>
        </p:nvSpPr>
        <p:spPr>
          <a:xfrm>
            <a:off x="6328972" y="5834560"/>
            <a:ext cx="2050666" cy="2513440"/>
          </a:xfrm>
          <a:prstGeom prst="rect">
            <a:avLst/>
          </a:prstGeom>
        </p:spPr>
        <p:txBody>
          <a:bodyPr lIns="0" tIns="0" rIns="0" bIns="0" numCol="1" rtlCol="0" anchor="t">
            <a:spAutoFit/>
          </a:bodyPr>
          <a:lstStyle/>
          <a:p>
            <a:pPr algn="l">
              <a:lnSpc>
                <a:spcPts val="2383"/>
              </a:lnSpc>
            </a:pPr>
            <a:r>
              <a:rPr lang="en-US" sz="953" spc="28">
                <a:solidFill>
                  <a:srgbClr val="383837"/>
                </a:solidFill>
                <a:latin typeface="Gibson 2"/>
              </a:rPr>
              <a:t>Dale un poco de vida</a:t>
            </a:r>
          </a:p>
          <a:p>
            <a:pPr algn="l">
              <a:lnSpc>
                <a:spcPts val="2383"/>
              </a:lnSpc>
            </a:pPr>
            <a:r>
              <a:rPr lang="en-US" sz="953" spc="26">
                <a:solidFill>
                  <a:srgbClr val="383837"/>
                </a:solidFill>
                <a:latin typeface="Gibson 1"/>
              </a:rPr>
              <a:t>Si la vivienda tiene terraza o jardín, </a:t>
            </a:r>
          </a:p>
          <a:p>
            <a:pPr algn="l">
              <a:lnSpc>
                <a:spcPts val="640"/>
              </a:lnSpc>
            </a:pPr>
            <a:r>
              <a:rPr lang="en-US" sz="953" spc="27">
                <a:solidFill>
                  <a:srgbClr val="383837"/>
                </a:solidFill>
                <a:latin typeface="Gibson 1"/>
              </a:rPr>
              <a:t>haz que luzca lo mejor posible. Quita </a:t>
            </a:r>
          </a:p>
          <a:p>
            <a:pPr algn="l">
              <a:lnSpc>
                <a:spcPts val="2383"/>
              </a:lnSpc>
            </a:pPr>
            <a:r>
              <a:rPr lang="en-US" sz="953" spc="27">
                <a:solidFill>
                  <a:srgbClr val="383837"/>
                </a:solidFill>
                <a:latin typeface="Gibson 1"/>
              </a:rPr>
              <a:t>las plantas que estén muertas o en </a:t>
            </a:r>
          </a:p>
          <a:p>
            <a:pPr algn="l">
              <a:lnSpc>
                <a:spcPts val="641"/>
              </a:lnSpc>
            </a:pPr>
            <a:r>
              <a:rPr lang="en-US" sz="953" spc="27">
                <a:solidFill>
                  <a:srgbClr val="383837"/>
                </a:solidFill>
                <a:latin typeface="Gibson 1"/>
              </a:rPr>
              <a:t>mal estado y cámbialas por plantas </a:t>
            </a:r>
          </a:p>
          <a:p>
            <a:pPr algn="l">
              <a:lnSpc>
                <a:spcPts val="2383"/>
              </a:lnSpc>
            </a:pPr>
            <a:r>
              <a:rPr lang="en-US" sz="953" spc="26">
                <a:solidFill>
                  <a:srgbClr val="383837"/>
                </a:solidFill>
                <a:latin typeface="Gibson 1"/>
              </a:rPr>
              <a:t>nuevas. Así, el posible comprador </a:t>
            </a:r>
          </a:p>
          <a:p>
            <a:pPr algn="l">
              <a:lnSpc>
                <a:spcPts val="641"/>
              </a:lnSpc>
            </a:pPr>
            <a:r>
              <a:rPr lang="en-US" sz="953" spc="26">
                <a:solidFill>
                  <a:srgbClr val="383837"/>
                </a:solidFill>
                <a:latin typeface="Gibson 1"/>
              </a:rPr>
              <a:t>podrá apreciar el valor que este </a:t>
            </a:r>
          </a:p>
          <a:p>
            <a:pPr algn="l">
              <a:lnSpc>
                <a:spcPts val="2383"/>
              </a:lnSpc>
            </a:pPr>
            <a:r>
              <a:rPr lang="en-US" sz="953" spc="26">
                <a:solidFill>
                  <a:srgbClr val="383837"/>
                </a:solidFill>
                <a:latin typeface="Gibson 1"/>
              </a:rPr>
              <a:t>espacio le otorga a la vivienda. </a:t>
            </a:r>
          </a:p>
          <a:p>
            <a:pPr algn="l">
              <a:lnSpc>
                <a:spcPts val="641"/>
              </a:lnSpc>
            </a:pPr>
            <a:r>
              <a:rPr lang="en-US" sz="953" spc="26">
                <a:solidFill>
                  <a:srgbClr val="383837"/>
                </a:solidFill>
                <a:latin typeface="Gibson 1"/>
              </a:rPr>
              <a:t>Ordena el mobiliario, la barbacoa y </a:t>
            </a:r>
          </a:p>
          <a:p>
            <a:pPr algn="l">
              <a:lnSpc>
                <a:spcPts val="2383"/>
              </a:lnSpc>
            </a:pPr>
            <a:r>
              <a:rPr lang="en-US" sz="953" spc="25">
                <a:solidFill>
                  <a:srgbClr val="383837"/>
                </a:solidFill>
                <a:latin typeface="Gibson 1"/>
              </a:rPr>
              <a:t>otros elementos para mostrar todas </a:t>
            </a:r>
          </a:p>
          <a:p>
            <a:pPr algn="l">
              <a:lnSpc>
                <a:spcPts val="641"/>
              </a:lnSpc>
            </a:pPr>
            <a:r>
              <a:rPr lang="en-US" sz="953" spc="27">
                <a:solidFill>
                  <a:srgbClr val="383837"/>
                </a:solidFill>
                <a:latin typeface="Gibson 1"/>
              </a:rPr>
              <a:t>las posibilidades que ofrecen los </a:t>
            </a:r>
          </a:p>
          <a:p>
            <a:pPr algn="l">
              <a:lnSpc>
                <a:spcPts val="2383"/>
              </a:lnSpc>
            </a:pPr>
            <a:r>
              <a:rPr lang="en-US" sz="953" spc="26">
                <a:solidFill>
                  <a:srgbClr val="383837"/>
                </a:solidFill>
                <a:latin typeface="Gibson 1"/>
              </a:rPr>
              <a:t>espacios exteriores.</a:t>
            </a:r>
          </a:p>
        </p:txBody>
      </p:sp>
      <p:sp>
        <p:nvSpPr>
          <p:cNvPr id="12" name="Freeform 12"/>
          <p:cNvSpPr/>
          <p:nvPr/>
        </p:nvSpPr>
        <p:spPr>
          <a:xfrm>
            <a:off x="9335514" y="2446337"/>
            <a:ext cx="6544500" cy="7835840"/>
          </a:xfrm>
          <a:custGeom>
            <a:avLst/>
            <a:gdLst/>
            <a:ahLst/>
            <a:cxnLst/>
            <a:rect l="l" t="t" r="r" b="b"/>
            <a:pathLst>
              <a:path w="6544500" h="7835840">
                <a:moveTo>
                  <a:pt x="0" y="0"/>
                </a:moveTo>
                <a:lnTo>
                  <a:pt x="6544500" y="0"/>
                </a:lnTo>
                <a:lnTo>
                  <a:pt x="6544500" y="7835840"/>
                </a:lnTo>
                <a:lnTo>
                  <a:pt x="0" y="78358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9848630" y="3200701"/>
            <a:ext cx="2254540" cy="2535621"/>
          </a:xfrm>
          <a:prstGeom prst="rect">
            <a:avLst/>
          </a:prstGeom>
        </p:spPr>
        <p:txBody>
          <a:bodyPr lIns="0" tIns="0" rIns="0" bIns="0" numCol="1" rtlCol="0" anchor="t">
            <a:spAutoFit/>
          </a:bodyPr>
          <a:lstStyle/>
          <a:p>
            <a:pPr algn="l">
              <a:lnSpc>
                <a:spcPts val="2617"/>
              </a:lnSpc>
            </a:pPr>
            <a:r>
              <a:rPr lang="en-US" sz="1046" spc="31">
                <a:solidFill>
                  <a:srgbClr val="383837"/>
                </a:solidFill>
                <a:latin typeface="Gibson 2"/>
              </a:rPr>
              <a:t>Una casa limpia</a:t>
            </a:r>
          </a:p>
          <a:p>
            <a:pPr algn="l">
              <a:lnSpc>
                <a:spcPts val="2617"/>
              </a:lnSpc>
            </a:pPr>
            <a:r>
              <a:rPr lang="en-US" sz="1046" spc="30">
                <a:solidFill>
                  <a:srgbClr val="383837"/>
                </a:solidFill>
                <a:latin typeface="Gibson 1"/>
              </a:rPr>
              <a:t>Puede ser que tu casa esté más </a:t>
            </a:r>
          </a:p>
          <a:p>
            <a:pPr algn="l">
              <a:lnSpc>
                <a:spcPts val="704"/>
              </a:lnSpc>
            </a:pPr>
            <a:r>
              <a:rPr lang="en-US" sz="1046" spc="30">
                <a:solidFill>
                  <a:srgbClr val="383837"/>
                </a:solidFill>
                <a:latin typeface="Gibson 1"/>
              </a:rPr>
              <a:t>limpia de lo normal, pero ¿está lo </a:t>
            </a:r>
          </a:p>
          <a:p>
            <a:pPr algn="l">
              <a:lnSpc>
                <a:spcPts val="2617"/>
              </a:lnSpc>
            </a:pPr>
            <a:r>
              <a:rPr lang="en-US" sz="1046" spc="29">
                <a:solidFill>
                  <a:srgbClr val="383837"/>
                </a:solidFill>
                <a:latin typeface="Gibson 1"/>
              </a:rPr>
              <a:t>suficientemente limpia para recibir a </a:t>
            </a:r>
          </a:p>
          <a:p>
            <a:pPr algn="l">
              <a:lnSpc>
                <a:spcPts val="704"/>
              </a:lnSpc>
            </a:pPr>
            <a:r>
              <a:rPr lang="en-US" sz="1046" spc="28">
                <a:solidFill>
                  <a:srgbClr val="383837"/>
                </a:solidFill>
                <a:latin typeface="Gibson 1"/>
              </a:rPr>
              <a:t>un comprador potencial?. Acuérdate </a:t>
            </a:r>
          </a:p>
          <a:p>
            <a:pPr algn="l">
              <a:lnSpc>
                <a:spcPts val="2617"/>
              </a:lnSpc>
            </a:pPr>
            <a:r>
              <a:rPr lang="en-US" sz="1046" spc="29">
                <a:solidFill>
                  <a:srgbClr val="383837"/>
                </a:solidFill>
                <a:latin typeface="Gibson 1"/>
              </a:rPr>
              <a:t>de limpiar los interruptores de la luz, </a:t>
            </a:r>
          </a:p>
          <a:p>
            <a:pPr algn="l">
              <a:lnSpc>
                <a:spcPts val="704"/>
              </a:lnSpc>
            </a:pPr>
            <a:r>
              <a:rPr lang="en-US" sz="1046" spc="30">
                <a:solidFill>
                  <a:srgbClr val="383837"/>
                </a:solidFill>
                <a:latin typeface="Gibson 1"/>
              </a:rPr>
              <a:t>los espejos, los pomos de las puertas </a:t>
            </a:r>
          </a:p>
          <a:p>
            <a:pPr algn="l">
              <a:lnSpc>
                <a:spcPts val="2617"/>
              </a:lnSpc>
            </a:pPr>
            <a:r>
              <a:rPr lang="en-US" sz="1046" spc="30">
                <a:solidFill>
                  <a:srgbClr val="383837"/>
                </a:solidFill>
                <a:latin typeface="Gibson 1"/>
              </a:rPr>
              <a:t>e incluso el número de la vivienda. </a:t>
            </a:r>
          </a:p>
          <a:p>
            <a:pPr algn="l">
              <a:lnSpc>
                <a:spcPts val="704"/>
              </a:lnSpc>
            </a:pPr>
            <a:r>
              <a:rPr lang="en-US" sz="1046" spc="28">
                <a:solidFill>
                  <a:srgbClr val="383837"/>
                </a:solidFill>
                <a:latin typeface="Gibson 1"/>
              </a:rPr>
              <a:t>Asegúrate de limpiar las zonas </a:t>
            </a:r>
          </a:p>
          <a:p>
            <a:pPr algn="l">
              <a:lnSpc>
                <a:spcPts val="2617"/>
              </a:lnSpc>
            </a:pPr>
            <a:r>
              <a:rPr lang="en-US" sz="1046" spc="30">
                <a:solidFill>
                  <a:srgbClr val="383837"/>
                </a:solidFill>
                <a:latin typeface="Gibson 1"/>
              </a:rPr>
              <a:t>olvidadas de la casa, como esquinas, </a:t>
            </a:r>
          </a:p>
          <a:p>
            <a:pPr algn="l">
              <a:lnSpc>
                <a:spcPts val="704"/>
              </a:lnSpc>
            </a:pPr>
            <a:r>
              <a:rPr lang="en-US" sz="1046" spc="30">
                <a:solidFill>
                  <a:srgbClr val="383837"/>
                </a:solidFill>
                <a:latin typeface="Gibson 1"/>
              </a:rPr>
              <a:t>techos o zonas ocultas.</a:t>
            </a:r>
          </a:p>
        </p:txBody>
      </p:sp>
      <p:sp>
        <p:nvSpPr>
          <p:cNvPr id="14" name="TextBox 14"/>
          <p:cNvSpPr txBox="1"/>
          <p:nvPr/>
        </p:nvSpPr>
        <p:spPr>
          <a:xfrm>
            <a:off x="9848630" y="6843137"/>
            <a:ext cx="2301078" cy="2535621"/>
          </a:xfrm>
          <a:prstGeom prst="rect">
            <a:avLst/>
          </a:prstGeom>
        </p:spPr>
        <p:txBody>
          <a:bodyPr lIns="0" tIns="0" rIns="0" bIns="0" numCol="1" rtlCol="0" anchor="t">
            <a:spAutoFit/>
          </a:bodyPr>
          <a:lstStyle/>
          <a:p>
            <a:pPr algn="l">
              <a:lnSpc>
                <a:spcPts val="2617"/>
              </a:lnSpc>
            </a:pPr>
            <a:r>
              <a:rPr lang="en-US" sz="1046" spc="30">
                <a:solidFill>
                  <a:srgbClr val="383837"/>
                </a:solidFill>
                <a:latin typeface="Gibson 2"/>
              </a:rPr>
              <a:t>Estancias con personalidad</a:t>
            </a:r>
          </a:p>
          <a:p>
            <a:pPr algn="l">
              <a:lnSpc>
                <a:spcPts val="2617"/>
              </a:lnSpc>
            </a:pPr>
            <a:r>
              <a:rPr lang="en-US" sz="1046" spc="30">
                <a:solidFill>
                  <a:srgbClr val="383837"/>
                </a:solidFill>
                <a:latin typeface="Gibson 1"/>
              </a:rPr>
              <a:t>Dale una identidad a cada estancia. </a:t>
            </a:r>
          </a:p>
          <a:p>
            <a:pPr algn="l">
              <a:lnSpc>
                <a:spcPts val="703"/>
              </a:lnSpc>
            </a:pPr>
            <a:r>
              <a:rPr lang="en-US" sz="1046" spc="29">
                <a:solidFill>
                  <a:srgbClr val="383837"/>
                </a:solidFill>
                <a:latin typeface="Gibson 1"/>
              </a:rPr>
              <a:t>Un almacén desordenado puede </a:t>
            </a:r>
          </a:p>
          <a:p>
            <a:pPr algn="l">
              <a:lnSpc>
                <a:spcPts val="2617"/>
              </a:lnSpc>
            </a:pPr>
            <a:r>
              <a:rPr lang="en-US" sz="1046" spc="29">
                <a:solidFill>
                  <a:srgbClr val="383837"/>
                </a:solidFill>
                <a:latin typeface="Gibson 1"/>
              </a:rPr>
              <a:t>convertirse en una oficina. Una </a:t>
            </a:r>
          </a:p>
          <a:p>
            <a:pPr algn="l">
              <a:lnSpc>
                <a:spcPts val="703"/>
              </a:lnSpc>
            </a:pPr>
            <a:r>
              <a:rPr lang="en-US" sz="1046" spc="30">
                <a:solidFill>
                  <a:srgbClr val="383837"/>
                </a:solidFill>
                <a:latin typeface="Gibson 1"/>
              </a:rPr>
              <a:t>estancia sin personalidad puede </a:t>
            </a:r>
          </a:p>
          <a:p>
            <a:pPr algn="l">
              <a:lnSpc>
                <a:spcPts val="2617"/>
              </a:lnSpc>
            </a:pPr>
            <a:r>
              <a:rPr lang="en-US" sz="1046" spc="29">
                <a:solidFill>
                  <a:srgbClr val="383837"/>
                </a:solidFill>
                <a:latin typeface="Gibson 1"/>
              </a:rPr>
              <a:t>transformarse en una habitación para </a:t>
            </a:r>
          </a:p>
          <a:p>
            <a:pPr algn="l">
              <a:lnSpc>
                <a:spcPts val="704"/>
              </a:lnSpc>
            </a:pPr>
            <a:r>
              <a:rPr lang="en-US" sz="1046" spc="29">
                <a:solidFill>
                  <a:srgbClr val="383837"/>
                </a:solidFill>
                <a:latin typeface="Gibson 1"/>
              </a:rPr>
              <a:t>invitados o en una sala de juegos para </a:t>
            </a:r>
          </a:p>
          <a:p>
            <a:pPr algn="l">
              <a:lnSpc>
                <a:spcPts val="2617"/>
              </a:lnSpc>
            </a:pPr>
            <a:r>
              <a:rPr lang="en-US" sz="1046" spc="30">
                <a:solidFill>
                  <a:srgbClr val="383837"/>
                </a:solidFill>
                <a:latin typeface="Gibson 1"/>
              </a:rPr>
              <a:t>los niños. Añade una mesa pequeña </a:t>
            </a:r>
          </a:p>
          <a:p>
            <a:pPr algn="l">
              <a:lnSpc>
                <a:spcPts val="704"/>
              </a:lnSpc>
            </a:pPr>
            <a:r>
              <a:rPr lang="en-US" sz="1046" spc="29">
                <a:solidFill>
                  <a:srgbClr val="383837"/>
                </a:solidFill>
                <a:latin typeface="Gibson 1"/>
              </a:rPr>
              <a:t>en la esquina de la cocina, para para </a:t>
            </a:r>
          </a:p>
          <a:p>
            <a:pPr algn="l">
              <a:lnSpc>
                <a:spcPts val="2617"/>
              </a:lnSpc>
            </a:pPr>
            <a:r>
              <a:rPr lang="en-US" sz="1046" spc="30">
                <a:solidFill>
                  <a:srgbClr val="383837"/>
                </a:solidFill>
                <a:latin typeface="Gibson 1"/>
              </a:rPr>
              <a:t>aumentar su potencial a ojos de los </a:t>
            </a:r>
          </a:p>
          <a:p>
            <a:pPr algn="l">
              <a:lnSpc>
                <a:spcPts val="704"/>
              </a:lnSpc>
            </a:pPr>
            <a:r>
              <a:rPr lang="en-US" sz="1046" spc="28">
                <a:solidFill>
                  <a:srgbClr val="383837"/>
                </a:solidFill>
                <a:latin typeface="Gibson 1"/>
              </a:rPr>
              <a:t>futuros compradores.</a:t>
            </a:r>
          </a:p>
        </p:txBody>
      </p:sp>
      <p:sp>
        <p:nvSpPr>
          <p:cNvPr id="15" name="TextBox 15"/>
          <p:cNvSpPr txBox="1"/>
          <p:nvPr/>
        </p:nvSpPr>
        <p:spPr>
          <a:xfrm>
            <a:off x="12884405" y="3198029"/>
            <a:ext cx="2380852" cy="2746523"/>
          </a:xfrm>
          <a:prstGeom prst="rect">
            <a:avLst/>
          </a:prstGeom>
        </p:spPr>
        <p:txBody>
          <a:bodyPr lIns="0" tIns="0" rIns="0" bIns="0" numCol="1" rtlCol="0" anchor="t">
            <a:spAutoFit/>
          </a:bodyPr>
          <a:lstStyle/>
          <a:p>
            <a:pPr algn="l">
              <a:lnSpc>
                <a:spcPts val="2617"/>
              </a:lnSpc>
            </a:pPr>
            <a:r>
              <a:rPr lang="en-US" sz="1046" spc="30">
                <a:solidFill>
                  <a:srgbClr val="383837"/>
                </a:solidFill>
                <a:latin typeface="Gibson 2"/>
              </a:rPr>
              <a:t>Sé realista</a:t>
            </a:r>
          </a:p>
          <a:p>
            <a:pPr algn="l">
              <a:lnSpc>
                <a:spcPts val="2617"/>
              </a:lnSpc>
            </a:pPr>
            <a:r>
              <a:rPr lang="en-US" sz="1046" spc="29">
                <a:solidFill>
                  <a:srgbClr val="383837"/>
                </a:solidFill>
                <a:latin typeface="Gibson 1"/>
              </a:rPr>
              <a:t>No te excedas con las soluciones de </a:t>
            </a:r>
          </a:p>
          <a:p>
            <a:pPr algn="l">
              <a:lnSpc>
                <a:spcPts val="704"/>
              </a:lnSpc>
            </a:pPr>
            <a:r>
              <a:rPr lang="en-US" sz="1046" spc="29">
                <a:solidFill>
                  <a:srgbClr val="383837"/>
                </a:solidFill>
                <a:latin typeface="Gibson 1"/>
              </a:rPr>
              <a:t>diseño o vendas una versión irreal de </a:t>
            </a:r>
          </a:p>
          <a:p>
            <a:pPr algn="l">
              <a:lnSpc>
                <a:spcPts val="2617"/>
              </a:lnSpc>
            </a:pPr>
            <a:r>
              <a:rPr lang="en-US" sz="1046" spc="29">
                <a:solidFill>
                  <a:srgbClr val="383837"/>
                </a:solidFill>
                <a:latin typeface="Gibson 1"/>
              </a:rPr>
              <a:t>tu vivienda. Unas flores frescas se ven </a:t>
            </a:r>
          </a:p>
          <a:p>
            <a:pPr algn="l">
              <a:lnSpc>
                <a:spcPts val="704"/>
              </a:lnSpc>
            </a:pPr>
            <a:r>
              <a:rPr lang="en-US" sz="1046" spc="28">
                <a:solidFill>
                  <a:srgbClr val="383837"/>
                </a:solidFill>
                <a:latin typeface="Gibson 1"/>
              </a:rPr>
              <a:t>geniales, pero preparar una mesa para </a:t>
            </a:r>
          </a:p>
          <a:p>
            <a:pPr algn="l">
              <a:lnSpc>
                <a:spcPts val="2617"/>
              </a:lnSpc>
            </a:pPr>
            <a:r>
              <a:rPr lang="en-US" sz="1046" spc="30">
                <a:solidFill>
                  <a:srgbClr val="383837"/>
                </a:solidFill>
                <a:latin typeface="Gibson 1"/>
              </a:rPr>
              <a:t>una cena de fiesta puede crear una </a:t>
            </a:r>
          </a:p>
          <a:p>
            <a:pPr algn="l">
              <a:lnSpc>
                <a:spcPts val="704"/>
              </a:lnSpc>
            </a:pPr>
            <a:r>
              <a:rPr lang="en-US" sz="1046" spc="29">
                <a:solidFill>
                  <a:srgbClr val="383837"/>
                </a:solidFill>
                <a:latin typeface="Gibson 1"/>
              </a:rPr>
              <a:t>versión alejada de la realidad. No es un </a:t>
            </a:r>
          </a:p>
          <a:p>
            <a:pPr algn="l">
              <a:lnSpc>
                <a:spcPts val="2617"/>
              </a:lnSpc>
            </a:pPr>
            <a:r>
              <a:rPr lang="en-US" sz="1046" spc="29">
                <a:solidFill>
                  <a:srgbClr val="383837"/>
                </a:solidFill>
                <a:latin typeface="Gibson 1"/>
              </a:rPr>
              <a:t>plató de televisión. El objetivo consiste </a:t>
            </a:r>
          </a:p>
          <a:p>
            <a:pPr algn="l">
              <a:lnSpc>
                <a:spcPts val="704"/>
              </a:lnSpc>
            </a:pPr>
            <a:r>
              <a:rPr lang="en-US" sz="1046" spc="26">
                <a:solidFill>
                  <a:srgbClr val="383837"/>
                </a:solidFill>
                <a:latin typeface="Gibson 1"/>
              </a:rPr>
              <a:t>en crear un ambiente acogedor, para </a:t>
            </a:r>
          </a:p>
          <a:p>
            <a:pPr algn="l">
              <a:lnSpc>
                <a:spcPts val="2617"/>
              </a:lnSpc>
            </a:pPr>
            <a:r>
              <a:rPr lang="en-US" sz="1046" spc="29">
                <a:solidFill>
                  <a:srgbClr val="383837"/>
                </a:solidFill>
                <a:latin typeface="Gibson 1"/>
              </a:rPr>
              <a:t>que los compradores se visualicen </a:t>
            </a:r>
          </a:p>
          <a:p>
            <a:pPr algn="l">
              <a:lnSpc>
                <a:spcPts val="704"/>
              </a:lnSpc>
            </a:pPr>
            <a:r>
              <a:rPr lang="en-US" sz="1046" spc="30">
                <a:solidFill>
                  <a:srgbClr val="383837"/>
                </a:solidFill>
                <a:latin typeface="Gibson 1"/>
              </a:rPr>
              <a:t>disfrutando de los diferentes espacios </a:t>
            </a:r>
          </a:p>
          <a:p>
            <a:pPr algn="l">
              <a:lnSpc>
                <a:spcPts val="2617"/>
              </a:lnSpc>
            </a:pPr>
            <a:r>
              <a:rPr lang="en-US" sz="1046" spc="31">
                <a:solidFill>
                  <a:srgbClr val="383837"/>
                </a:solidFill>
                <a:latin typeface="Gibson 1"/>
              </a:rPr>
              <a:t>de la vivienda.</a:t>
            </a:r>
          </a:p>
        </p:txBody>
      </p:sp>
      <p:sp>
        <p:nvSpPr>
          <p:cNvPr id="16" name="TextBox 16"/>
          <p:cNvSpPr txBox="1"/>
          <p:nvPr/>
        </p:nvSpPr>
        <p:spPr>
          <a:xfrm>
            <a:off x="12884405" y="7051357"/>
            <a:ext cx="2465262" cy="2746523"/>
          </a:xfrm>
          <a:prstGeom prst="rect">
            <a:avLst/>
          </a:prstGeom>
        </p:spPr>
        <p:txBody>
          <a:bodyPr lIns="0" tIns="0" rIns="0" bIns="0" numCol="1" rtlCol="0" anchor="t">
            <a:spAutoFit/>
          </a:bodyPr>
          <a:lstStyle/>
          <a:p>
            <a:pPr algn="l">
              <a:lnSpc>
                <a:spcPts val="2617"/>
              </a:lnSpc>
            </a:pPr>
            <a:r>
              <a:rPr lang="en-US" sz="1046" spc="31">
                <a:solidFill>
                  <a:srgbClr val="383837"/>
                </a:solidFill>
                <a:latin typeface="Gibson 2"/>
              </a:rPr>
              <a:t>Despeja los espacios</a:t>
            </a:r>
          </a:p>
          <a:p>
            <a:pPr algn="l">
              <a:lnSpc>
                <a:spcPts val="2617"/>
              </a:lnSpc>
            </a:pPr>
            <a:r>
              <a:rPr lang="en-US" sz="1046" spc="30">
                <a:solidFill>
                  <a:srgbClr val="383837"/>
                </a:solidFill>
                <a:latin typeface="Gibson 1"/>
              </a:rPr>
              <a:t>Despeja todas las estancias y </a:t>
            </a:r>
          </a:p>
          <a:p>
            <a:pPr algn="l">
              <a:lnSpc>
                <a:spcPts val="703"/>
              </a:lnSpc>
            </a:pPr>
            <a:r>
              <a:rPr lang="en-US" sz="1046" spc="29">
                <a:solidFill>
                  <a:srgbClr val="383837"/>
                </a:solidFill>
                <a:latin typeface="Gibson 1"/>
              </a:rPr>
              <a:t>asegúrate de que se vean espaciosas y </a:t>
            </a:r>
          </a:p>
          <a:p>
            <a:pPr algn="l">
              <a:lnSpc>
                <a:spcPts val="2617"/>
              </a:lnSpc>
            </a:pPr>
            <a:r>
              <a:rPr lang="en-US" sz="1046" spc="29">
                <a:solidFill>
                  <a:srgbClr val="383837"/>
                </a:solidFill>
                <a:latin typeface="Gibson 1"/>
              </a:rPr>
              <a:t>acogedoras. Ordena la cocina y deja las </a:t>
            </a:r>
          </a:p>
          <a:p>
            <a:pPr algn="l">
              <a:lnSpc>
                <a:spcPts val="703"/>
              </a:lnSpc>
            </a:pPr>
            <a:r>
              <a:rPr lang="en-US" sz="1046" spc="29">
                <a:solidFill>
                  <a:srgbClr val="383837"/>
                </a:solidFill>
                <a:latin typeface="Gibson 1"/>
              </a:rPr>
              <a:t>mesas de trabajo despejadas; guarda las </a:t>
            </a:r>
          </a:p>
          <a:p>
            <a:pPr algn="l">
              <a:lnSpc>
                <a:spcPts val="2617"/>
              </a:lnSpc>
            </a:pPr>
            <a:r>
              <a:rPr lang="en-US" sz="1046" spc="29">
                <a:solidFill>
                  <a:srgbClr val="383837"/>
                </a:solidFill>
                <a:latin typeface="Gibson 1"/>
              </a:rPr>
              <a:t>sillas y los juguetes de los niños y retira </a:t>
            </a:r>
          </a:p>
          <a:p>
            <a:pPr algn="l">
              <a:lnSpc>
                <a:spcPts val="704"/>
              </a:lnSpc>
            </a:pPr>
            <a:r>
              <a:rPr lang="en-US" sz="1046" spc="28">
                <a:solidFill>
                  <a:srgbClr val="383837"/>
                </a:solidFill>
                <a:latin typeface="Gibson 1"/>
              </a:rPr>
              <a:t>la ropa colgada del tendero. Organiza el </a:t>
            </a:r>
          </a:p>
          <a:p>
            <a:pPr algn="l">
              <a:lnSpc>
                <a:spcPts val="2617"/>
              </a:lnSpc>
            </a:pPr>
            <a:r>
              <a:rPr lang="en-US" sz="1046" spc="29">
                <a:solidFill>
                  <a:srgbClr val="383837"/>
                </a:solidFill>
                <a:latin typeface="Gibson 1"/>
              </a:rPr>
              <a:t>baño, pon toallas limpias y ordenadas y </a:t>
            </a:r>
          </a:p>
          <a:p>
            <a:pPr algn="l">
              <a:lnSpc>
                <a:spcPts val="703"/>
              </a:lnSpc>
            </a:pPr>
            <a:r>
              <a:rPr lang="en-US" sz="1046" spc="29">
                <a:solidFill>
                  <a:srgbClr val="383837"/>
                </a:solidFill>
                <a:latin typeface="Gibson 1"/>
              </a:rPr>
              <a:t>quita todas las cremas y medicamentos </a:t>
            </a:r>
          </a:p>
          <a:p>
            <a:pPr algn="l">
              <a:lnSpc>
                <a:spcPts val="2617"/>
              </a:lnSpc>
            </a:pPr>
            <a:r>
              <a:rPr lang="en-US" sz="1046" spc="30">
                <a:solidFill>
                  <a:srgbClr val="383837"/>
                </a:solidFill>
                <a:latin typeface="Gibson 1"/>
              </a:rPr>
              <a:t>de la vista. Si hay muchas fotos </a:t>
            </a:r>
          </a:p>
          <a:p>
            <a:pPr algn="l">
              <a:lnSpc>
                <a:spcPts val="703"/>
              </a:lnSpc>
            </a:pPr>
            <a:r>
              <a:rPr lang="en-US" sz="1046" spc="30">
                <a:solidFill>
                  <a:srgbClr val="383837"/>
                </a:solidFill>
                <a:latin typeface="Gibson 1"/>
              </a:rPr>
              <a:t>familiares a la vista, haz una selección de </a:t>
            </a:r>
          </a:p>
          <a:p>
            <a:pPr algn="l">
              <a:lnSpc>
                <a:spcPts val="2617"/>
              </a:lnSpc>
            </a:pPr>
            <a:r>
              <a:rPr lang="en-US" sz="1046" spc="30">
                <a:solidFill>
                  <a:srgbClr val="383837"/>
                </a:solidFill>
                <a:latin typeface="Gibson 1"/>
              </a:rPr>
              <a:t>fotos y deja solo tus favoritas.</a:t>
            </a:r>
          </a:p>
        </p:txBody>
      </p:sp>
      <p:sp>
        <p:nvSpPr>
          <p:cNvPr id="22" name="TextBox 22"/>
          <p:cNvSpPr txBox="1"/>
          <p:nvPr/>
        </p:nvSpPr>
        <p:spPr>
          <a:xfrm>
            <a:off x="13614474" y="581981"/>
            <a:ext cx="4296920" cy="442750"/>
          </a:xfrm>
          <a:prstGeom prst="rect">
            <a:avLst/>
          </a:prstGeom>
        </p:spPr>
        <p:txBody>
          <a:bodyPr lIns="0" tIns="0" rIns="0" bIns="0" numCol="1" rtlCol="0" anchor="t">
            <a:spAutoFit/>
          </a:bodyPr>
          <a:lstStyle/>
          <a:p>
            <a:pPr algn="l">
              <a:lnSpc>
                <a:spcPts val="1763"/>
              </a:lnSpc>
            </a:pPr>
            <a:r>
              <a:rPr lang="en-US" sz="1259" spc="56" dirty="0">
                <a:solidFill>
                  <a:schemeClr val="accent1"/>
                </a:solidFill>
                <a:latin typeface="Gibson 2"/>
              </a:rPr>
              <a:t>GENTILE HOME/ DOCUMENTO DE VALORACIÓN / SIGUIENTES PASOS</a:t>
            </a:r>
          </a:p>
        </p:txBody>
      </p:sp>
      <p:grpSp>
        <p:nvGrpSpPr>
          <p:cNvPr id="27" name="Group 2">
            <a:extLst>
              <a:ext uri="{FF2B5EF4-FFF2-40B4-BE49-F238E27FC236}">
                <a16:creationId xmlns:a16="http://schemas.microsoft.com/office/drawing/2014/main" id="{C9CD435D-7CFC-6277-0790-98DF9ECFB24B}"/>
              </a:ext>
            </a:extLst>
          </p:cNvPr>
          <p:cNvGrpSpPr>
            <a:grpSpLocks noChangeAspect="1"/>
          </p:cNvGrpSpPr>
          <p:nvPr/>
        </p:nvGrpSpPr>
        <p:grpSpPr>
          <a:xfrm>
            <a:off x="1028700" y="1065240"/>
            <a:ext cx="1597199" cy="661884"/>
            <a:chOff x="0" y="0"/>
            <a:chExt cx="1359789" cy="563499"/>
          </a:xfrm>
        </p:grpSpPr>
        <p:sp>
          <p:nvSpPr>
            <p:cNvPr id="28" name="Freeform 3">
              <a:extLst>
                <a:ext uri="{FF2B5EF4-FFF2-40B4-BE49-F238E27FC236}">
                  <a16:creationId xmlns:a16="http://schemas.microsoft.com/office/drawing/2014/main" id="{9F8F5744-8175-8B45-058B-22B96C41C31E}"/>
                </a:ext>
              </a:extLst>
            </p:cNvPr>
            <p:cNvSpPr/>
            <p:nvPr/>
          </p:nvSpPr>
          <p:spPr>
            <a:xfrm>
              <a:off x="0" y="0"/>
              <a:ext cx="1359789" cy="563499"/>
            </a:xfrm>
            <a:custGeom>
              <a:avLst/>
              <a:gdLst/>
              <a:ahLst/>
              <a:cxnLst/>
              <a:rect l="l" t="t" r="r" b="b"/>
              <a:pathLst>
                <a:path w="1359789" h="563499">
                  <a:moveTo>
                    <a:pt x="0" y="563499"/>
                  </a:moveTo>
                  <a:lnTo>
                    <a:pt x="1359789" y="563499"/>
                  </a:lnTo>
                  <a:lnTo>
                    <a:pt x="1359789" y="0"/>
                  </a:lnTo>
                  <a:lnTo>
                    <a:pt x="0" y="0"/>
                  </a:lnTo>
                  <a:close/>
                </a:path>
              </a:pathLst>
            </a:custGeom>
            <a:solidFill>
              <a:schemeClr val="tx2"/>
            </a:solidFill>
          </p:spPr>
          <p:txBody>
            <a:bodyPr/>
            <a:lstStyle/>
            <a:p>
              <a:endParaRPr lang="es-ES" dirty="0"/>
            </a:p>
          </p:txBody>
        </p:sp>
      </p:grpSp>
      <p:sp>
        <p:nvSpPr>
          <p:cNvPr id="29" name="TextBox 15">
            <a:extLst>
              <a:ext uri="{FF2B5EF4-FFF2-40B4-BE49-F238E27FC236}">
                <a16:creationId xmlns:a16="http://schemas.microsoft.com/office/drawing/2014/main" id="{0CC3981A-30BC-F8DB-6CA2-E28E97479641}"/>
              </a:ext>
            </a:extLst>
          </p:cNvPr>
          <p:cNvSpPr txBox="1"/>
          <p:nvPr/>
        </p:nvSpPr>
        <p:spPr>
          <a:xfrm>
            <a:off x="1172291" y="923925"/>
            <a:ext cx="1371886" cy="880229"/>
          </a:xfrm>
          <a:prstGeom prst="rect">
            <a:avLst/>
          </a:prstGeom>
        </p:spPr>
        <p:txBody>
          <a:bodyPr lIns="0" tIns="0" rIns="0" bIns="0" numCol="1" rtlCol="0" anchor="t">
            <a:spAutoFit/>
          </a:bodyPr>
          <a:lstStyle/>
          <a:p>
            <a:pPr algn="l">
              <a:lnSpc>
                <a:spcPts val="7207"/>
              </a:lnSpc>
            </a:pPr>
            <a:r>
              <a:rPr lang="en-US" sz="5100" spc="-77" dirty="0">
                <a:solidFill>
                  <a:srgbClr val="FFFFFF"/>
                </a:solidFill>
                <a:latin typeface="Gibson 1"/>
              </a:rPr>
              <a:t>13</a:t>
            </a:r>
            <a:endParaRPr lang="en-US" sz="5148" spc="-77" dirty="0">
              <a:solidFill>
                <a:srgbClr val="FFFFFF"/>
              </a:solidFill>
              <a:latin typeface="Gibson 1"/>
            </a:endParaRPr>
          </a:p>
        </p:txBody>
      </p:sp>
      <p:sp>
        <p:nvSpPr>
          <p:cNvPr id="30" name="TextBox 14">
            <a:extLst>
              <a:ext uri="{FF2B5EF4-FFF2-40B4-BE49-F238E27FC236}">
                <a16:creationId xmlns:a16="http://schemas.microsoft.com/office/drawing/2014/main" id="{47168C62-3D90-6AA1-51AB-F90727EA89B0}"/>
              </a:ext>
            </a:extLst>
          </p:cNvPr>
          <p:cNvSpPr txBox="1"/>
          <p:nvPr/>
        </p:nvSpPr>
        <p:spPr>
          <a:xfrm>
            <a:off x="2731609" y="1062708"/>
            <a:ext cx="6043499" cy="692497"/>
          </a:xfrm>
          <a:prstGeom prst="rect">
            <a:avLst/>
          </a:prstGeom>
        </p:spPr>
        <p:txBody>
          <a:bodyPr lIns="0" tIns="0" rIns="0" bIns="0" numCol="1" rtlCol="0" anchor="t">
            <a:spAutoFit/>
          </a:bodyPr>
          <a:lstStyle/>
          <a:p>
            <a:pPr algn="l">
              <a:lnSpc>
                <a:spcPts val="1604"/>
              </a:lnSpc>
            </a:pPr>
            <a:r>
              <a:rPr lang="en-US" sz="1568" spc="-31" dirty="0">
                <a:solidFill>
                  <a:schemeClr val="accent1"/>
                </a:solidFill>
                <a:latin typeface="Gibson 1"/>
              </a:rPr>
              <a:t>DOCUMENTO DE VALORACIÓN</a:t>
            </a:r>
          </a:p>
          <a:p>
            <a:pPr algn="l">
              <a:lnSpc>
                <a:spcPts val="3841"/>
              </a:lnSpc>
            </a:pPr>
            <a:r>
              <a:rPr lang="en-US" sz="3755" spc="-56" dirty="0">
                <a:solidFill>
                  <a:schemeClr val="accent1"/>
                </a:solidFill>
                <a:latin typeface="Gibson 1"/>
              </a:rPr>
              <a:t>SIGUIENTES PASOS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noChangeAspect="1"/>
          </p:cNvGrpSpPr>
          <p:nvPr/>
        </p:nvGrpSpPr>
        <p:grpSpPr>
          <a:xfrm>
            <a:off x="876090" y="1622781"/>
            <a:ext cx="7895622" cy="8861480"/>
            <a:chOff x="0" y="0"/>
            <a:chExt cx="7698283" cy="8640000"/>
          </a:xfrm>
        </p:grpSpPr>
        <p:sp>
          <p:nvSpPr>
            <p:cNvPr id="5" name="Freeform 5"/>
            <p:cNvSpPr/>
            <p:nvPr/>
          </p:nvSpPr>
          <p:spPr>
            <a:xfrm>
              <a:off x="0" y="0"/>
              <a:ext cx="7698232" cy="8639937"/>
            </a:xfrm>
            <a:custGeom>
              <a:avLst/>
              <a:gdLst/>
              <a:ahLst/>
              <a:cxnLst/>
              <a:rect l="l" t="t" r="r" b="b"/>
              <a:pathLst>
                <a:path w="7698232" h="8639937">
                  <a:moveTo>
                    <a:pt x="0" y="0"/>
                  </a:moveTo>
                  <a:lnTo>
                    <a:pt x="0" y="8639937"/>
                  </a:lnTo>
                  <a:lnTo>
                    <a:pt x="7698232" y="8639937"/>
                  </a:lnTo>
                  <a:lnTo>
                    <a:pt x="7698232" y="0"/>
                  </a:lnTo>
                  <a:close/>
                </a:path>
              </a:pathLst>
            </a:custGeom>
            <a:blipFill>
              <a:blip r:embed="rId2"/>
              <a:stretch>
                <a:fillRect l="-267" t="-223" r="-272" b="-275"/>
              </a:stretch>
            </a:blipFill>
          </p:spPr>
        </p:sp>
      </p:grpSp>
      <p:sp>
        <p:nvSpPr>
          <p:cNvPr id="19" name="Freeform 19"/>
          <p:cNvSpPr/>
          <p:nvPr/>
        </p:nvSpPr>
        <p:spPr>
          <a:xfrm>
            <a:off x="9850373" y="4678342"/>
            <a:ext cx="6211687" cy="1067986"/>
          </a:xfrm>
          <a:custGeom>
            <a:avLst/>
            <a:gdLst/>
            <a:ahLst/>
            <a:cxnLst/>
            <a:rect l="l" t="t" r="r" b="b"/>
            <a:pathLst>
              <a:path w="3312414" h="639572">
                <a:moveTo>
                  <a:pt x="0" y="639572"/>
                </a:moveTo>
                <a:lnTo>
                  <a:pt x="3312414" y="639572"/>
                </a:lnTo>
                <a:lnTo>
                  <a:pt x="3312414" y="0"/>
                </a:lnTo>
                <a:lnTo>
                  <a:pt x="0" y="0"/>
                </a:lnTo>
                <a:close/>
              </a:path>
            </a:pathLst>
          </a:custGeom>
          <a:solidFill>
            <a:schemeClr val="accent1">
              <a:lumMod val="60000"/>
              <a:lumOff val="40000"/>
            </a:schemeClr>
          </a:solidFill>
        </p:spPr>
        <p:txBody>
          <a:bodyPr/>
          <a:lstStyle/>
          <a:p>
            <a:endParaRPr lang="en-ES" dirty="0"/>
          </a:p>
        </p:txBody>
      </p:sp>
      <p:sp>
        <p:nvSpPr>
          <p:cNvPr id="20" name="Freeform 20"/>
          <p:cNvSpPr/>
          <p:nvPr/>
        </p:nvSpPr>
        <p:spPr>
          <a:xfrm>
            <a:off x="9850373" y="3595511"/>
            <a:ext cx="6211687" cy="1022815"/>
          </a:xfrm>
          <a:custGeom>
            <a:avLst/>
            <a:gdLst/>
            <a:ahLst/>
            <a:cxnLst/>
            <a:rect l="l" t="t" r="r" b="b"/>
            <a:pathLst>
              <a:path w="3312414" h="612521">
                <a:moveTo>
                  <a:pt x="0" y="612521"/>
                </a:moveTo>
                <a:lnTo>
                  <a:pt x="3312414" y="612521"/>
                </a:lnTo>
                <a:lnTo>
                  <a:pt x="3312414" y="0"/>
                </a:lnTo>
                <a:lnTo>
                  <a:pt x="0" y="0"/>
                </a:lnTo>
                <a:close/>
              </a:path>
            </a:pathLst>
          </a:custGeom>
          <a:solidFill>
            <a:schemeClr val="tx2"/>
          </a:solidFill>
        </p:spPr>
        <p:txBody>
          <a:bodyPr/>
          <a:lstStyle/>
          <a:p>
            <a:endParaRPr lang="es-ES" dirty="0"/>
          </a:p>
        </p:txBody>
      </p:sp>
      <p:sp>
        <p:nvSpPr>
          <p:cNvPr id="21" name="Freeform 21"/>
          <p:cNvSpPr/>
          <p:nvPr/>
        </p:nvSpPr>
        <p:spPr>
          <a:xfrm>
            <a:off x="11102618" y="4968666"/>
            <a:ext cx="646842" cy="566440"/>
          </a:xfrm>
          <a:custGeom>
            <a:avLst/>
            <a:gdLst/>
            <a:ahLst/>
            <a:cxnLst/>
            <a:rect l="l" t="t" r="r" b="b"/>
            <a:pathLst>
              <a:path w="344932" h="339217">
                <a:moveTo>
                  <a:pt x="184023" y="161036"/>
                </a:moveTo>
                <a:lnTo>
                  <a:pt x="189738" y="161036"/>
                </a:lnTo>
                <a:cubicBezTo>
                  <a:pt x="237490" y="161036"/>
                  <a:pt x="285115" y="161036"/>
                  <a:pt x="332867" y="161036"/>
                </a:cubicBezTo>
                <a:cubicBezTo>
                  <a:pt x="342265" y="161036"/>
                  <a:pt x="344932" y="163703"/>
                  <a:pt x="344551" y="173228"/>
                </a:cubicBezTo>
                <a:cubicBezTo>
                  <a:pt x="343027" y="218059"/>
                  <a:pt x="326771" y="256794"/>
                  <a:pt x="295021" y="288290"/>
                </a:cubicBezTo>
                <a:cubicBezTo>
                  <a:pt x="260096" y="322961"/>
                  <a:pt x="217551" y="339217"/>
                  <a:pt x="168275" y="337566"/>
                </a:cubicBezTo>
                <a:cubicBezTo>
                  <a:pt x="95123" y="335153"/>
                  <a:pt x="28448" y="280543"/>
                  <a:pt x="12192" y="209296"/>
                </a:cubicBezTo>
                <a:cubicBezTo>
                  <a:pt x="0" y="156210"/>
                  <a:pt x="10033" y="107569"/>
                  <a:pt x="43815" y="64643"/>
                </a:cubicBezTo>
                <a:cubicBezTo>
                  <a:pt x="72136" y="28575"/>
                  <a:pt x="109601" y="7620"/>
                  <a:pt x="155321" y="1778"/>
                </a:cubicBezTo>
                <a:cubicBezTo>
                  <a:pt x="161163" y="1016"/>
                  <a:pt x="167132" y="635"/>
                  <a:pt x="172974" y="381"/>
                </a:cubicBezTo>
                <a:cubicBezTo>
                  <a:pt x="180975" y="0"/>
                  <a:pt x="184023" y="3048"/>
                  <a:pt x="184023" y="11049"/>
                </a:cubicBezTo>
                <a:cubicBezTo>
                  <a:pt x="184023" y="59182"/>
                  <a:pt x="184023" y="107315"/>
                  <a:pt x="184023" y="155448"/>
                </a:cubicBezTo>
                <a:close/>
                <a:moveTo>
                  <a:pt x="167767" y="17018"/>
                </a:moveTo>
                <a:cubicBezTo>
                  <a:pt x="93853" y="19939"/>
                  <a:pt x="23368" y="81915"/>
                  <a:pt x="23368" y="169418"/>
                </a:cubicBezTo>
                <a:cubicBezTo>
                  <a:pt x="23368" y="255270"/>
                  <a:pt x="94234" y="322961"/>
                  <a:pt x="177800" y="321564"/>
                </a:cubicBezTo>
                <a:cubicBezTo>
                  <a:pt x="266954" y="320040"/>
                  <a:pt x="325882" y="247015"/>
                  <a:pt x="327787" y="177292"/>
                </a:cubicBezTo>
                <a:lnTo>
                  <a:pt x="322326" y="177292"/>
                </a:lnTo>
                <a:lnTo>
                  <a:pt x="205613" y="177292"/>
                </a:lnTo>
                <a:cubicBezTo>
                  <a:pt x="196596" y="177292"/>
                  <a:pt x="187452" y="177292"/>
                  <a:pt x="178308" y="177292"/>
                </a:cubicBezTo>
                <a:cubicBezTo>
                  <a:pt x="170434" y="177165"/>
                  <a:pt x="167767" y="174498"/>
                  <a:pt x="167640" y="166497"/>
                </a:cubicBezTo>
                <a:cubicBezTo>
                  <a:pt x="167640" y="165354"/>
                  <a:pt x="167640" y="164211"/>
                  <a:pt x="167640" y="163068"/>
                </a:cubicBezTo>
                <a:lnTo>
                  <a:pt x="167640" y="22860"/>
                </a:lnTo>
                <a:close/>
              </a:path>
            </a:pathLst>
          </a:custGeom>
          <a:solidFill>
            <a:srgbClr val="FFFFFF"/>
          </a:solidFill>
        </p:spPr>
      </p:sp>
      <p:sp>
        <p:nvSpPr>
          <p:cNvPr id="22" name="Freeform 22"/>
          <p:cNvSpPr/>
          <p:nvPr/>
        </p:nvSpPr>
        <p:spPr>
          <a:xfrm>
            <a:off x="11537736" y="4862207"/>
            <a:ext cx="332471" cy="295202"/>
          </a:xfrm>
          <a:custGeom>
            <a:avLst/>
            <a:gdLst/>
            <a:ahLst/>
            <a:cxnLst/>
            <a:rect l="l" t="t" r="r" b="b"/>
            <a:pathLst>
              <a:path w="177292" h="176784">
                <a:moveTo>
                  <a:pt x="127" y="87884"/>
                </a:moveTo>
                <a:cubicBezTo>
                  <a:pt x="127" y="61976"/>
                  <a:pt x="127" y="36068"/>
                  <a:pt x="127" y="10033"/>
                </a:cubicBezTo>
                <a:cubicBezTo>
                  <a:pt x="127" y="2413"/>
                  <a:pt x="2667" y="0"/>
                  <a:pt x="10287" y="127"/>
                </a:cubicBezTo>
                <a:cubicBezTo>
                  <a:pt x="86360" y="1270"/>
                  <a:pt x="152527" y="53086"/>
                  <a:pt x="170942" y="126619"/>
                </a:cubicBezTo>
                <a:cubicBezTo>
                  <a:pt x="174244" y="139827"/>
                  <a:pt x="175006" y="153543"/>
                  <a:pt x="176530" y="167132"/>
                </a:cubicBezTo>
                <a:cubicBezTo>
                  <a:pt x="177292" y="173609"/>
                  <a:pt x="173482" y="176657"/>
                  <a:pt x="166243" y="176784"/>
                </a:cubicBezTo>
                <a:cubicBezTo>
                  <a:pt x="132080" y="176784"/>
                  <a:pt x="97917" y="176784"/>
                  <a:pt x="63754" y="176784"/>
                </a:cubicBezTo>
                <a:cubicBezTo>
                  <a:pt x="45974" y="176784"/>
                  <a:pt x="28321" y="176784"/>
                  <a:pt x="10541" y="176784"/>
                </a:cubicBezTo>
                <a:cubicBezTo>
                  <a:pt x="2540" y="176784"/>
                  <a:pt x="0" y="174117"/>
                  <a:pt x="0" y="166243"/>
                </a:cubicBezTo>
                <a:cubicBezTo>
                  <a:pt x="0" y="140208"/>
                  <a:pt x="0" y="114046"/>
                  <a:pt x="0" y="88011"/>
                </a:cubicBezTo>
                <a:moveTo>
                  <a:pt x="160147" y="160528"/>
                </a:moveTo>
                <a:cubicBezTo>
                  <a:pt x="156972" y="117729"/>
                  <a:pt x="139954" y="82169"/>
                  <a:pt x="108077" y="54102"/>
                </a:cubicBezTo>
                <a:cubicBezTo>
                  <a:pt x="82042" y="31115"/>
                  <a:pt x="51435" y="18669"/>
                  <a:pt x="15875" y="16637"/>
                </a:cubicBezTo>
                <a:lnTo>
                  <a:pt x="15875" y="21971"/>
                </a:lnTo>
                <a:cubicBezTo>
                  <a:pt x="15875" y="66548"/>
                  <a:pt x="15875" y="110998"/>
                  <a:pt x="15748" y="155575"/>
                </a:cubicBezTo>
                <a:cubicBezTo>
                  <a:pt x="15748" y="159639"/>
                  <a:pt x="16637" y="161036"/>
                  <a:pt x="20955" y="161036"/>
                </a:cubicBezTo>
                <a:cubicBezTo>
                  <a:pt x="65659" y="160909"/>
                  <a:pt x="110363" y="160909"/>
                  <a:pt x="154940" y="160909"/>
                </a:cubicBezTo>
                <a:cubicBezTo>
                  <a:pt x="156464" y="160909"/>
                  <a:pt x="157988" y="160782"/>
                  <a:pt x="159893" y="160655"/>
                </a:cubicBezTo>
              </a:path>
            </a:pathLst>
          </a:custGeom>
          <a:solidFill>
            <a:srgbClr val="FFFFFF"/>
          </a:solidFill>
        </p:spPr>
      </p:sp>
      <p:sp>
        <p:nvSpPr>
          <p:cNvPr id="23" name="Freeform 23"/>
          <p:cNvSpPr/>
          <p:nvPr/>
        </p:nvSpPr>
        <p:spPr>
          <a:xfrm>
            <a:off x="9850372" y="5823945"/>
            <a:ext cx="6211687" cy="2039895"/>
          </a:xfrm>
          <a:custGeom>
            <a:avLst/>
            <a:gdLst/>
            <a:ahLst/>
            <a:cxnLst/>
            <a:rect l="l" t="t" r="r" b="b"/>
            <a:pathLst>
              <a:path w="1631061" h="1355725">
                <a:moveTo>
                  <a:pt x="0" y="1355725"/>
                </a:moveTo>
                <a:lnTo>
                  <a:pt x="1631061" y="1355725"/>
                </a:lnTo>
                <a:lnTo>
                  <a:pt x="1631061" y="0"/>
                </a:lnTo>
                <a:lnTo>
                  <a:pt x="0" y="0"/>
                </a:lnTo>
                <a:close/>
              </a:path>
            </a:pathLst>
          </a:custGeom>
          <a:solidFill>
            <a:schemeClr val="tx2"/>
          </a:solidFill>
        </p:spPr>
        <p:txBody>
          <a:bodyPr/>
          <a:lstStyle/>
          <a:p>
            <a:endParaRPr lang="es-ES" dirty="0"/>
          </a:p>
        </p:txBody>
      </p:sp>
      <p:sp>
        <p:nvSpPr>
          <p:cNvPr id="30" name="TextBox 30"/>
          <p:cNvSpPr txBox="1"/>
          <p:nvPr/>
        </p:nvSpPr>
        <p:spPr>
          <a:xfrm>
            <a:off x="1040682" y="2133219"/>
            <a:ext cx="6768294" cy="403957"/>
          </a:xfrm>
          <a:prstGeom prst="rect">
            <a:avLst/>
          </a:prstGeom>
        </p:spPr>
        <p:txBody>
          <a:bodyPr wrap="square" lIns="0" tIns="0" rIns="0" bIns="0" numCol="1" rtlCol="0" anchor="t">
            <a:spAutoFit/>
          </a:bodyPr>
          <a:lstStyle/>
          <a:p>
            <a:pPr algn="just">
              <a:lnSpc>
                <a:spcPts val="3402"/>
              </a:lnSpc>
            </a:pPr>
            <a:r>
              <a:rPr lang="en-US" sz="2500" spc="555" dirty="0">
                <a:solidFill>
                  <a:srgbClr val="383837"/>
                </a:solidFill>
                <a:latin typeface="Gibson 3"/>
              </a:rPr>
              <a:t>CONDICIONES DE GENTILE HOME</a:t>
            </a:r>
          </a:p>
        </p:txBody>
      </p:sp>
      <p:sp>
        <p:nvSpPr>
          <p:cNvPr id="37" name="TextBox 37"/>
          <p:cNvSpPr txBox="1"/>
          <p:nvPr/>
        </p:nvSpPr>
        <p:spPr>
          <a:xfrm>
            <a:off x="11345161" y="7070710"/>
            <a:ext cx="3615436" cy="276614"/>
          </a:xfrm>
          <a:prstGeom prst="rect">
            <a:avLst/>
          </a:prstGeom>
        </p:spPr>
        <p:txBody>
          <a:bodyPr wrap="square" lIns="0" tIns="0" rIns="0" bIns="0" numCol="1" rtlCol="0" anchor="t">
            <a:spAutoFit/>
          </a:bodyPr>
          <a:lstStyle/>
          <a:p>
            <a:pPr algn="ctr">
              <a:lnSpc>
                <a:spcPts val="2327"/>
              </a:lnSpc>
            </a:pPr>
            <a:r>
              <a:rPr lang="en-US" spc="108" dirty="0">
                <a:solidFill>
                  <a:srgbClr val="FFFFFF"/>
                </a:solidFill>
                <a:latin typeface="Gibson 1"/>
              </a:rPr>
              <a:t>al </a:t>
            </a:r>
            <a:r>
              <a:rPr lang="en-US" spc="108" dirty="0" err="1">
                <a:solidFill>
                  <a:srgbClr val="FFFFFF"/>
                </a:solidFill>
                <a:latin typeface="Gibson 1"/>
              </a:rPr>
              <a:t>firmar</a:t>
            </a:r>
            <a:r>
              <a:rPr lang="en-US" spc="108" dirty="0">
                <a:solidFill>
                  <a:srgbClr val="FFFFFF"/>
                </a:solidFill>
                <a:latin typeface="Gibson 1"/>
              </a:rPr>
              <a:t> el </a:t>
            </a:r>
            <a:r>
              <a:rPr lang="en-US" spc="108" dirty="0" err="1">
                <a:solidFill>
                  <a:srgbClr val="FFFFFF"/>
                </a:solidFill>
                <a:latin typeface="Gibson 1"/>
              </a:rPr>
              <a:t>Contrato</a:t>
            </a:r>
            <a:r>
              <a:rPr lang="en-US" spc="108" dirty="0">
                <a:solidFill>
                  <a:srgbClr val="FFFFFF"/>
                </a:solidFill>
                <a:latin typeface="Gibson 1"/>
              </a:rPr>
              <a:t> de Arras</a:t>
            </a:r>
          </a:p>
        </p:txBody>
      </p:sp>
      <p:sp>
        <p:nvSpPr>
          <p:cNvPr id="38" name="TextBox 38"/>
          <p:cNvSpPr txBox="1"/>
          <p:nvPr/>
        </p:nvSpPr>
        <p:spPr>
          <a:xfrm>
            <a:off x="11669484" y="3827050"/>
            <a:ext cx="2139053" cy="567591"/>
          </a:xfrm>
          <a:prstGeom prst="rect">
            <a:avLst/>
          </a:prstGeom>
        </p:spPr>
        <p:txBody>
          <a:bodyPr wrap="square" lIns="0" tIns="0" rIns="0" bIns="0" numCol="1" rtlCol="0" anchor="t">
            <a:spAutoFit/>
          </a:bodyPr>
          <a:lstStyle/>
          <a:p>
            <a:pPr algn="l">
              <a:lnSpc>
                <a:spcPts val="2327"/>
              </a:lnSpc>
            </a:pPr>
            <a:r>
              <a:rPr lang="en-US" spc="113" dirty="0" err="1">
                <a:solidFill>
                  <a:srgbClr val="FFFFFF"/>
                </a:solidFill>
                <a:latin typeface="Gibson 1"/>
              </a:rPr>
              <a:t>Honorarios</a:t>
            </a:r>
            <a:r>
              <a:rPr lang="en-US" spc="113" dirty="0">
                <a:solidFill>
                  <a:srgbClr val="FFFFFF"/>
                </a:solidFill>
                <a:latin typeface="Gibson 1"/>
              </a:rPr>
              <a:t> de</a:t>
            </a:r>
          </a:p>
          <a:p>
            <a:pPr algn="l">
              <a:lnSpc>
                <a:spcPts val="2327"/>
              </a:lnSpc>
            </a:pPr>
            <a:r>
              <a:rPr lang="en-US" spc="108" dirty="0">
                <a:solidFill>
                  <a:srgbClr val="FFFFFF"/>
                </a:solidFill>
                <a:latin typeface="Gibson 2"/>
              </a:rPr>
              <a:t>Gentile Home</a:t>
            </a:r>
          </a:p>
        </p:txBody>
      </p:sp>
      <p:sp>
        <p:nvSpPr>
          <p:cNvPr id="40" name="TextBox 40"/>
          <p:cNvSpPr txBox="1"/>
          <p:nvPr/>
        </p:nvSpPr>
        <p:spPr>
          <a:xfrm>
            <a:off x="11925447" y="4916460"/>
            <a:ext cx="2595225" cy="571567"/>
          </a:xfrm>
          <a:prstGeom prst="rect">
            <a:avLst/>
          </a:prstGeom>
        </p:spPr>
        <p:txBody>
          <a:bodyPr wrap="square" lIns="0" tIns="0" rIns="0" bIns="0" numCol="1" rtlCol="0" anchor="t">
            <a:spAutoFit/>
          </a:bodyPr>
          <a:lstStyle/>
          <a:p>
            <a:pPr algn="just">
              <a:lnSpc>
                <a:spcPts val="2327"/>
              </a:lnSpc>
            </a:pPr>
            <a:r>
              <a:rPr lang="en-US" spc="110" dirty="0">
                <a:solidFill>
                  <a:srgbClr val="FFFFFF"/>
                </a:solidFill>
                <a:latin typeface="Gibson 1"/>
              </a:rPr>
              <a:t>La </a:t>
            </a:r>
            <a:r>
              <a:rPr lang="en-US" spc="110" dirty="0" err="1">
                <a:solidFill>
                  <a:srgbClr val="FFFFFF"/>
                </a:solidFill>
                <a:latin typeface="Gibson 1"/>
              </a:rPr>
              <a:t>comisión</a:t>
            </a:r>
            <a:r>
              <a:rPr lang="en-US" spc="110" dirty="0">
                <a:solidFill>
                  <a:srgbClr val="FFFFFF"/>
                </a:solidFill>
                <a:latin typeface="Gibson 1"/>
              </a:rPr>
              <a:t> se </a:t>
            </a:r>
            <a:r>
              <a:rPr lang="en-US" spc="110" dirty="0" err="1">
                <a:solidFill>
                  <a:srgbClr val="FFFFFF"/>
                </a:solidFill>
                <a:latin typeface="Gibson 1"/>
              </a:rPr>
              <a:t>pagará</a:t>
            </a:r>
            <a:r>
              <a:rPr lang="en-US" spc="110" dirty="0">
                <a:solidFill>
                  <a:srgbClr val="FFFFFF"/>
                </a:solidFill>
                <a:latin typeface="Gibson 1"/>
              </a:rPr>
              <a:t> de la </a:t>
            </a:r>
            <a:r>
              <a:rPr lang="en-US" spc="110" dirty="0" err="1">
                <a:solidFill>
                  <a:srgbClr val="FFFFFF"/>
                </a:solidFill>
                <a:latin typeface="Gibson 1"/>
              </a:rPr>
              <a:t>siguiente</a:t>
            </a:r>
            <a:r>
              <a:rPr lang="en-US" spc="110" dirty="0">
                <a:solidFill>
                  <a:srgbClr val="FFFFFF"/>
                </a:solidFill>
                <a:latin typeface="Gibson 1"/>
              </a:rPr>
              <a:t> forma:</a:t>
            </a:r>
          </a:p>
        </p:txBody>
      </p:sp>
      <p:sp>
        <p:nvSpPr>
          <p:cNvPr id="43" name="TextBox 43"/>
          <p:cNvSpPr txBox="1"/>
          <p:nvPr/>
        </p:nvSpPr>
        <p:spPr>
          <a:xfrm>
            <a:off x="12150058" y="6268741"/>
            <a:ext cx="2146002" cy="724352"/>
          </a:xfrm>
          <a:prstGeom prst="rect">
            <a:avLst/>
          </a:prstGeom>
        </p:spPr>
        <p:txBody>
          <a:bodyPr wrap="square" lIns="0" tIns="0" rIns="0" bIns="0" numCol="1" rtlCol="0" anchor="t">
            <a:spAutoFit/>
          </a:bodyPr>
          <a:lstStyle/>
          <a:p>
            <a:pPr algn="l">
              <a:lnSpc>
                <a:spcPts val="6030"/>
              </a:lnSpc>
            </a:pPr>
            <a:r>
              <a:rPr lang="en-US" sz="4400" spc="301" dirty="0">
                <a:solidFill>
                  <a:srgbClr val="FFFFFF"/>
                </a:solidFill>
                <a:latin typeface="Gibson 2"/>
              </a:rPr>
              <a:t>100%</a:t>
            </a:r>
          </a:p>
        </p:txBody>
      </p:sp>
      <p:sp>
        <p:nvSpPr>
          <p:cNvPr id="44" name="TextBox 44"/>
          <p:cNvSpPr txBox="1"/>
          <p:nvPr/>
        </p:nvSpPr>
        <p:spPr>
          <a:xfrm>
            <a:off x="13547656" y="3692832"/>
            <a:ext cx="1937987" cy="712503"/>
          </a:xfrm>
          <a:prstGeom prst="rect">
            <a:avLst/>
          </a:prstGeom>
        </p:spPr>
        <p:txBody>
          <a:bodyPr wrap="square" lIns="0" tIns="0" rIns="0" bIns="0" numCol="1" rtlCol="0" anchor="t">
            <a:spAutoFit/>
          </a:bodyPr>
          <a:lstStyle/>
          <a:p>
            <a:pPr algn="l">
              <a:lnSpc>
                <a:spcPts val="6030"/>
              </a:lnSpc>
            </a:pPr>
            <a:r>
              <a:rPr lang="en-US" sz="4400" spc="301" dirty="0">
                <a:solidFill>
                  <a:srgbClr val="FFFFFF"/>
                </a:solidFill>
                <a:latin typeface="Gibson 2"/>
              </a:rPr>
              <a:t>4%</a:t>
            </a:r>
          </a:p>
        </p:txBody>
      </p:sp>
      <p:grpSp>
        <p:nvGrpSpPr>
          <p:cNvPr id="52" name="Group 2">
            <a:extLst>
              <a:ext uri="{FF2B5EF4-FFF2-40B4-BE49-F238E27FC236}">
                <a16:creationId xmlns:a16="http://schemas.microsoft.com/office/drawing/2014/main" id="{0693C2D0-0D9C-5141-442B-77EACFFE4673}"/>
              </a:ext>
            </a:extLst>
          </p:cNvPr>
          <p:cNvGrpSpPr>
            <a:grpSpLocks noChangeAspect="1"/>
          </p:cNvGrpSpPr>
          <p:nvPr/>
        </p:nvGrpSpPr>
        <p:grpSpPr>
          <a:xfrm>
            <a:off x="1028700" y="1065240"/>
            <a:ext cx="1597199" cy="661884"/>
            <a:chOff x="0" y="0"/>
            <a:chExt cx="1359789" cy="563499"/>
          </a:xfrm>
        </p:grpSpPr>
        <p:sp>
          <p:nvSpPr>
            <p:cNvPr id="53" name="Freeform 3">
              <a:extLst>
                <a:ext uri="{FF2B5EF4-FFF2-40B4-BE49-F238E27FC236}">
                  <a16:creationId xmlns:a16="http://schemas.microsoft.com/office/drawing/2014/main" id="{EA70273F-5449-F57F-C3AB-629701CEAD58}"/>
                </a:ext>
              </a:extLst>
            </p:cNvPr>
            <p:cNvSpPr/>
            <p:nvPr/>
          </p:nvSpPr>
          <p:spPr>
            <a:xfrm>
              <a:off x="0" y="0"/>
              <a:ext cx="1359789" cy="563499"/>
            </a:xfrm>
            <a:custGeom>
              <a:avLst/>
              <a:gdLst/>
              <a:ahLst/>
              <a:cxnLst/>
              <a:rect l="l" t="t" r="r" b="b"/>
              <a:pathLst>
                <a:path w="1359789" h="563499">
                  <a:moveTo>
                    <a:pt x="0" y="563499"/>
                  </a:moveTo>
                  <a:lnTo>
                    <a:pt x="1359789" y="563499"/>
                  </a:lnTo>
                  <a:lnTo>
                    <a:pt x="1359789" y="0"/>
                  </a:lnTo>
                  <a:lnTo>
                    <a:pt x="0" y="0"/>
                  </a:lnTo>
                  <a:close/>
                </a:path>
              </a:pathLst>
            </a:custGeom>
            <a:solidFill>
              <a:schemeClr val="tx2"/>
            </a:solidFill>
          </p:spPr>
          <p:txBody>
            <a:bodyPr/>
            <a:lstStyle/>
            <a:p>
              <a:endParaRPr lang="es-ES" dirty="0"/>
            </a:p>
          </p:txBody>
        </p:sp>
      </p:grpSp>
      <p:sp>
        <p:nvSpPr>
          <p:cNvPr id="54" name="TextBox 15">
            <a:extLst>
              <a:ext uri="{FF2B5EF4-FFF2-40B4-BE49-F238E27FC236}">
                <a16:creationId xmlns:a16="http://schemas.microsoft.com/office/drawing/2014/main" id="{2DBB4BA2-FC88-5109-A26A-FE1FE0F98542}"/>
              </a:ext>
            </a:extLst>
          </p:cNvPr>
          <p:cNvSpPr txBox="1"/>
          <p:nvPr/>
        </p:nvSpPr>
        <p:spPr>
          <a:xfrm>
            <a:off x="1172291" y="923925"/>
            <a:ext cx="1371886" cy="880229"/>
          </a:xfrm>
          <a:prstGeom prst="rect">
            <a:avLst/>
          </a:prstGeom>
        </p:spPr>
        <p:txBody>
          <a:bodyPr lIns="0" tIns="0" rIns="0" bIns="0" numCol="1" rtlCol="0" anchor="t">
            <a:spAutoFit/>
          </a:bodyPr>
          <a:lstStyle/>
          <a:p>
            <a:pPr algn="l">
              <a:lnSpc>
                <a:spcPts val="7207"/>
              </a:lnSpc>
            </a:pPr>
            <a:r>
              <a:rPr lang="en-US" sz="5100" spc="-77" dirty="0">
                <a:solidFill>
                  <a:srgbClr val="FFFFFF"/>
                </a:solidFill>
                <a:latin typeface="Gibson 1"/>
              </a:rPr>
              <a:t>14</a:t>
            </a:r>
            <a:endParaRPr lang="en-US" sz="5148" spc="-77" dirty="0">
              <a:solidFill>
                <a:srgbClr val="FFFFFF"/>
              </a:solidFill>
              <a:latin typeface="Gibson 1"/>
            </a:endParaRPr>
          </a:p>
        </p:txBody>
      </p:sp>
      <p:sp>
        <p:nvSpPr>
          <p:cNvPr id="55" name="TextBox 14">
            <a:extLst>
              <a:ext uri="{FF2B5EF4-FFF2-40B4-BE49-F238E27FC236}">
                <a16:creationId xmlns:a16="http://schemas.microsoft.com/office/drawing/2014/main" id="{F9EB0EF3-B31A-7C98-6892-8F520314BDAA}"/>
              </a:ext>
            </a:extLst>
          </p:cNvPr>
          <p:cNvSpPr txBox="1"/>
          <p:nvPr/>
        </p:nvSpPr>
        <p:spPr>
          <a:xfrm>
            <a:off x="2731609" y="1062708"/>
            <a:ext cx="6043499" cy="692497"/>
          </a:xfrm>
          <a:prstGeom prst="rect">
            <a:avLst/>
          </a:prstGeom>
        </p:spPr>
        <p:txBody>
          <a:bodyPr lIns="0" tIns="0" rIns="0" bIns="0" numCol="1" rtlCol="0" anchor="t">
            <a:spAutoFit/>
          </a:bodyPr>
          <a:lstStyle/>
          <a:p>
            <a:pPr algn="l">
              <a:lnSpc>
                <a:spcPts val="1604"/>
              </a:lnSpc>
            </a:pPr>
            <a:r>
              <a:rPr lang="en-US" sz="1568" spc="-31" dirty="0">
                <a:solidFill>
                  <a:schemeClr val="accent1"/>
                </a:solidFill>
                <a:latin typeface="Gibson 1"/>
              </a:rPr>
              <a:t>DOCUMENTO DE VALORACIÓN</a:t>
            </a:r>
          </a:p>
          <a:p>
            <a:pPr algn="l">
              <a:lnSpc>
                <a:spcPts val="3841"/>
              </a:lnSpc>
            </a:pPr>
            <a:r>
              <a:rPr lang="en-US" sz="3755" spc="-56" dirty="0">
                <a:solidFill>
                  <a:schemeClr val="accent1"/>
                </a:solidFill>
                <a:latin typeface="Gibson 1"/>
              </a:rPr>
              <a:t>SIGUIENTES PASOS</a:t>
            </a:r>
          </a:p>
        </p:txBody>
      </p:sp>
      <p:sp>
        <p:nvSpPr>
          <p:cNvPr id="36" name="TextBox 22">
            <a:extLst>
              <a:ext uri="{FF2B5EF4-FFF2-40B4-BE49-F238E27FC236}">
                <a16:creationId xmlns:a16="http://schemas.microsoft.com/office/drawing/2014/main" id="{DF671255-CEE6-C04A-9D56-3523956F8AF6}"/>
              </a:ext>
            </a:extLst>
          </p:cNvPr>
          <p:cNvSpPr txBox="1"/>
          <p:nvPr/>
        </p:nvSpPr>
        <p:spPr>
          <a:xfrm>
            <a:off x="13614474" y="581981"/>
            <a:ext cx="4296920" cy="442750"/>
          </a:xfrm>
          <a:prstGeom prst="rect">
            <a:avLst/>
          </a:prstGeom>
        </p:spPr>
        <p:txBody>
          <a:bodyPr lIns="0" tIns="0" rIns="0" bIns="0" numCol="1" rtlCol="0" anchor="t">
            <a:spAutoFit/>
          </a:bodyPr>
          <a:lstStyle/>
          <a:p>
            <a:pPr algn="l">
              <a:lnSpc>
                <a:spcPts val="1763"/>
              </a:lnSpc>
            </a:pPr>
            <a:r>
              <a:rPr lang="en-US" sz="1259" spc="56" dirty="0">
                <a:solidFill>
                  <a:schemeClr val="accent1"/>
                </a:solidFill>
                <a:latin typeface="Gibson 2"/>
              </a:rPr>
              <a:t>GENTILE HOME/ DOCUMENTO DE VALORACIÓN / SIGUIENTES PASOS</a:t>
            </a:r>
          </a:p>
        </p:txBody>
      </p:sp>
      <p:sp>
        <p:nvSpPr>
          <p:cNvPr id="6" name="Rectángulo 5">
            <a:extLst>
              <a:ext uri="{FF2B5EF4-FFF2-40B4-BE49-F238E27FC236}">
                <a16:creationId xmlns:a16="http://schemas.microsoft.com/office/drawing/2014/main" id="{73765272-0B39-4742-84E9-048B52D5064A}"/>
              </a:ext>
            </a:extLst>
          </p:cNvPr>
          <p:cNvSpPr/>
          <p:nvPr/>
        </p:nvSpPr>
        <p:spPr>
          <a:xfrm>
            <a:off x="9724060" y="8376622"/>
            <a:ext cx="8187334" cy="733983"/>
          </a:xfrm>
          <a:prstGeom prst="rect">
            <a:avLst/>
          </a:prstGeom>
        </p:spPr>
        <p:txBody>
          <a:bodyPr wrap="square">
            <a:spAutoFit/>
          </a:bodyPr>
          <a:lstStyle/>
          <a:p>
            <a:pPr marL="19685">
              <a:lnSpc>
                <a:spcPct val="100000"/>
              </a:lnSpc>
              <a:spcBef>
                <a:spcPts val="1150"/>
              </a:spcBef>
            </a:pPr>
            <a:r>
              <a:rPr lang="es-ES" dirty="0">
                <a:solidFill>
                  <a:srgbClr val="002068"/>
                </a:solidFill>
                <a:latin typeface="Meiryo UI"/>
                <a:cs typeface="Meiryo UI"/>
              </a:rPr>
              <a:t>Contrato</a:t>
            </a:r>
            <a:r>
              <a:rPr lang="es-ES" spc="40" dirty="0">
                <a:solidFill>
                  <a:srgbClr val="002068"/>
                </a:solidFill>
                <a:latin typeface="Meiryo UI"/>
                <a:cs typeface="Meiryo UI"/>
              </a:rPr>
              <a:t> </a:t>
            </a:r>
            <a:r>
              <a:rPr lang="es-ES" dirty="0">
                <a:solidFill>
                  <a:srgbClr val="002068"/>
                </a:solidFill>
                <a:latin typeface="Meiryo UI"/>
                <a:cs typeface="Meiryo UI"/>
              </a:rPr>
              <a:t>en</a:t>
            </a:r>
            <a:r>
              <a:rPr lang="es-ES" spc="55" dirty="0">
                <a:solidFill>
                  <a:srgbClr val="002068"/>
                </a:solidFill>
                <a:latin typeface="Meiryo UI"/>
                <a:cs typeface="Meiryo UI"/>
              </a:rPr>
              <a:t> </a:t>
            </a:r>
            <a:r>
              <a:rPr lang="es-ES" dirty="0">
                <a:solidFill>
                  <a:srgbClr val="002068"/>
                </a:solidFill>
                <a:latin typeface="Meiryo UI"/>
                <a:cs typeface="Meiryo UI"/>
              </a:rPr>
              <a:t>exclusiva</a:t>
            </a:r>
            <a:r>
              <a:rPr lang="es-ES" spc="70" dirty="0">
                <a:solidFill>
                  <a:srgbClr val="002068"/>
                </a:solidFill>
                <a:latin typeface="Meiryo UI"/>
                <a:cs typeface="Meiryo UI"/>
              </a:rPr>
              <a:t> </a:t>
            </a:r>
            <a:r>
              <a:rPr lang="es-ES" spc="75" dirty="0">
                <a:solidFill>
                  <a:srgbClr val="002068"/>
                </a:solidFill>
                <a:latin typeface="Trebuchet MS"/>
                <a:cs typeface="Trebuchet MS"/>
              </a:rPr>
              <a:t>cualificado o Gestión Única</a:t>
            </a:r>
            <a:endParaRPr lang="es-ES" dirty="0">
              <a:latin typeface="Trebuchet MS"/>
              <a:cs typeface="Trebuchet MS"/>
            </a:endParaRPr>
          </a:p>
          <a:p>
            <a:pPr marL="12700" marR="296545">
              <a:lnSpc>
                <a:spcPct val="150100"/>
              </a:lnSpc>
              <a:spcBef>
                <a:spcPts val="5"/>
              </a:spcBef>
            </a:pPr>
            <a:r>
              <a:rPr lang="es-ES" b="1" spc="105" dirty="0">
                <a:solidFill>
                  <a:srgbClr val="002068"/>
                </a:solidFill>
                <a:latin typeface="Trebuchet MS"/>
                <a:cs typeface="Trebuchet MS"/>
              </a:rPr>
              <a:t>Derecho</a:t>
            </a:r>
            <a:r>
              <a:rPr lang="es-ES" b="1" spc="50" dirty="0">
                <a:solidFill>
                  <a:srgbClr val="002068"/>
                </a:solidFill>
                <a:latin typeface="Trebuchet MS"/>
                <a:cs typeface="Trebuchet MS"/>
              </a:rPr>
              <a:t> </a:t>
            </a:r>
            <a:r>
              <a:rPr lang="es-ES" b="1" spc="140" dirty="0">
                <a:solidFill>
                  <a:srgbClr val="002068"/>
                </a:solidFill>
                <a:latin typeface="Trebuchet MS"/>
                <a:cs typeface="Trebuchet MS"/>
              </a:rPr>
              <a:t>a</a:t>
            </a:r>
            <a:r>
              <a:rPr lang="es-ES" b="1" spc="50" dirty="0">
                <a:solidFill>
                  <a:srgbClr val="002068"/>
                </a:solidFill>
                <a:latin typeface="Trebuchet MS"/>
                <a:cs typeface="Trebuchet MS"/>
              </a:rPr>
              <a:t> </a:t>
            </a:r>
            <a:r>
              <a:rPr lang="es-ES" b="1" spc="105" dirty="0">
                <a:solidFill>
                  <a:srgbClr val="002068"/>
                </a:solidFill>
                <a:latin typeface="Trebuchet MS"/>
                <a:cs typeface="Trebuchet MS"/>
              </a:rPr>
              <a:t>comisión</a:t>
            </a:r>
            <a:r>
              <a:rPr lang="es-ES" b="1" spc="50" dirty="0">
                <a:solidFill>
                  <a:srgbClr val="002068"/>
                </a:solidFill>
                <a:latin typeface="Trebuchet MS"/>
                <a:cs typeface="Trebuchet MS"/>
              </a:rPr>
              <a:t> </a:t>
            </a:r>
            <a:r>
              <a:rPr lang="es-ES" b="1" spc="110" dirty="0">
                <a:solidFill>
                  <a:srgbClr val="002068"/>
                </a:solidFill>
                <a:latin typeface="Trebuchet MS"/>
                <a:cs typeface="Trebuchet MS"/>
              </a:rPr>
              <a:t>sólo</a:t>
            </a:r>
            <a:r>
              <a:rPr lang="es-ES" b="1" spc="50" dirty="0">
                <a:solidFill>
                  <a:srgbClr val="002068"/>
                </a:solidFill>
                <a:latin typeface="Trebuchet MS"/>
                <a:cs typeface="Trebuchet MS"/>
              </a:rPr>
              <a:t> </a:t>
            </a:r>
            <a:r>
              <a:rPr lang="es-ES" b="1" spc="100" dirty="0">
                <a:solidFill>
                  <a:srgbClr val="002068"/>
                </a:solidFill>
                <a:latin typeface="Trebuchet MS"/>
                <a:cs typeface="Trebuchet MS"/>
              </a:rPr>
              <a:t>con</a:t>
            </a:r>
            <a:r>
              <a:rPr lang="es-ES" b="1" spc="50" dirty="0">
                <a:solidFill>
                  <a:srgbClr val="002068"/>
                </a:solidFill>
                <a:latin typeface="Trebuchet MS"/>
                <a:cs typeface="Trebuchet MS"/>
              </a:rPr>
              <a:t> </a:t>
            </a:r>
            <a:r>
              <a:rPr lang="es-ES" b="1" spc="100" dirty="0">
                <a:solidFill>
                  <a:srgbClr val="002068"/>
                </a:solidFill>
                <a:latin typeface="Trebuchet MS"/>
                <a:cs typeface="Trebuchet MS"/>
              </a:rPr>
              <a:t>resultados </a:t>
            </a:r>
            <a:r>
              <a:rPr lang="es-ES" b="1" spc="90" dirty="0">
                <a:solidFill>
                  <a:srgbClr val="002068"/>
                </a:solidFill>
                <a:latin typeface="Trebuchet MS"/>
                <a:cs typeface="Trebuchet MS"/>
              </a:rPr>
              <a:t>satisfactorios</a:t>
            </a:r>
            <a:endParaRPr lang="es-ES" dirty="0">
              <a:latin typeface="Trebuchet MS"/>
              <a:cs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flipV="1">
            <a:off x="1718877" y="1005764"/>
            <a:ext cx="14104339" cy="45719"/>
          </a:xfrm>
          <a:custGeom>
            <a:avLst/>
            <a:gdLst/>
            <a:ahLst/>
            <a:cxnLst/>
            <a:rect l="l" t="t" r="r" b="b"/>
            <a:pathLst>
              <a:path w="8893175" h="1270">
                <a:moveTo>
                  <a:pt x="0" y="0"/>
                </a:moveTo>
                <a:lnTo>
                  <a:pt x="8893086" y="723"/>
                </a:lnTo>
              </a:path>
            </a:pathLst>
          </a:custGeom>
          <a:ln w="9359">
            <a:solidFill>
              <a:srgbClr val="408EDD"/>
            </a:solidFill>
          </a:ln>
        </p:spPr>
        <p:txBody>
          <a:bodyPr wrap="square" lIns="0" tIns="0" rIns="0" bIns="0" rtlCol="0"/>
          <a:lstStyle/>
          <a:p>
            <a:endParaRPr sz="2700"/>
          </a:p>
        </p:txBody>
      </p:sp>
      <p:sp>
        <p:nvSpPr>
          <p:cNvPr id="3" name="object 3"/>
          <p:cNvSpPr txBox="1"/>
          <p:nvPr/>
        </p:nvSpPr>
        <p:spPr>
          <a:xfrm>
            <a:off x="1718877" y="458197"/>
            <a:ext cx="3433363" cy="342401"/>
          </a:xfrm>
          <a:prstGeom prst="rect">
            <a:avLst/>
          </a:prstGeom>
        </p:spPr>
        <p:txBody>
          <a:bodyPr vert="horz" wrap="square" lIns="0" tIns="19050" rIns="0" bIns="0" rtlCol="0">
            <a:spAutoFit/>
          </a:bodyPr>
          <a:lstStyle/>
          <a:p>
            <a:pPr marL="19050">
              <a:spcBef>
                <a:spcPts val="150"/>
              </a:spcBef>
            </a:pPr>
            <a:r>
              <a:rPr lang="es-ES" sz="2100" spc="-15" dirty="0">
                <a:solidFill>
                  <a:schemeClr val="tx2"/>
                </a:solidFill>
                <a:latin typeface="Meiryo UI"/>
                <a:cs typeface="Meiryo UI"/>
              </a:rPr>
              <a:t>Su Asesor Inmobiliario</a:t>
            </a:r>
            <a:endParaRPr sz="2100" dirty="0">
              <a:solidFill>
                <a:schemeClr val="tx2"/>
              </a:solidFill>
              <a:latin typeface="Meiryo UI"/>
              <a:cs typeface="Meiryo UI"/>
            </a:endParaRPr>
          </a:p>
        </p:txBody>
      </p:sp>
      <p:sp>
        <p:nvSpPr>
          <p:cNvPr id="4" name="object 4"/>
          <p:cNvSpPr txBox="1"/>
          <p:nvPr/>
        </p:nvSpPr>
        <p:spPr>
          <a:xfrm>
            <a:off x="7503181" y="2178000"/>
            <a:ext cx="4200187" cy="357790"/>
          </a:xfrm>
          <a:prstGeom prst="rect">
            <a:avLst/>
          </a:prstGeom>
        </p:spPr>
        <p:txBody>
          <a:bodyPr vert="horz" wrap="square" lIns="0" tIns="22860" rIns="0" bIns="0" rtlCol="0">
            <a:spAutoFit/>
          </a:bodyPr>
          <a:lstStyle/>
          <a:p>
            <a:pPr marL="19050">
              <a:spcBef>
                <a:spcPts val="180"/>
              </a:spcBef>
            </a:pPr>
            <a:r>
              <a:rPr lang="es-ES" sz="2175" dirty="0">
                <a:solidFill>
                  <a:srgbClr val="002068"/>
                </a:solidFill>
                <a:latin typeface="Meiryo UI"/>
                <a:cs typeface="Meiryo UI"/>
              </a:rPr>
              <a:t>UN POCO MÁS SOBRE MÍ</a:t>
            </a:r>
            <a:endParaRPr sz="2175" dirty="0">
              <a:latin typeface="Meiryo UI"/>
              <a:cs typeface="Meiryo UI"/>
            </a:endParaRPr>
          </a:p>
        </p:txBody>
      </p:sp>
      <p:sp>
        <p:nvSpPr>
          <p:cNvPr id="6" name="object 6"/>
          <p:cNvSpPr txBox="1"/>
          <p:nvPr/>
        </p:nvSpPr>
        <p:spPr>
          <a:xfrm>
            <a:off x="7394120" y="3126147"/>
            <a:ext cx="7194233" cy="2204321"/>
          </a:xfrm>
          <a:prstGeom prst="rect">
            <a:avLst/>
          </a:prstGeom>
        </p:spPr>
        <p:txBody>
          <a:bodyPr vert="horz" wrap="square" lIns="0" tIns="19050" rIns="0" bIns="0" rtlCol="0">
            <a:spAutoFit/>
          </a:bodyPr>
          <a:lstStyle/>
          <a:p>
            <a:pPr marL="304800" marR="7620" indent="-285750" algn="just">
              <a:lnSpc>
                <a:spcPct val="149900"/>
              </a:lnSpc>
              <a:spcBef>
                <a:spcPts val="150"/>
              </a:spcBef>
              <a:buFont typeface="Wingdings" pitchFamily="2" charset="2"/>
              <a:buChar char="ü"/>
            </a:pPr>
            <a:r>
              <a:rPr sz="1600" dirty="0">
                <a:solidFill>
                  <a:srgbClr val="2C2825"/>
                </a:solidFill>
                <a:latin typeface="Meiryo UI"/>
                <a:cs typeface="Meiryo UI"/>
              </a:rPr>
              <a:t>Asesor</a:t>
            </a:r>
            <a:r>
              <a:rPr sz="1600" spc="135" dirty="0">
                <a:solidFill>
                  <a:srgbClr val="2C2825"/>
                </a:solidFill>
                <a:latin typeface="Meiryo UI"/>
                <a:cs typeface="Meiryo UI"/>
              </a:rPr>
              <a:t> </a:t>
            </a:r>
            <a:r>
              <a:rPr sz="1600" dirty="0">
                <a:solidFill>
                  <a:srgbClr val="2C2825"/>
                </a:solidFill>
                <a:latin typeface="Meiryo UI"/>
                <a:cs typeface="Meiryo UI"/>
              </a:rPr>
              <a:t>Inmobiliario</a:t>
            </a:r>
            <a:r>
              <a:rPr sz="1600" spc="113" dirty="0">
                <a:solidFill>
                  <a:srgbClr val="2C2825"/>
                </a:solidFill>
                <a:latin typeface="Meiryo UI"/>
                <a:cs typeface="Meiryo UI"/>
              </a:rPr>
              <a:t> </a:t>
            </a:r>
            <a:r>
              <a:rPr sz="1600" dirty="0">
                <a:solidFill>
                  <a:srgbClr val="2C2825"/>
                </a:solidFill>
                <a:latin typeface="Meiryo UI"/>
                <a:cs typeface="Meiryo UI"/>
              </a:rPr>
              <a:t>certificado</a:t>
            </a:r>
            <a:r>
              <a:rPr sz="1600" spc="105" dirty="0">
                <a:solidFill>
                  <a:srgbClr val="2C2825"/>
                </a:solidFill>
                <a:latin typeface="Meiryo UI"/>
                <a:cs typeface="Meiryo UI"/>
              </a:rPr>
              <a:t> </a:t>
            </a:r>
            <a:r>
              <a:rPr sz="1600" dirty="0">
                <a:solidFill>
                  <a:srgbClr val="2C2825"/>
                </a:solidFill>
                <a:latin typeface="Meiryo UI"/>
                <a:cs typeface="Meiryo UI"/>
              </a:rPr>
              <a:t>y</a:t>
            </a:r>
            <a:r>
              <a:rPr sz="1600" spc="113" dirty="0">
                <a:solidFill>
                  <a:srgbClr val="2C2825"/>
                </a:solidFill>
                <a:latin typeface="Meiryo UI"/>
                <a:cs typeface="Meiryo UI"/>
              </a:rPr>
              <a:t> </a:t>
            </a:r>
            <a:r>
              <a:rPr sz="1600" dirty="0">
                <a:solidFill>
                  <a:srgbClr val="2C2825"/>
                </a:solidFill>
                <a:latin typeface="Meiryo UI"/>
                <a:cs typeface="Meiryo UI"/>
              </a:rPr>
              <a:t>con</a:t>
            </a:r>
            <a:r>
              <a:rPr sz="1600" spc="127" dirty="0">
                <a:solidFill>
                  <a:srgbClr val="2C2825"/>
                </a:solidFill>
                <a:latin typeface="Meiryo UI"/>
                <a:cs typeface="Meiryo UI"/>
              </a:rPr>
              <a:t> </a:t>
            </a:r>
            <a:r>
              <a:rPr sz="1600" dirty="0">
                <a:solidFill>
                  <a:srgbClr val="2C2825"/>
                </a:solidFill>
                <a:latin typeface="Meiryo UI"/>
                <a:cs typeface="Meiryo UI"/>
              </a:rPr>
              <a:t>una</a:t>
            </a:r>
            <a:r>
              <a:rPr sz="1600" spc="113" dirty="0">
                <a:solidFill>
                  <a:srgbClr val="2C2825"/>
                </a:solidFill>
                <a:latin typeface="Meiryo UI"/>
                <a:cs typeface="Meiryo UI"/>
              </a:rPr>
              <a:t> </a:t>
            </a:r>
            <a:r>
              <a:rPr sz="1600" dirty="0">
                <a:solidFill>
                  <a:srgbClr val="2C2825"/>
                </a:solidFill>
                <a:latin typeface="Meiryo UI"/>
                <a:cs typeface="Meiryo UI"/>
              </a:rPr>
              <a:t>sólida</a:t>
            </a:r>
            <a:r>
              <a:rPr sz="1600" spc="127" dirty="0">
                <a:solidFill>
                  <a:srgbClr val="2C2825"/>
                </a:solidFill>
                <a:latin typeface="Meiryo UI"/>
                <a:cs typeface="Meiryo UI"/>
              </a:rPr>
              <a:t> </a:t>
            </a:r>
            <a:r>
              <a:rPr sz="1600" dirty="0">
                <a:solidFill>
                  <a:srgbClr val="2C2825"/>
                </a:solidFill>
                <a:latin typeface="Meiryo UI"/>
                <a:cs typeface="Meiryo UI"/>
              </a:rPr>
              <a:t>trayectoria</a:t>
            </a:r>
            <a:r>
              <a:rPr sz="1600" spc="113" dirty="0">
                <a:solidFill>
                  <a:srgbClr val="2C2825"/>
                </a:solidFill>
                <a:latin typeface="Meiryo UI"/>
                <a:cs typeface="Meiryo UI"/>
              </a:rPr>
              <a:t> </a:t>
            </a:r>
            <a:r>
              <a:rPr sz="1600" dirty="0">
                <a:solidFill>
                  <a:srgbClr val="2C2825"/>
                </a:solidFill>
                <a:latin typeface="Meiryo UI"/>
                <a:cs typeface="Meiryo UI"/>
              </a:rPr>
              <a:t>en</a:t>
            </a:r>
            <a:r>
              <a:rPr sz="1600" spc="105" dirty="0">
                <a:solidFill>
                  <a:srgbClr val="2C2825"/>
                </a:solidFill>
                <a:latin typeface="Meiryo UI"/>
                <a:cs typeface="Meiryo UI"/>
              </a:rPr>
              <a:t> </a:t>
            </a:r>
            <a:r>
              <a:rPr sz="1600" dirty="0">
                <a:solidFill>
                  <a:srgbClr val="2C2825"/>
                </a:solidFill>
                <a:latin typeface="Meiryo UI"/>
                <a:cs typeface="Meiryo UI"/>
              </a:rPr>
              <a:t>el</a:t>
            </a:r>
            <a:r>
              <a:rPr sz="1600" spc="113" dirty="0">
                <a:solidFill>
                  <a:srgbClr val="2C2825"/>
                </a:solidFill>
                <a:latin typeface="Meiryo UI"/>
                <a:cs typeface="Meiryo UI"/>
              </a:rPr>
              <a:t> </a:t>
            </a:r>
            <a:r>
              <a:rPr sz="1600" spc="-15" dirty="0">
                <a:solidFill>
                  <a:srgbClr val="2C2825"/>
                </a:solidFill>
                <a:latin typeface="Meiryo UI"/>
                <a:cs typeface="Meiryo UI"/>
              </a:rPr>
              <a:t>sector </a:t>
            </a:r>
            <a:r>
              <a:rPr sz="1600" dirty="0">
                <a:solidFill>
                  <a:srgbClr val="2C2825"/>
                </a:solidFill>
                <a:latin typeface="Meiryo UI"/>
                <a:cs typeface="Meiryo UI"/>
              </a:rPr>
              <a:t>he</a:t>
            </a:r>
            <a:r>
              <a:rPr sz="1600" spc="623" dirty="0">
                <a:solidFill>
                  <a:srgbClr val="2C2825"/>
                </a:solidFill>
                <a:latin typeface="Meiryo UI"/>
                <a:cs typeface="Meiryo UI"/>
              </a:rPr>
              <a:t> </a:t>
            </a:r>
            <a:r>
              <a:rPr sz="1600" dirty="0">
                <a:solidFill>
                  <a:srgbClr val="2C2825"/>
                </a:solidFill>
                <a:latin typeface="Meiryo UI"/>
                <a:cs typeface="Meiryo UI"/>
              </a:rPr>
              <a:t>tenido</a:t>
            </a:r>
            <a:r>
              <a:rPr sz="1600" spc="623" dirty="0">
                <a:solidFill>
                  <a:srgbClr val="2C2825"/>
                </a:solidFill>
                <a:latin typeface="Meiryo UI"/>
                <a:cs typeface="Meiryo UI"/>
              </a:rPr>
              <a:t> </a:t>
            </a:r>
            <a:r>
              <a:rPr sz="1600" dirty="0">
                <a:solidFill>
                  <a:srgbClr val="2C2825"/>
                </a:solidFill>
                <a:latin typeface="Meiryo UI"/>
                <a:cs typeface="Meiryo UI"/>
              </a:rPr>
              <a:t>una</a:t>
            </a:r>
            <a:r>
              <a:rPr sz="1600" spc="623" dirty="0">
                <a:solidFill>
                  <a:srgbClr val="2C2825"/>
                </a:solidFill>
                <a:latin typeface="Meiryo UI"/>
                <a:cs typeface="Meiryo UI"/>
              </a:rPr>
              <a:t> </a:t>
            </a:r>
            <a:r>
              <a:rPr sz="1600" dirty="0">
                <a:solidFill>
                  <a:srgbClr val="2C2825"/>
                </a:solidFill>
                <a:latin typeface="Meiryo UI"/>
                <a:cs typeface="Meiryo UI"/>
              </a:rPr>
              <a:t>gran</a:t>
            </a:r>
            <a:r>
              <a:rPr sz="1600" spc="614" dirty="0">
                <a:solidFill>
                  <a:srgbClr val="2C2825"/>
                </a:solidFill>
                <a:latin typeface="Meiryo UI"/>
                <a:cs typeface="Meiryo UI"/>
              </a:rPr>
              <a:t> </a:t>
            </a:r>
            <a:r>
              <a:rPr sz="1600" dirty="0">
                <a:solidFill>
                  <a:srgbClr val="2C2825"/>
                </a:solidFill>
                <a:latin typeface="Meiryo UI"/>
                <a:cs typeface="Meiryo UI"/>
              </a:rPr>
              <a:t>experiencia</a:t>
            </a:r>
            <a:r>
              <a:rPr sz="1600" spc="600" dirty="0">
                <a:solidFill>
                  <a:srgbClr val="2C2825"/>
                </a:solidFill>
                <a:latin typeface="Meiryo UI"/>
                <a:cs typeface="Meiryo UI"/>
              </a:rPr>
              <a:t> </a:t>
            </a:r>
            <a:r>
              <a:rPr sz="1600" dirty="0">
                <a:solidFill>
                  <a:srgbClr val="2C2825"/>
                </a:solidFill>
                <a:latin typeface="Meiryo UI"/>
                <a:cs typeface="Meiryo UI"/>
              </a:rPr>
              <a:t>en</a:t>
            </a:r>
            <a:r>
              <a:rPr sz="1600" spc="614" dirty="0">
                <a:solidFill>
                  <a:srgbClr val="2C2825"/>
                </a:solidFill>
                <a:latin typeface="Meiryo UI"/>
                <a:cs typeface="Meiryo UI"/>
              </a:rPr>
              <a:t> </a:t>
            </a:r>
            <a:r>
              <a:rPr sz="1600" dirty="0">
                <a:solidFill>
                  <a:srgbClr val="2C2825"/>
                </a:solidFill>
                <a:latin typeface="Meiryo UI"/>
                <a:cs typeface="Meiryo UI"/>
              </a:rPr>
              <a:t>áreas</a:t>
            </a:r>
            <a:r>
              <a:rPr sz="1600" spc="614" dirty="0">
                <a:solidFill>
                  <a:srgbClr val="2C2825"/>
                </a:solidFill>
                <a:latin typeface="Meiryo UI"/>
                <a:cs typeface="Meiryo UI"/>
              </a:rPr>
              <a:t> </a:t>
            </a:r>
            <a:r>
              <a:rPr sz="1600" dirty="0">
                <a:solidFill>
                  <a:srgbClr val="2C2825"/>
                </a:solidFill>
                <a:latin typeface="Meiryo UI"/>
                <a:cs typeface="Meiryo UI"/>
              </a:rPr>
              <a:t>comerciales</a:t>
            </a:r>
            <a:r>
              <a:rPr sz="1600" spc="608" dirty="0">
                <a:solidFill>
                  <a:srgbClr val="2C2825"/>
                </a:solidFill>
                <a:latin typeface="Meiryo UI"/>
                <a:cs typeface="Meiryo UI"/>
              </a:rPr>
              <a:t> </a:t>
            </a:r>
            <a:r>
              <a:rPr sz="1600" dirty="0">
                <a:solidFill>
                  <a:srgbClr val="2C2825"/>
                </a:solidFill>
                <a:latin typeface="Meiryo UI"/>
                <a:cs typeface="Meiryo UI"/>
              </a:rPr>
              <a:t>y</a:t>
            </a:r>
            <a:r>
              <a:rPr sz="1600" spc="608" dirty="0">
                <a:solidFill>
                  <a:srgbClr val="2C2825"/>
                </a:solidFill>
                <a:latin typeface="Meiryo UI"/>
                <a:cs typeface="Meiryo UI"/>
              </a:rPr>
              <a:t> </a:t>
            </a:r>
            <a:r>
              <a:rPr sz="1600" spc="-15" dirty="0">
                <a:solidFill>
                  <a:srgbClr val="2C2825"/>
                </a:solidFill>
                <a:latin typeface="Meiryo UI"/>
                <a:cs typeface="Meiryo UI"/>
              </a:rPr>
              <a:t>relaciones </a:t>
            </a:r>
            <a:r>
              <a:rPr sz="1600" dirty="0">
                <a:solidFill>
                  <a:srgbClr val="2C2825"/>
                </a:solidFill>
                <a:latin typeface="Meiryo UI"/>
                <a:cs typeface="Meiryo UI"/>
              </a:rPr>
              <a:t>institucionales,</a:t>
            </a:r>
            <a:r>
              <a:rPr sz="1600" spc="285" dirty="0">
                <a:solidFill>
                  <a:srgbClr val="2C2825"/>
                </a:solidFill>
                <a:latin typeface="Meiryo UI"/>
                <a:cs typeface="Meiryo UI"/>
              </a:rPr>
              <a:t> </a:t>
            </a:r>
            <a:r>
              <a:rPr sz="1600" dirty="0">
                <a:solidFill>
                  <a:srgbClr val="2C2825"/>
                </a:solidFill>
                <a:latin typeface="Meiryo UI"/>
                <a:cs typeface="Meiryo UI"/>
              </a:rPr>
              <a:t>mi</a:t>
            </a:r>
            <a:r>
              <a:rPr sz="1600" spc="263" dirty="0">
                <a:solidFill>
                  <a:srgbClr val="2C2825"/>
                </a:solidFill>
                <a:latin typeface="Meiryo UI"/>
                <a:cs typeface="Meiryo UI"/>
              </a:rPr>
              <a:t> </a:t>
            </a:r>
            <a:r>
              <a:rPr sz="1600" dirty="0">
                <a:solidFill>
                  <a:srgbClr val="2C2825"/>
                </a:solidFill>
                <a:latin typeface="Meiryo UI"/>
                <a:cs typeface="Meiryo UI"/>
              </a:rPr>
              <a:t>experiencia</a:t>
            </a:r>
            <a:r>
              <a:rPr sz="1600" spc="248" dirty="0">
                <a:solidFill>
                  <a:srgbClr val="2C2825"/>
                </a:solidFill>
                <a:latin typeface="Meiryo UI"/>
                <a:cs typeface="Meiryo UI"/>
              </a:rPr>
              <a:t> </a:t>
            </a:r>
            <a:r>
              <a:rPr sz="1600" dirty="0">
                <a:solidFill>
                  <a:srgbClr val="2C2825"/>
                </a:solidFill>
                <a:latin typeface="Meiryo UI"/>
                <a:cs typeface="Meiryo UI"/>
              </a:rPr>
              <a:t>en</a:t>
            </a:r>
            <a:r>
              <a:rPr sz="1600" spc="270" dirty="0">
                <a:solidFill>
                  <a:srgbClr val="2C2825"/>
                </a:solidFill>
                <a:latin typeface="Meiryo UI"/>
                <a:cs typeface="Meiryo UI"/>
              </a:rPr>
              <a:t> </a:t>
            </a:r>
            <a:r>
              <a:rPr sz="1600" dirty="0">
                <a:solidFill>
                  <a:srgbClr val="2C2825"/>
                </a:solidFill>
                <a:latin typeface="Meiryo UI"/>
                <a:cs typeface="Meiryo UI"/>
              </a:rPr>
              <a:t>la</a:t>
            </a:r>
            <a:r>
              <a:rPr sz="1600" spc="255" dirty="0">
                <a:solidFill>
                  <a:srgbClr val="2C2825"/>
                </a:solidFill>
                <a:latin typeface="Meiryo UI"/>
                <a:cs typeface="Meiryo UI"/>
              </a:rPr>
              <a:t> </a:t>
            </a:r>
            <a:r>
              <a:rPr sz="1600" dirty="0">
                <a:solidFill>
                  <a:srgbClr val="2C2825"/>
                </a:solidFill>
                <a:latin typeface="Meiryo UI"/>
                <a:cs typeface="Meiryo UI"/>
              </a:rPr>
              <a:t>gestión</a:t>
            </a:r>
            <a:r>
              <a:rPr sz="1600" spc="248" dirty="0">
                <a:solidFill>
                  <a:srgbClr val="2C2825"/>
                </a:solidFill>
                <a:latin typeface="Meiryo UI"/>
                <a:cs typeface="Meiryo UI"/>
              </a:rPr>
              <a:t> </a:t>
            </a:r>
            <a:r>
              <a:rPr sz="1600" dirty="0">
                <a:solidFill>
                  <a:srgbClr val="2C2825"/>
                </a:solidFill>
                <a:latin typeface="Meiryo UI"/>
                <a:cs typeface="Meiryo UI"/>
              </a:rPr>
              <a:t>de</a:t>
            </a:r>
            <a:r>
              <a:rPr sz="1600" spc="293" dirty="0">
                <a:solidFill>
                  <a:srgbClr val="2C2825"/>
                </a:solidFill>
                <a:latin typeface="Meiryo UI"/>
                <a:cs typeface="Meiryo UI"/>
              </a:rPr>
              <a:t> </a:t>
            </a:r>
            <a:r>
              <a:rPr sz="1600" dirty="0">
                <a:solidFill>
                  <a:srgbClr val="2C2825"/>
                </a:solidFill>
                <a:latin typeface="Meiryo UI"/>
                <a:cs typeface="Meiryo UI"/>
              </a:rPr>
              <a:t>equipos</a:t>
            </a:r>
            <a:r>
              <a:rPr sz="1600" spc="255" dirty="0">
                <a:solidFill>
                  <a:srgbClr val="2C2825"/>
                </a:solidFill>
                <a:latin typeface="Meiryo UI"/>
                <a:cs typeface="Meiryo UI"/>
              </a:rPr>
              <a:t> </a:t>
            </a:r>
            <a:r>
              <a:rPr sz="1600" dirty="0">
                <a:solidFill>
                  <a:srgbClr val="2C2825"/>
                </a:solidFill>
                <a:latin typeface="Meiryo UI"/>
                <a:cs typeface="Meiryo UI"/>
              </a:rPr>
              <a:t>y</a:t>
            </a:r>
            <a:r>
              <a:rPr sz="1600" spc="263" dirty="0">
                <a:solidFill>
                  <a:srgbClr val="2C2825"/>
                </a:solidFill>
                <a:latin typeface="Meiryo UI"/>
                <a:cs typeface="Meiryo UI"/>
              </a:rPr>
              <a:t> </a:t>
            </a:r>
            <a:r>
              <a:rPr sz="1600" spc="-15" dirty="0">
                <a:solidFill>
                  <a:srgbClr val="2C2825"/>
                </a:solidFill>
                <a:latin typeface="Meiryo UI"/>
                <a:cs typeface="Meiryo UI"/>
              </a:rPr>
              <a:t>negociación </a:t>
            </a:r>
            <a:r>
              <a:rPr sz="1600" dirty="0">
                <a:solidFill>
                  <a:srgbClr val="2C2825"/>
                </a:solidFill>
                <a:latin typeface="Meiryo UI"/>
                <a:cs typeface="Meiryo UI"/>
              </a:rPr>
              <a:t>con</a:t>
            </a:r>
            <a:r>
              <a:rPr sz="1600" spc="135" dirty="0">
                <a:solidFill>
                  <a:srgbClr val="2C2825"/>
                </a:solidFill>
                <a:latin typeface="Meiryo UI"/>
                <a:cs typeface="Meiryo UI"/>
              </a:rPr>
              <a:t> </a:t>
            </a:r>
            <a:r>
              <a:rPr sz="1600" dirty="0">
                <a:solidFill>
                  <a:srgbClr val="2C2825"/>
                </a:solidFill>
                <a:latin typeface="Meiryo UI"/>
                <a:cs typeface="Meiryo UI"/>
              </a:rPr>
              <a:t>diversas</a:t>
            </a:r>
            <a:r>
              <a:rPr sz="1600" spc="135" dirty="0">
                <a:solidFill>
                  <a:srgbClr val="2C2825"/>
                </a:solidFill>
                <a:latin typeface="Meiryo UI"/>
                <a:cs typeface="Meiryo UI"/>
              </a:rPr>
              <a:t> </a:t>
            </a:r>
            <a:r>
              <a:rPr sz="1600" dirty="0">
                <a:solidFill>
                  <a:srgbClr val="2C2825"/>
                </a:solidFill>
                <a:latin typeface="Meiryo UI"/>
                <a:cs typeface="Meiryo UI"/>
              </a:rPr>
              <a:t>partes</a:t>
            </a:r>
            <a:r>
              <a:rPr sz="1600" spc="135" dirty="0">
                <a:solidFill>
                  <a:srgbClr val="2C2825"/>
                </a:solidFill>
                <a:latin typeface="Meiryo UI"/>
                <a:cs typeface="Meiryo UI"/>
              </a:rPr>
              <a:t> </a:t>
            </a:r>
            <a:r>
              <a:rPr sz="1600" dirty="0">
                <a:solidFill>
                  <a:srgbClr val="2C2825"/>
                </a:solidFill>
                <a:latin typeface="Meiryo UI"/>
                <a:cs typeface="Meiryo UI"/>
              </a:rPr>
              <a:t>interesadas</a:t>
            </a:r>
            <a:r>
              <a:rPr sz="1600" spc="135" dirty="0">
                <a:solidFill>
                  <a:srgbClr val="2C2825"/>
                </a:solidFill>
                <a:latin typeface="Meiryo UI"/>
                <a:cs typeface="Meiryo UI"/>
              </a:rPr>
              <a:t> </a:t>
            </a:r>
            <a:r>
              <a:rPr sz="1600" dirty="0">
                <a:solidFill>
                  <a:srgbClr val="2C2825"/>
                </a:solidFill>
                <a:latin typeface="Meiryo UI"/>
                <a:cs typeface="Meiryo UI"/>
              </a:rPr>
              <a:t>me</a:t>
            </a:r>
            <a:r>
              <a:rPr sz="1600" spc="150" dirty="0">
                <a:solidFill>
                  <a:srgbClr val="2C2825"/>
                </a:solidFill>
                <a:latin typeface="Meiryo UI"/>
                <a:cs typeface="Meiryo UI"/>
              </a:rPr>
              <a:t> </a:t>
            </a:r>
            <a:r>
              <a:rPr sz="1600" dirty="0">
                <a:solidFill>
                  <a:srgbClr val="2C2825"/>
                </a:solidFill>
                <a:latin typeface="Meiryo UI"/>
                <a:cs typeface="Meiryo UI"/>
              </a:rPr>
              <a:t>ha</a:t>
            </a:r>
            <a:r>
              <a:rPr sz="1600" spc="120" dirty="0">
                <a:solidFill>
                  <a:srgbClr val="2C2825"/>
                </a:solidFill>
                <a:latin typeface="Meiryo UI"/>
                <a:cs typeface="Meiryo UI"/>
              </a:rPr>
              <a:t> </a:t>
            </a:r>
            <a:r>
              <a:rPr sz="1600" dirty="0">
                <a:solidFill>
                  <a:srgbClr val="2C2825"/>
                </a:solidFill>
                <a:latin typeface="Meiryo UI"/>
                <a:cs typeface="Meiryo UI"/>
              </a:rPr>
              <a:t>permitido</a:t>
            </a:r>
            <a:r>
              <a:rPr sz="1600" spc="143" dirty="0">
                <a:solidFill>
                  <a:srgbClr val="2C2825"/>
                </a:solidFill>
                <a:latin typeface="Meiryo UI"/>
                <a:cs typeface="Meiryo UI"/>
              </a:rPr>
              <a:t> </a:t>
            </a:r>
            <a:r>
              <a:rPr sz="1600" dirty="0">
                <a:solidFill>
                  <a:srgbClr val="2C2825"/>
                </a:solidFill>
                <a:latin typeface="Meiryo UI"/>
                <a:cs typeface="Meiryo UI"/>
              </a:rPr>
              <a:t>alcanzar</a:t>
            </a:r>
            <a:r>
              <a:rPr sz="1600" spc="158" dirty="0">
                <a:solidFill>
                  <a:srgbClr val="2C2825"/>
                </a:solidFill>
                <a:latin typeface="Meiryo UI"/>
                <a:cs typeface="Meiryo UI"/>
              </a:rPr>
              <a:t> </a:t>
            </a:r>
            <a:r>
              <a:rPr sz="1600" dirty="0">
                <a:solidFill>
                  <a:srgbClr val="2C2825"/>
                </a:solidFill>
                <a:latin typeface="Meiryo UI"/>
                <a:cs typeface="Meiryo UI"/>
              </a:rPr>
              <a:t>los</a:t>
            </a:r>
            <a:r>
              <a:rPr sz="1600" spc="127" dirty="0">
                <a:solidFill>
                  <a:srgbClr val="2C2825"/>
                </a:solidFill>
                <a:latin typeface="Meiryo UI"/>
                <a:cs typeface="Meiryo UI"/>
              </a:rPr>
              <a:t> </a:t>
            </a:r>
            <a:r>
              <a:rPr sz="1600" spc="-15" dirty="0">
                <a:solidFill>
                  <a:srgbClr val="2C2825"/>
                </a:solidFill>
                <a:latin typeface="Meiryo UI"/>
                <a:cs typeface="Meiryo UI"/>
              </a:rPr>
              <a:t>objetivos </a:t>
            </a:r>
            <a:r>
              <a:rPr sz="1600" dirty="0">
                <a:solidFill>
                  <a:srgbClr val="2C2825"/>
                </a:solidFill>
                <a:latin typeface="Meiryo UI"/>
                <a:cs typeface="Meiryo UI"/>
              </a:rPr>
              <a:t>establecidos</a:t>
            </a:r>
            <a:r>
              <a:rPr sz="1600" spc="472" dirty="0">
                <a:solidFill>
                  <a:srgbClr val="2C2825"/>
                </a:solidFill>
                <a:latin typeface="Meiryo UI"/>
                <a:cs typeface="Meiryo UI"/>
              </a:rPr>
              <a:t> </a:t>
            </a:r>
            <a:r>
              <a:rPr sz="1600" dirty="0">
                <a:solidFill>
                  <a:srgbClr val="2C2825"/>
                </a:solidFill>
                <a:latin typeface="Meiryo UI"/>
                <a:cs typeface="Meiryo UI"/>
              </a:rPr>
              <a:t>con</a:t>
            </a:r>
            <a:r>
              <a:rPr sz="1600" spc="458" dirty="0">
                <a:solidFill>
                  <a:srgbClr val="2C2825"/>
                </a:solidFill>
                <a:latin typeface="Meiryo UI"/>
                <a:cs typeface="Meiryo UI"/>
              </a:rPr>
              <a:t> </a:t>
            </a:r>
            <a:r>
              <a:rPr sz="1600" dirty="0">
                <a:solidFill>
                  <a:srgbClr val="2C2825"/>
                </a:solidFill>
                <a:latin typeface="Meiryo UI"/>
                <a:cs typeface="Meiryo UI"/>
              </a:rPr>
              <a:t>éxito.</a:t>
            </a:r>
            <a:r>
              <a:rPr sz="1600" spc="488" dirty="0">
                <a:solidFill>
                  <a:srgbClr val="2C2825"/>
                </a:solidFill>
                <a:latin typeface="Meiryo UI"/>
                <a:cs typeface="Meiryo UI"/>
              </a:rPr>
              <a:t> </a:t>
            </a:r>
            <a:endParaRPr lang="es-ES" sz="1600" spc="488" dirty="0">
              <a:solidFill>
                <a:srgbClr val="2C2825"/>
              </a:solidFill>
              <a:latin typeface="Meiryo UI"/>
              <a:cs typeface="Meiryo UI"/>
            </a:endParaRPr>
          </a:p>
          <a:p>
            <a:pPr marL="304800" marR="7620" indent="-285750" algn="just">
              <a:lnSpc>
                <a:spcPct val="149900"/>
              </a:lnSpc>
              <a:spcBef>
                <a:spcPts val="150"/>
              </a:spcBef>
              <a:buFont typeface="Wingdings" pitchFamily="2" charset="2"/>
              <a:buChar char="ü"/>
            </a:pPr>
            <a:endParaRPr sz="1575" dirty="0">
              <a:latin typeface="Meiryo UI"/>
              <a:cs typeface="Meiryo UI"/>
            </a:endParaRPr>
          </a:p>
        </p:txBody>
      </p:sp>
      <p:sp>
        <p:nvSpPr>
          <p:cNvPr id="7" name="object 7"/>
          <p:cNvSpPr txBox="1"/>
          <p:nvPr/>
        </p:nvSpPr>
        <p:spPr>
          <a:xfrm>
            <a:off x="9384792" y="6224044"/>
            <a:ext cx="218123" cy="260649"/>
          </a:xfrm>
          <a:prstGeom prst="rect">
            <a:avLst/>
          </a:prstGeom>
        </p:spPr>
        <p:txBody>
          <a:bodyPr vert="horz" wrap="square" lIns="0" tIns="18098" rIns="0" bIns="0" rtlCol="0">
            <a:spAutoFit/>
          </a:bodyPr>
          <a:lstStyle/>
          <a:p>
            <a:pPr marL="304800" indent="-285750">
              <a:spcBef>
                <a:spcPts val="143"/>
              </a:spcBef>
              <a:buFont typeface="Wingdings" pitchFamily="2" charset="2"/>
              <a:buChar char="ü"/>
            </a:pPr>
            <a:endParaRPr sz="1575" dirty="0">
              <a:latin typeface="Meiryo UI"/>
              <a:cs typeface="Meiryo UI"/>
            </a:endParaRPr>
          </a:p>
        </p:txBody>
      </p:sp>
      <p:sp>
        <p:nvSpPr>
          <p:cNvPr id="8" name="object 8"/>
          <p:cNvSpPr txBox="1"/>
          <p:nvPr/>
        </p:nvSpPr>
        <p:spPr>
          <a:xfrm>
            <a:off x="7394120" y="5404161"/>
            <a:ext cx="7194233" cy="3712170"/>
          </a:xfrm>
          <a:prstGeom prst="rect">
            <a:avLst/>
          </a:prstGeom>
        </p:spPr>
        <p:txBody>
          <a:bodyPr vert="horz" wrap="square" lIns="0" tIns="19050" rIns="0" bIns="0" rtlCol="0">
            <a:spAutoFit/>
          </a:bodyPr>
          <a:lstStyle/>
          <a:p>
            <a:pPr marL="304800" marR="7620" indent="-285750" algn="just">
              <a:lnSpc>
                <a:spcPct val="149800"/>
              </a:lnSpc>
              <a:spcBef>
                <a:spcPts val="150"/>
              </a:spcBef>
              <a:buFont typeface="Wingdings" pitchFamily="2" charset="2"/>
              <a:buChar char="ü"/>
            </a:pPr>
            <a:r>
              <a:rPr lang="es-ES" sz="1600" dirty="0">
                <a:solidFill>
                  <a:srgbClr val="2C2825"/>
                </a:solidFill>
                <a:latin typeface="Meiryo UI"/>
                <a:cs typeface="Meiryo UI"/>
              </a:rPr>
              <a:t>Escritor del Libro: </a:t>
            </a:r>
            <a:r>
              <a:rPr lang="es-ES" sz="1600" i="1" dirty="0">
                <a:solidFill>
                  <a:srgbClr val="2C2825"/>
                </a:solidFill>
                <a:latin typeface="Meiryo UI"/>
                <a:cs typeface="Meiryo UI"/>
              </a:rPr>
              <a:t>“El Vendedor de Acento Raro: </a:t>
            </a:r>
            <a:r>
              <a:rPr lang="es-ES" sz="1600" i="1" dirty="0">
                <a:latin typeface="Meiryo UI" panose="020B0604030504040204" pitchFamily="34" charset="-128"/>
                <a:ea typeface="Meiryo UI" panose="020B0604030504040204" pitchFamily="34" charset="-128"/>
              </a:rPr>
              <a:t>Estrategias de captación y ventas para conquistar el competitivo sector inmobiliario de Madrid.”</a:t>
            </a:r>
            <a:endParaRPr lang="es-ES" sz="1600" i="1" dirty="0">
              <a:solidFill>
                <a:srgbClr val="2C2825"/>
              </a:solidFill>
              <a:latin typeface="Meiryo UI" panose="020B0604030504040204" pitchFamily="34" charset="-128"/>
              <a:ea typeface="Meiryo UI" panose="020B0604030504040204" pitchFamily="34" charset="-128"/>
              <a:cs typeface="Meiryo UI"/>
            </a:endParaRPr>
          </a:p>
          <a:p>
            <a:pPr marL="19050" marR="7620" algn="just">
              <a:lnSpc>
                <a:spcPct val="149800"/>
              </a:lnSpc>
              <a:spcBef>
                <a:spcPts val="150"/>
              </a:spcBef>
            </a:pPr>
            <a:endParaRPr lang="es-ES" sz="1600" dirty="0">
              <a:solidFill>
                <a:srgbClr val="2C2825"/>
              </a:solidFill>
              <a:latin typeface="Meiryo UI"/>
              <a:cs typeface="Meiryo UI"/>
            </a:endParaRPr>
          </a:p>
          <a:p>
            <a:pPr marL="304800" marR="7620" indent="-285750" algn="just">
              <a:lnSpc>
                <a:spcPct val="149800"/>
              </a:lnSpc>
              <a:spcBef>
                <a:spcPts val="150"/>
              </a:spcBef>
              <a:buFont typeface="Wingdings" pitchFamily="2" charset="2"/>
              <a:buChar char="ü"/>
            </a:pPr>
            <a:r>
              <a:rPr lang="es-ES" sz="1600" dirty="0">
                <a:solidFill>
                  <a:srgbClr val="2C2825"/>
                </a:solidFill>
                <a:latin typeface="Meiryo UI"/>
                <a:cs typeface="Meiryo UI"/>
              </a:rPr>
              <a:t> </a:t>
            </a:r>
            <a:r>
              <a:rPr sz="1600" dirty="0" err="1">
                <a:solidFill>
                  <a:srgbClr val="2C2825"/>
                </a:solidFill>
                <a:latin typeface="Meiryo UI"/>
                <a:cs typeface="Meiryo UI"/>
              </a:rPr>
              <a:t>Destaco</a:t>
            </a:r>
            <a:r>
              <a:rPr sz="1600" spc="563" dirty="0">
                <a:solidFill>
                  <a:srgbClr val="2C2825"/>
                </a:solidFill>
                <a:latin typeface="Meiryo UI"/>
                <a:cs typeface="Meiryo UI"/>
              </a:rPr>
              <a:t> </a:t>
            </a:r>
            <a:r>
              <a:rPr sz="1600" dirty="0">
                <a:solidFill>
                  <a:srgbClr val="2C2825"/>
                </a:solidFill>
                <a:latin typeface="Meiryo UI"/>
                <a:cs typeface="Meiryo UI"/>
              </a:rPr>
              <a:t>por</a:t>
            </a:r>
            <a:r>
              <a:rPr sz="1600" spc="600" dirty="0">
                <a:solidFill>
                  <a:srgbClr val="2C2825"/>
                </a:solidFill>
                <a:latin typeface="Meiryo UI"/>
                <a:cs typeface="Meiryo UI"/>
              </a:rPr>
              <a:t> </a:t>
            </a:r>
            <a:r>
              <a:rPr sz="1600" dirty="0">
                <a:solidFill>
                  <a:srgbClr val="2C2825"/>
                </a:solidFill>
                <a:latin typeface="Meiryo UI"/>
                <a:cs typeface="Meiryo UI"/>
              </a:rPr>
              <a:t>mi</a:t>
            </a:r>
            <a:r>
              <a:rPr sz="1600" spc="600" dirty="0">
                <a:solidFill>
                  <a:srgbClr val="2C2825"/>
                </a:solidFill>
                <a:latin typeface="Meiryo UI"/>
                <a:cs typeface="Meiryo UI"/>
              </a:rPr>
              <a:t> </a:t>
            </a:r>
            <a:r>
              <a:rPr sz="1600" dirty="0">
                <a:solidFill>
                  <a:srgbClr val="2C2825"/>
                </a:solidFill>
                <a:latin typeface="Meiryo UI"/>
                <a:cs typeface="Meiryo UI"/>
              </a:rPr>
              <a:t>resiliencia,</a:t>
            </a:r>
            <a:r>
              <a:rPr sz="1600" spc="600" dirty="0">
                <a:solidFill>
                  <a:srgbClr val="2C2825"/>
                </a:solidFill>
                <a:latin typeface="Meiryo UI"/>
                <a:cs typeface="Meiryo UI"/>
              </a:rPr>
              <a:t> </a:t>
            </a:r>
            <a:r>
              <a:rPr sz="1600" dirty="0">
                <a:solidFill>
                  <a:srgbClr val="2C2825"/>
                </a:solidFill>
                <a:latin typeface="Meiryo UI"/>
                <a:cs typeface="Meiryo UI"/>
              </a:rPr>
              <a:t>adaptabilidad</a:t>
            </a:r>
            <a:r>
              <a:rPr sz="1600" spc="578" dirty="0">
                <a:solidFill>
                  <a:srgbClr val="2C2825"/>
                </a:solidFill>
                <a:latin typeface="Meiryo UI"/>
                <a:cs typeface="Meiryo UI"/>
              </a:rPr>
              <a:t> </a:t>
            </a:r>
            <a:r>
              <a:rPr sz="1600" dirty="0">
                <a:solidFill>
                  <a:srgbClr val="2C2825"/>
                </a:solidFill>
                <a:latin typeface="Meiryo UI"/>
                <a:cs typeface="Meiryo UI"/>
              </a:rPr>
              <a:t>y</a:t>
            </a:r>
            <a:r>
              <a:rPr sz="1600" spc="563" dirty="0">
                <a:solidFill>
                  <a:srgbClr val="2C2825"/>
                </a:solidFill>
                <a:latin typeface="Meiryo UI"/>
                <a:cs typeface="Meiryo UI"/>
              </a:rPr>
              <a:t> </a:t>
            </a:r>
            <a:r>
              <a:rPr sz="1600" dirty="0">
                <a:solidFill>
                  <a:srgbClr val="2C2825"/>
                </a:solidFill>
                <a:latin typeface="Meiryo UI"/>
                <a:cs typeface="Meiryo UI"/>
              </a:rPr>
              <a:t>habilidades</a:t>
            </a:r>
            <a:r>
              <a:rPr sz="1600" spc="578" dirty="0">
                <a:solidFill>
                  <a:srgbClr val="2C2825"/>
                </a:solidFill>
                <a:latin typeface="Meiryo UI"/>
                <a:cs typeface="Meiryo UI"/>
              </a:rPr>
              <a:t> </a:t>
            </a:r>
            <a:r>
              <a:rPr sz="1600" spc="-15" dirty="0">
                <a:solidFill>
                  <a:srgbClr val="2C2825"/>
                </a:solidFill>
                <a:latin typeface="Meiryo UI"/>
                <a:cs typeface="Meiryo UI"/>
              </a:rPr>
              <a:t>persuasivas, </a:t>
            </a:r>
            <a:r>
              <a:rPr sz="1600" dirty="0">
                <a:solidFill>
                  <a:srgbClr val="2C2825"/>
                </a:solidFill>
                <a:latin typeface="Meiryo UI"/>
                <a:cs typeface="Meiryo UI"/>
              </a:rPr>
              <a:t>fundamentales</a:t>
            </a:r>
            <a:r>
              <a:rPr sz="1600" spc="285" dirty="0">
                <a:solidFill>
                  <a:srgbClr val="2C2825"/>
                </a:solidFill>
                <a:latin typeface="Meiryo UI"/>
                <a:cs typeface="Meiryo UI"/>
              </a:rPr>
              <a:t> </a:t>
            </a:r>
            <a:r>
              <a:rPr sz="1600" dirty="0">
                <a:solidFill>
                  <a:srgbClr val="2C2825"/>
                </a:solidFill>
                <a:latin typeface="Meiryo UI"/>
                <a:cs typeface="Meiryo UI"/>
              </a:rPr>
              <a:t>en</a:t>
            </a:r>
            <a:r>
              <a:rPr sz="1600" spc="278" dirty="0">
                <a:solidFill>
                  <a:srgbClr val="2C2825"/>
                </a:solidFill>
                <a:latin typeface="Meiryo UI"/>
                <a:cs typeface="Meiryo UI"/>
              </a:rPr>
              <a:t> </a:t>
            </a:r>
            <a:r>
              <a:rPr sz="1600" dirty="0">
                <a:solidFill>
                  <a:srgbClr val="2C2825"/>
                </a:solidFill>
                <a:latin typeface="Meiryo UI"/>
                <a:cs typeface="Meiryo UI"/>
              </a:rPr>
              <a:t>el</a:t>
            </a:r>
            <a:r>
              <a:rPr sz="1600" spc="278" dirty="0">
                <a:solidFill>
                  <a:srgbClr val="2C2825"/>
                </a:solidFill>
                <a:latin typeface="Meiryo UI"/>
                <a:cs typeface="Meiryo UI"/>
              </a:rPr>
              <a:t> </a:t>
            </a:r>
            <a:r>
              <a:rPr sz="1600" dirty="0">
                <a:solidFill>
                  <a:srgbClr val="2C2825"/>
                </a:solidFill>
                <a:latin typeface="Meiryo UI"/>
                <a:cs typeface="Meiryo UI"/>
              </a:rPr>
              <a:t>ámbito</a:t>
            </a:r>
            <a:r>
              <a:rPr sz="1600" spc="278" dirty="0">
                <a:solidFill>
                  <a:srgbClr val="2C2825"/>
                </a:solidFill>
                <a:latin typeface="Meiryo UI"/>
                <a:cs typeface="Meiryo UI"/>
              </a:rPr>
              <a:t> </a:t>
            </a:r>
            <a:r>
              <a:rPr sz="1600" dirty="0">
                <a:solidFill>
                  <a:srgbClr val="2C2825"/>
                </a:solidFill>
                <a:latin typeface="Meiryo UI"/>
                <a:cs typeface="Meiryo UI"/>
              </a:rPr>
              <a:t>inmobiliario.</a:t>
            </a:r>
            <a:r>
              <a:rPr sz="1600" spc="300" dirty="0">
                <a:solidFill>
                  <a:srgbClr val="2C2825"/>
                </a:solidFill>
                <a:latin typeface="Meiryo UI"/>
                <a:cs typeface="Meiryo UI"/>
              </a:rPr>
              <a:t> </a:t>
            </a:r>
            <a:r>
              <a:rPr sz="1600" dirty="0">
                <a:solidFill>
                  <a:srgbClr val="2C2825"/>
                </a:solidFill>
                <a:latin typeface="Meiryo UI"/>
                <a:cs typeface="Meiryo UI"/>
              </a:rPr>
              <a:t>Mi</a:t>
            </a:r>
            <a:r>
              <a:rPr sz="1600" spc="306" dirty="0">
                <a:solidFill>
                  <a:srgbClr val="2C2825"/>
                </a:solidFill>
                <a:latin typeface="Meiryo UI"/>
                <a:cs typeface="Meiryo UI"/>
              </a:rPr>
              <a:t> </a:t>
            </a:r>
            <a:r>
              <a:rPr sz="1600" dirty="0">
                <a:solidFill>
                  <a:srgbClr val="2C2825"/>
                </a:solidFill>
                <a:latin typeface="Meiryo UI"/>
                <a:cs typeface="Meiryo UI"/>
              </a:rPr>
              <a:t>capacidad</a:t>
            </a:r>
            <a:r>
              <a:rPr sz="1600" spc="278" dirty="0">
                <a:solidFill>
                  <a:srgbClr val="2C2825"/>
                </a:solidFill>
                <a:latin typeface="Meiryo UI"/>
                <a:cs typeface="Meiryo UI"/>
              </a:rPr>
              <a:t> </a:t>
            </a:r>
            <a:r>
              <a:rPr sz="1600" dirty="0">
                <a:solidFill>
                  <a:srgbClr val="2C2825"/>
                </a:solidFill>
                <a:latin typeface="Meiryo UI"/>
                <a:cs typeface="Meiryo UI"/>
              </a:rPr>
              <a:t>para</a:t>
            </a:r>
            <a:r>
              <a:rPr sz="1600" spc="278" dirty="0">
                <a:solidFill>
                  <a:srgbClr val="2C2825"/>
                </a:solidFill>
                <a:latin typeface="Meiryo UI"/>
                <a:cs typeface="Meiryo UI"/>
              </a:rPr>
              <a:t> </a:t>
            </a:r>
            <a:r>
              <a:rPr sz="1600" spc="-15" dirty="0">
                <a:solidFill>
                  <a:srgbClr val="2C2825"/>
                </a:solidFill>
                <a:latin typeface="Meiryo UI"/>
                <a:cs typeface="Meiryo UI"/>
              </a:rPr>
              <a:t>enfrentar </a:t>
            </a:r>
            <a:r>
              <a:rPr sz="1600" dirty="0">
                <a:solidFill>
                  <a:srgbClr val="2C2825"/>
                </a:solidFill>
                <a:latin typeface="Meiryo UI"/>
                <a:cs typeface="Meiryo UI"/>
              </a:rPr>
              <a:t>nuevos</a:t>
            </a:r>
            <a:r>
              <a:rPr sz="1600" spc="113" dirty="0">
                <a:solidFill>
                  <a:srgbClr val="2C2825"/>
                </a:solidFill>
                <a:latin typeface="Meiryo UI"/>
                <a:cs typeface="Meiryo UI"/>
              </a:rPr>
              <a:t> </a:t>
            </a:r>
            <a:r>
              <a:rPr sz="1600" dirty="0">
                <a:solidFill>
                  <a:srgbClr val="2C2825"/>
                </a:solidFill>
                <a:latin typeface="Meiryo UI"/>
                <a:cs typeface="Meiryo UI"/>
              </a:rPr>
              <a:t>desafíos</a:t>
            </a:r>
            <a:r>
              <a:rPr sz="1600" spc="105" dirty="0">
                <a:solidFill>
                  <a:srgbClr val="2C2825"/>
                </a:solidFill>
                <a:latin typeface="Meiryo UI"/>
                <a:cs typeface="Meiryo UI"/>
              </a:rPr>
              <a:t> </a:t>
            </a:r>
            <a:r>
              <a:rPr sz="1600" dirty="0">
                <a:solidFill>
                  <a:srgbClr val="2C2825"/>
                </a:solidFill>
                <a:latin typeface="Meiryo UI"/>
                <a:cs typeface="Meiryo UI"/>
              </a:rPr>
              <a:t>se</a:t>
            </a:r>
            <a:r>
              <a:rPr sz="1600" spc="113" dirty="0">
                <a:solidFill>
                  <a:srgbClr val="2C2825"/>
                </a:solidFill>
                <a:latin typeface="Meiryo UI"/>
                <a:cs typeface="Meiryo UI"/>
              </a:rPr>
              <a:t> </a:t>
            </a:r>
            <a:r>
              <a:rPr sz="1600" dirty="0">
                <a:solidFill>
                  <a:srgbClr val="2C2825"/>
                </a:solidFill>
                <a:latin typeface="Meiryo UI"/>
                <a:cs typeface="Meiryo UI"/>
              </a:rPr>
              <a:t>refleja</a:t>
            </a:r>
            <a:r>
              <a:rPr sz="1600" spc="127" dirty="0">
                <a:solidFill>
                  <a:srgbClr val="2C2825"/>
                </a:solidFill>
                <a:latin typeface="Meiryo UI"/>
                <a:cs typeface="Meiryo UI"/>
              </a:rPr>
              <a:t> </a:t>
            </a:r>
            <a:r>
              <a:rPr sz="1600" dirty="0">
                <a:solidFill>
                  <a:srgbClr val="2C2825"/>
                </a:solidFill>
                <a:latin typeface="Meiryo UI"/>
                <a:cs typeface="Meiryo UI"/>
              </a:rPr>
              <a:t>en</a:t>
            </a:r>
            <a:r>
              <a:rPr sz="1600" spc="127" dirty="0">
                <a:solidFill>
                  <a:srgbClr val="2C2825"/>
                </a:solidFill>
                <a:latin typeface="Meiryo UI"/>
                <a:cs typeface="Meiryo UI"/>
              </a:rPr>
              <a:t> </a:t>
            </a:r>
            <a:r>
              <a:rPr sz="1600" dirty="0">
                <a:solidFill>
                  <a:srgbClr val="2C2825"/>
                </a:solidFill>
                <a:latin typeface="Meiryo UI"/>
                <a:cs typeface="Meiryo UI"/>
              </a:rPr>
              <a:t>mi</a:t>
            </a:r>
            <a:r>
              <a:rPr sz="1600" spc="105" dirty="0">
                <a:solidFill>
                  <a:srgbClr val="2C2825"/>
                </a:solidFill>
                <a:latin typeface="Meiryo UI"/>
                <a:cs typeface="Meiryo UI"/>
              </a:rPr>
              <a:t> </a:t>
            </a:r>
            <a:r>
              <a:rPr sz="1600" dirty="0">
                <a:solidFill>
                  <a:srgbClr val="2C2825"/>
                </a:solidFill>
                <a:latin typeface="Meiryo UI"/>
                <a:cs typeface="Meiryo UI"/>
              </a:rPr>
              <a:t>transición</a:t>
            </a:r>
            <a:r>
              <a:rPr sz="1600" spc="105" dirty="0">
                <a:solidFill>
                  <a:srgbClr val="2C2825"/>
                </a:solidFill>
                <a:latin typeface="Meiryo UI"/>
                <a:cs typeface="Meiryo UI"/>
              </a:rPr>
              <a:t> </a:t>
            </a:r>
            <a:r>
              <a:rPr sz="1600" dirty="0">
                <a:solidFill>
                  <a:srgbClr val="2C2825"/>
                </a:solidFill>
                <a:latin typeface="Meiryo UI"/>
                <a:cs typeface="Meiryo UI"/>
              </a:rPr>
              <a:t>exitosa</a:t>
            </a:r>
            <a:r>
              <a:rPr sz="1600" spc="113" dirty="0">
                <a:solidFill>
                  <a:srgbClr val="2C2825"/>
                </a:solidFill>
                <a:latin typeface="Meiryo UI"/>
                <a:cs typeface="Meiryo UI"/>
              </a:rPr>
              <a:t> </a:t>
            </a:r>
            <a:r>
              <a:rPr sz="1600" dirty="0">
                <a:solidFill>
                  <a:srgbClr val="2C2825"/>
                </a:solidFill>
                <a:latin typeface="Meiryo UI"/>
                <a:cs typeface="Meiryo UI"/>
              </a:rPr>
              <a:t>hacia</a:t>
            </a:r>
            <a:r>
              <a:rPr sz="1600" spc="105" dirty="0">
                <a:solidFill>
                  <a:srgbClr val="2C2825"/>
                </a:solidFill>
                <a:latin typeface="Meiryo UI"/>
                <a:cs typeface="Meiryo UI"/>
              </a:rPr>
              <a:t> </a:t>
            </a:r>
            <a:r>
              <a:rPr sz="1600" dirty="0">
                <a:solidFill>
                  <a:srgbClr val="2C2825"/>
                </a:solidFill>
                <a:latin typeface="Meiryo UI"/>
                <a:cs typeface="Meiryo UI"/>
              </a:rPr>
              <a:t>este</a:t>
            </a:r>
            <a:r>
              <a:rPr sz="1600" spc="120" dirty="0">
                <a:solidFill>
                  <a:srgbClr val="2C2825"/>
                </a:solidFill>
                <a:latin typeface="Meiryo UI"/>
                <a:cs typeface="Meiryo UI"/>
              </a:rPr>
              <a:t> </a:t>
            </a:r>
            <a:r>
              <a:rPr sz="1600" dirty="0">
                <a:solidFill>
                  <a:srgbClr val="2C2825"/>
                </a:solidFill>
                <a:latin typeface="Meiryo UI"/>
                <a:cs typeface="Meiryo UI"/>
              </a:rPr>
              <a:t>sector</a:t>
            </a:r>
            <a:r>
              <a:rPr sz="1600" spc="120" dirty="0">
                <a:solidFill>
                  <a:srgbClr val="2C2825"/>
                </a:solidFill>
                <a:latin typeface="Meiryo UI"/>
                <a:cs typeface="Meiryo UI"/>
              </a:rPr>
              <a:t> </a:t>
            </a:r>
            <a:r>
              <a:rPr sz="1600" spc="-38" dirty="0">
                <a:solidFill>
                  <a:srgbClr val="2C2825"/>
                </a:solidFill>
                <a:latin typeface="Meiryo UI"/>
                <a:cs typeface="Meiryo UI"/>
              </a:rPr>
              <a:t>en </a:t>
            </a:r>
            <a:r>
              <a:rPr sz="1600" dirty="0">
                <a:solidFill>
                  <a:srgbClr val="2C2825"/>
                </a:solidFill>
                <a:latin typeface="Meiryo UI"/>
                <a:cs typeface="Meiryo UI"/>
              </a:rPr>
              <a:t>España,</a:t>
            </a:r>
            <a:r>
              <a:rPr sz="1600" spc="263" dirty="0">
                <a:solidFill>
                  <a:srgbClr val="2C2825"/>
                </a:solidFill>
                <a:latin typeface="Meiryo UI"/>
                <a:cs typeface="Meiryo UI"/>
              </a:rPr>
              <a:t> </a:t>
            </a:r>
            <a:r>
              <a:rPr sz="1600" dirty="0">
                <a:solidFill>
                  <a:srgbClr val="2C2825"/>
                </a:solidFill>
                <a:latin typeface="Meiryo UI"/>
                <a:cs typeface="Meiryo UI"/>
              </a:rPr>
              <a:t>donde</a:t>
            </a:r>
            <a:r>
              <a:rPr sz="1600" spc="270" dirty="0">
                <a:solidFill>
                  <a:srgbClr val="2C2825"/>
                </a:solidFill>
                <a:latin typeface="Meiryo UI"/>
                <a:cs typeface="Meiryo UI"/>
              </a:rPr>
              <a:t> </a:t>
            </a:r>
            <a:r>
              <a:rPr sz="1600" dirty="0">
                <a:solidFill>
                  <a:srgbClr val="2C2825"/>
                </a:solidFill>
                <a:latin typeface="Meiryo UI"/>
                <a:cs typeface="Meiryo UI"/>
              </a:rPr>
              <a:t>estoy</a:t>
            </a:r>
            <a:r>
              <a:rPr sz="1600" spc="248" dirty="0">
                <a:solidFill>
                  <a:srgbClr val="2C2825"/>
                </a:solidFill>
                <a:latin typeface="Meiryo UI"/>
                <a:cs typeface="Meiryo UI"/>
              </a:rPr>
              <a:t> </a:t>
            </a:r>
            <a:r>
              <a:rPr sz="1600" dirty="0">
                <a:solidFill>
                  <a:srgbClr val="2C2825"/>
                </a:solidFill>
                <a:latin typeface="Meiryo UI"/>
                <a:cs typeface="Meiryo UI"/>
              </a:rPr>
              <a:t>comprometido</a:t>
            </a:r>
            <a:r>
              <a:rPr sz="1600" spc="248" dirty="0">
                <a:solidFill>
                  <a:srgbClr val="2C2825"/>
                </a:solidFill>
                <a:latin typeface="Meiryo UI"/>
                <a:cs typeface="Meiryo UI"/>
              </a:rPr>
              <a:t> </a:t>
            </a:r>
            <a:r>
              <a:rPr sz="1600" dirty="0">
                <a:solidFill>
                  <a:srgbClr val="2C2825"/>
                </a:solidFill>
                <a:latin typeface="Meiryo UI"/>
                <a:cs typeface="Meiryo UI"/>
              </a:rPr>
              <a:t>a</a:t>
            </a:r>
            <a:r>
              <a:rPr sz="1600" spc="255" dirty="0">
                <a:solidFill>
                  <a:srgbClr val="2C2825"/>
                </a:solidFill>
                <a:latin typeface="Meiryo UI"/>
                <a:cs typeface="Meiryo UI"/>
              </a:rPr>
              <a:t> </a:t>
            </a:r>
            <a:r>
              <a:rPr sz="1600" dirty="0">
                <a:solidFill>
                  <a:srgbClr val="2C2825"/>
                </a:solidFill>
                <a:latin typeface="Meiryo UI"/>
                <a:cs typeface="Meiryo UI"/>
              </a:rPr>
              <a:t>seguir</a:t>
            </a:r>
            <a:r>
              <a:rPr sz="1600" spc="263" dirty="0">
                <a:solidFill>
                  <a:srgbClr val="2C2825"/>
                </a:solidFill>
                <a:latin typeface="Meiryo UI"/>
                <a:cs typeface="Meiryo UI"/>
              </a:rPr>
              <a:t> </a:t>
            </a:r>
            <a:r>
              <a:rPr sz="1600" dirty="0">
                <a:solidFill>
                  <a:srgbClr val="2C2825"/>
                </a:solidFill>
                <a:latin typeface="Meiryo UI"/>
                <a:cs typeface="Meiryo UI"/>
              </a:rPr>
              <a:t>aprendiendo</a:t>
            </a:r>
            <a:r>
              <a:rPr sz="1600" spc="248" dirty="0">
                <a:solidFill>
                  <a:srgbClr val="2C2825"/>
                </a:solidFill>
                <a:latin typeface="Meiryo UI"/>
                <a:cs typeface="Meiryo UI"/>
              </a:rPr>
              <a:t> </a:t>
            </a:r>
            <a:r>
              <a:rPr sz="1600" dirty="0">
                <a:solidFill>
                  <a:srgbClr val="2C2825"/>
                </a:solidFill>
                <a:latin typeface="Meiryo UI"/>
                <a:cs typeface="Meiryo UI"/>
              </a:rPr>
              <a:t>y</a:t>
            </a:r>
            <a:r>
              <a:rPr sz="1600" spc="248" dirty="0">
                <a:solidFill>
                  <a:srgbClr val="2C2825"/>
                </a:solidFill>
                <a:latin typeface="Meiryo UI"/>
                <a:cs typeface="Meiryo UI"/>
              </a:rPr>
              <a:t> </a:t>
            </a:r>
            <a:r>
              <a:rPr sz="1600" spc="-15" dirty="0">
                <a:solidFill>
                  <a:srgbClr val="2C2825"/>
                </a:solidFill>
                <a:latin typeface="Meiryo UI"/>
                <a:cs typeface="Meiryo UI"/>
              </a:rPr>
              <a:t>aplicando </a:t>
            </a:r>
            <a:r>
              <a:rPr sz="1600" dirty="0">
                <a:solidFill>
                  <a:srgbClr val="2C2825"/>
                </a:solidFill>
                <a:latin typeface="Meiryo UI"/>
                <a:cs typeface="Meiryo UI"/>
              </a:rPr>
              <a:t>mis</a:t>
            </a:r>
            <a:r>
              <a:rPr sz="1600" spc="45" dirty="0">
                <a:solidFill>
                  <a:srgbClr val="2C2825"/>
                </a:solidFill>
                <a:latin typeface="Meiryo UI"/>
                <a:cs typeface="Meiryo UI"/>
              </a:rPr>
              <a:t> </a:t>
            </a:r>
            <a:r>
              <a:rPr sz="1600" dirty="0">
                <a:solidFill>
                  <a:srgbClr val="2C2825"/>
                </a:solidFill>
                <a:latin typeface="Meiryo UI"/>
                <a:cs typeface="Meiryo UI"/>
              </a:rPr>
              <a:t>conocimientos</a:t>
            </a:r>
            <a:r>
              <a:rPr sz="1600" spc="53" dirty="0">
                <a:solidFill>
                  <a:srgbClr val="2C2825"/>
                </a:solidFill>
                <a:latin typeface="Meiryo UI"/>
                <a:cs typeface="Meiryo UI"/>
              </a:rPr>
              <a:t> </a:t>
            </a:r>
            <a:r>
              <a:rPr sz="1600" dirty="0">
                <a:solidFill>
                  <a:srgbClr val="2C2825"/>
                </a:solidFill>
                <a:latin typeface="Meiryo UI"/>
                <a:cs typeface="Meiryo UI"/>
              </a:rPr>
              <a:t>para</a:t>
            </a:r>
            <a:r>
              <a:rPr sz="1600" spc="38" dirty="0">
                <a:solidFill>
                  <a:srgbClr val="2C2825"/>
                </a:solidFill>
                <a:latin typeface="Meiryo UI"/>
                <a:cs typeface="Meiryo UI"/>
              </a:rPr>
              <a:t> </a:t>
            </a:r>
            <a:r>
              <a:rPr sz="1600" dirty="0">
                <a:solidFill>
                  <a:srgbClr val="2C2825"/>
                </a:solidFill>
                <a:latin typeface="Meiryo UI"/>
                <a:cs typeface="Meiryo UI"/>
              </a:rPr>
              <a:t>brindar</a:t>
            </a:r>
            <a:r>
              <a:rPr sz="1600" spc="53" dirty="0">
                <a:solidFill>
                  <a:srgbClr val="2C2825"/>
                </a:solidFill>
                <a:latin typeface="Meiryo UI"/>
                <a:cs typeface="Meiryo UI"/>
              </a:rPr>
              <a:t> </a:t>
            </a:r>
            <a:r>
              <a:rPr sz="1600" dirty="0">
                <a:solidFill>
                  <a:srgbClr val="2C2825"/>
                </a:solidFill>
                <a:latin typeface="Meiryo UI"/>
                <a:cs typeface="Meiryo UI"/>
              </a:rPr>
              <a:t>el</a:t>
            </a:r>
            <a:r>
              <a:rPr sz="1600" spc="45" dirty="0">
                <a:solidFill>
                  <a:srgbClr val="2C2825"/>
                </a:solidFill>
                <a:latin typeface="Meiryo UI"/>
                <a:cs typeface="Meiryo UI"/>
              </a:rPr>
              <a:t> </a:t>
            </a:r>
            <a:r>
              <a:rPr sz="1600" dirty="0">
                <a:solidFill>
                  <a:srgbClr val="2C2825"/>
                </a:solidFill>
                <a:latin typeface="Meiryo UI"/>
                <a:cs typeface="Meiryo UI"/>
              </a:rPr>
              <a:t>mejor</a:t>
            </a:r>
            <a:r>
              <a:rPr sz="1600" spc="68" dirty="0">
                <a:solidFill>
                  <a:srgbClr val="2C2825"/>
                </a:solidFill>
                <a:latin typeface="Meiryo UI"/>
                <a:cs typeface="Meiryo UI"/>
              </a:rPr>
              <a:t> </a:t>
            </a:r>
            <a:r>
              <a:rPr sz="1600" dirty="0">
                <a:solidFill>
                  <a:srgbClr val="2C2825"/>
                </a:solidFill>
                <a:latin typeface="Meiryo UI"/>
                <a:cs typeface="Meiryo UI"/>
              </a:rPr>
              <a:t>servicio</a:t>
            </a:r>
            <a:r>
              <a:rPr sz="1600" spc="53" dirty="0">
                <a:solidFill>
                  <a:srgbClr val="2C2825"/>
                </a:solidFill>
                <a:latin typeface="Meiryo UI"/>
                <a:cs typeface="Meiryo UI"/>
              </a:rPr>
              <a:t> </a:t>
            </a:r>
            <a:r>
              <a:rPr sz="1600" dirty="0">
                <a:solidFill>
                  <a:srgbClr val="2C2825"/>
                </a:solidFill>
                <a:latin typeface="Meiryo UI"/>
                <a:cs typeface="Meiryo UI"/>
              </a:rPr>
              <a:t>a</a:t>
            </a:r>
            <a:r>
              <a:rPr sz="1600" spc="38" dirty="0">
                <a:solidFill>
                  <a:srgbClr val="2C2825"/>
                </a:solidFill>
                <a:latin typeface="Meiryo UI"/>
                <a:cs typeface="Meiryo UI"/>
              </a:rPr>
              <a:t> </a:t>
            </a:r>
            <a:r>
              <a:rPr sz="1600" dirty="0">
                <a:solidFill>
                  <a:srgbClr val="2C2825"/>
                </a:solidFill>
                <a:latin typeface="Meiryo UI"/>
                <a:cs typeface="Meiryo UI"/>
              </a:rPr>
              <a:t>mis</a:t>
            </a:r>
            <a:r>
              <a:rPr sz="1600" spc="45" dirty="0">
                <a:solidFill>
                  <a:srgbClr val="2C2825"/>
                </a:solidFill>
                <a:latin typeface="Meiryo UI"/>
                <a:cs typeface="Meiryo UI"/>
              </a:rPr>
              <a:t> </a:t>
            </a:r>
            <a:r>
              <a:rPr sz="1600" spc="-15" dirty="0">
                <a:solidFill>
                  <a:srgbClr val="2C2825"/>
                </a:solidFill>
                <a:latin typeface="Meiryo UI"/>
                <a:cs typeface="Meiryo UI"/>
              </a:rPr>
              <a:t>clientes.</a:t>
            </a:r>
            <a:endParaRPr sz="1600" dirty="0">
              <a:latin typeface="Meiryo UI"/>
              <a:cs typeface="Meiryo UI"/>
            </a:endParaRPr>
          </a:p>
        </p:txBody>
      </p:sp>
      <p:pic>
        <p:nvPicPr>
          <p:cNvPr id="12" name="Imagen 11">
            <a:extLst>
              <a:ext uri="{FF2B5EF4-FFF2-40B4-BE49-F238E27FC236}">
                <a16:creationId xmlns:a16="http://schemas.microsoft.com/office/drawing/2014/main" id="{BF8527AE-3A11-E14C-B53F-04EDEB334F22}"/>
              </a:ext>
            </a:extLst>
          </p:cNvPr>
          <p:cNvPicPr>
            <a:picLocks noChangeAspect="1"/>
          </p:cNvPicPr>
          <p:nvPr/>
        </p:nvPicPr>
        <p:blipFill rotWithShape="1">
          <a:blip r:embed="rId2">
            <a:extLst>
              <a:ext uri="{28A0092B-C50C-407E-A947-70E740481C1C}">
                <a14:useLocalDpi xmlns:a14="http://schemas.microsoft.com/office/drawing/2010/main" val="0"/>
              </a:ext>
            </a:extLst>
          </a:blip>
          <a:srcRect l="25836" t="6779" r="11783" b="1694"/>
          <a:stretch/>
        </p:blipFill>
        <p:spPr>
          <a:xfrm>
            <a:off x="1718877" y="1461815"/>
            <a:ext cx="5297953" cy="7654516"/>
          </a:xfrm>
          <a:prstGeom prst="rect">
            <a:avLst/>
          </a:prstGeom>
        </p:spPr>
      </p:pic>
      <p:sp>
        <p:nvSpPr>
          <p:cNvPr id="11" name="object 4">
            <a:extLst>
              <a:ext uri="{FF2B5EF4-FFF2-40B4-BE49-F238E27FC236}">
                <a16:creationId xmlns:a16="http://schemas.microsoft.com/office/drawing/2014/main" id="{CF5C5D27-6DFC-C14D-AA95-0042C67877A5}"/>
              </a:ext>
            </a:extLst>
          </p:cNvPr>
          <p:cNvSpPr txBox="1"/>
          <p:nvPr/>
        </p:nvSpPr>
        <p:spPr>
          <a:xfrm>
            <a:off x="7503181" y="1461815"/>
            <a:ext cx="5162951" cy="484748"/>
          </a:xfrm>
          <a:prstGeom prst="rect">
            <a:avLst/>
          </a:prstGeom>
        </p:spPr>
        <p:txBody>
          <a:bodyPr vert="horz" wrap="square" lIns="0" tIns="22860" rIns="0" bIns="0" rtlCol="0">
            <a:spAutoFit/>
          </a:bodyPr>
          <a:lstStyle/>
          <a:p>
            <a:pPr marL="19050">
              <a:spcBef>
                <a:spcPts val="180"/>
              </a:spcBef>
            </a:pPr>
            <a:r>
              <a:rPr lang="es-ES" sz="3000" dirty="0">
                <a:solidFill>
                  <a:schemeClr val="accent1">
                    <a:lumMod val="75000"/>
                  </a:schemeClr>
                </a:solidFill>
                <a:latin typeface="Meiryo UI"/>
                <a:cs typeface="Meiryo UI"/>
              </a:rPr>
              <a:t>RICARDO SERRAVALLE</a:t>
            </a:r>
            <a:endParaRPr sz="3000" dirty="0">
              <a:solidFill>
                <a:schemeClr val="accent1">
                  <a:lumMod val="75000"/>
                </a:schemeClr>
              </a:solidFill>
              <a:latin typeface="Meiryo UI"/>
              <a:cs typeface="Meiryo UI"/>
            </a:endParaRPr>
          </a:p>
        </p:txBody>
      </p:sp>
      <p:pic>
        <p:nvPicPr>
          <p:cNvPr id="9" name="Imagen 8">
            <a:extLst>
              <a:ext uri="{FF2B5EF4-FFF2-40B4-BE49-F238E27FC236}">
                <a16:creationId xmlns:a16="http://schemas.microsoft.com/office/drawing/2014/main" id="{100CC2EE-5F29-E144-A77A-176CBAC94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2272" y="3863663"/>
            <a:ext cx="2220428" cy="777960"/>
          </a:xfrm>
          <a:prstGeom prst="rect">
            <a:avLst/>
          </a:prstGeom>
        </p:spPr>
      </p:pic>
      <p:pic>
        <p:nvPicPr>
          <p:cNvPr id="13" name="Imagen 12">
            <a:extLst>
              <a:ext uri="{FF2B5EF4-FFF2-40B4-BE49-F238E27FC236}">
                <a16:creationId xmlns:a16="http://schemas.microsoft.com/office/drawing/2014/main" id="{5D71891F-818C-3E45-A786-AE13A0607D0E}"/>
              </a:ext>
            </a:extLst>
          </p:cNvPr>
          <p:cNvPicPr>
            <a:picLocks noChangeAspect="1"/>
          </p:cNvPicPr>
          <p:nvPr/>
        </p:nvPicPr>
        <p:blipFill rotWithShape="1">
          <a:blip r:embed="rId4">
            <a:extLst>
              <a:ext uri="{28A0092B-C50C-407E-A947-70E740481C1C}">
                <a14:useLocalDpi xmlns:a14="http://schemas.microsoft.com/office/drawing/2010/main" val="0"/>
              </a:ext>
            </a:extLst>
          </a:blip>
          <a:srcRect r="72344"/>
          <a:stretch/>
        </p:blipFill>
        <p:spPr>
          <a:xfrm>
            <a:off x="15472564" y="4682377"/>
            <a:ext cx="2358287" cy="3510281"/>
          </a:xfrm>
          <a:prstGeom prst="rect">
            <a:avLst/>
          </a:prstGeom>
        </p:spPr>
      </p:pic>
      <p:pic>
        <p:nvPicPr>
          <p:cNvPr id="14" name="Imagen 13">
            <a:extLst>
              <a:ext uri="{FF2B5EF4-FFF2-40B4-BE49-F238E27FC236}">
                <a16:creationId xmlns:a16="http://schemas.microsoft.com/office/drawing/2014/main" id="{1EAE2BFD-D048-7744-A3A6-B018388B291E}"/>
              </a:ext>
            </a:extLst>
          </p:cNvPr>
          <p:cNvPicPr>
            <a:picLocks noChangeAspect="1"/>
          </p:cNvPicPr>
          <p:nvPr/>
        </p:nvPicPr>
        <p:blipFill rotWithShape="1">
          <a:blip r:embed="rId4">
            <a:extLst>
              <a:ext uri="{28A0092B-C50C-407E-A947-70E740481C1C}">
                <a14:useLocalDpi xmlns:a14="http://schemas.microsoft.com/office/drawing/2010/main" val="0"/>
              </a:ext>
            </a:extLst>
          </a:blip>
          <a:srcRect l="30127" t="30795" r="59474" b="63929"/>
          <a:stretch/>
        </p:blipFill>
        <p:spPr>
          <a:xfrm>
            <a:off x="16057162" y="8233413"/>
            <a:ext cx="1189090" cy="283117"/>
          </a:xfrm>
          <a:prstGeom prst="rect">
            <a:avLst/>
          </a:prstGeom>
        </p:spPr>
      </p:pic>
      <p:sp>
        <p:nvSpPr>
          <p:cNvPr id="15" name="Cheurón 14">
            <a:extLst>
              <a:ext uri="{FF2B5EF4-FFF2-40B4-BE49-F238E27FC236}">
                <a16:creationId xmlns:a16="http://schemas.microsoft.com/office/drawing/2014/main" id="{294E6084-28FF-3344-8C93-9F06080EBE74}"/>
              </a:ext>
            </a:extLst>
          </p:cNvPr>
          <p:cNvSpPr/>
          <p:nvPr/>
        </p:nvSpPr>
        <p:spPr>
          <a:xfrm>
            <a:off x="14965643" y="5404161"/>
            <a:ext cx="355600" cy="5369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Tree>
    <p:extLst>
      <p:ext uri="{BB962C8B-B14F-4D97-AF65-F5344CB8AC3E}">
        <p14:creationId xmlns:p14="http://schemas.microsoft.com/office/powerpoint/2010/main" val="3077285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28700" y="1041784"/>
            <a:ext cx="1830494" cy="742355"/>
            <a:chOff x="0" y="0"/>
            <a:chExt cx="1359852" cy="551485"/>
          </a:xfrm>
        </p:grpSpPr>
        <p:sp>
          <p:nvSpPr>
            <p:cNvPr id="3" name="Freeform 3"/>
            <p:cNvSpPr/>
            <p:nvPr/>
          </p:nvSpPr>
          <p:spPr>
            <a:xfrm>
              <a:off x="0" y="0"/>
              <a:ext cx="1359789" cy="551434"/>
            </a:xfrm>
            <a:custGeom>
              <a:avLst/>
              <a:gdLst/>
              <a:ahLst/>
              <a:cxnLst/>
              <a:rect l="l" t="t" r="r" b="b"/>
              <a:pathLst>
                <a:path w="1359789" h="551434">
                  <a:moveTo>
                    <a:pt x="0" y="551434"/>
                  </a:moveTo>
                  <a:lnTo>
                    <a:pt x="1359789" y="551434"/>
                  </a:lnTo>
                  <a:lnTo>
                    <a:pt x="1359789" y="0"/>
                  </a:lnTo>
                  <a:lnTo>
                    <a:pt x="0" y="0"/>
                  </a:lnTo>
                  <a:close/>
                </a:path>
              </a:pathLst>
            </a:custGeom>
            <a:solidFill>
              <a:schemeClr val="tx2"/>
            </a:solidFill>
          </p:spPr>
          <p:txBody>
            <a:bodyPr/>
            <a:lstStyle/>
            <a:p>
              <a:endParaRPr lang="es-ES" dirty="0"/>
            </a:p>
          </p:txBody>
        </p:sp>
      </p:grpSp>
      <p:sp>
        <p:nvSpPr>
          <p:cNvPr id="11" name="TextBox 11"/>
          <p:cNvSpPr txBox="1"/>
          <p:nvPr/>
        </p:nvSpPr>
        <p:spPr>
          <a:xfrm>
            <a:off x="14005320" y="501691"/>
            <a:ext cx="4296920" cy="442750"/>
          </a:xfrm>
          <a:prstGeom prst="rect">
            <a:avLst/>
          </a:prstGeom>
        </p:spPr>
        <p:txBody>
          <a:bodyPr lIns="0" tIns="0" rIns="0" bIns="0" numCol="1" rtlCol="0" anchor="t">
            <a:spAutoFit/>
          </a:bodyPr>
          <a:lstStyle/>
          <a:p>
            <a:pPr algn="l">
              <a:lnSpc>
                <a:spcPts val="1763"/>
              </a:lnSpc>
            </a:pPr>
            <a:r>
              <a:rPr lang="en-US" sz="1259" spc="56" dirty="0">
                <a:solidFill>
                  <a:schemeClr val="accent1"/>
                </a:solidFill>
                <a:latin typeface="Gibson 2"/>
              </a:rPr>
              <a:t>GENTILE HOME/ DOCUMENTO DE VALORACIÓN / INTRODUCCIÓN</a:t>
            </a:r>
          </a:p>
        </p:txBody>
      </p:sp>
      <p:sp>
        <p:nvSpPr>
          <p:cNvPr id="15" name="TextBox 15"/>
          <p:cNvSpPr txBox="1"/>
          <p:nvPr/>
        </p:nvSpPr>
        <p:spPr>
          <a:xfrm>
            <a:off x="1971161" y="894372"/>
            <a:ext cx="794295" cy="1012504"/>
          </a:xfrm>
          <a:prstGeom prst="rect">
            <a:avLst/>
          </a:prstGeom>
        </p:spPr>
        <p:txBody>
          <a:bodyPr lIns="0" tIns="0" rIns="0" bIns="0" numCol="1" rtlCol="0" anchor="t">
            <a:spAutoFit/>
          </a:bodyPr>
          <a:lstStyle/>
          <a:p>
            <a:pPr algn="l">
              <a:lnSpc>
                <a:spcPts val="8260"/>
              </a:lnSpc>
            </a:pPr>
            <a:r>
              <a:rPr lang="en-US" sz="5900" spc="-88" dirty="0">
                <a:solidFill>
                  <a:srgbClr val="FFFFFF"/>
                </a:solidFill>
                <a:latin typeface="Gibson 1"/>
              </a:rPr>
              <a:t>01</a:t>
            </a:r>
          </a:p>
        </p:txBody>
      </p:sp>
      <p:sp>
        <p:nvSpPr>
          <p:cNvPr id="19" name="TextBox 11">
            <a:extLst>
              <a:ext uri="{FF2B5EF4-FFF2-40B4-BE49-F238E27FC236}">
                <a16:creationId xmlns:a16="http://schemas.microsoft.com/office/drawing/2014/main" id="{67C292DB-2F4A-F882-F5A1-CD01E56F09EB}"/>
              </a:ext>
            </a:extLst>
          </p:cNvPr>
          <p:cNvSpPr txBox="1"/>
          <p:nvPr/>
        </p:nvSpPr>
        <p:spPr>
          <a:xfrm>
            <a:off x="2927711" y="991211"/>
            <a:ext cx="7501195" cy="806503"/>
          </a:xfrm>
          <a:prstGeom prst="rect">
            <a:avLst/>
          </a:prstGeom>
        </p:spPr>
        <p:txBody>
          <a:bodyPr lIns="0" tIns="0" rIns="0" bIns="0" numCol="1" rtlCol="0" anchor="t">
            <a:spAutoFit/>
          </a:bodyPr>
          <a:lstStyle/>
          <a:p>
            <a:pPr algn="l">
              <a:lnSpc>
                <a:spcPts val="3069"/>
              </a:lnSpc>
            </a:pPr>
            <a:r>
              <a:rPr lang="en-US" sz="1600" spc="-60" dirty="0">
                <a:solidFill>
                  <a:schemeClr val="accent1"/>
                </a:solidFill>
                <a:latin typeface="Gibson 1"/>
              </a:rPr>
              <a:t>DOCUMENTO DE VALORACIÓN</a:t>
            </a:r>
          </a:p>
          <a:p>
            <a:pPr algn="l">
              <a:lnSpc>
                <a:spcPts val="3069"/>
              </a:lnSpc>
            </a:pPr>
            <a:r>
              <a:rPr lang="en-US" sz="3600" spc="-48" dirty="0">
                <a:solidFill>
                  <a:schemeClr val="accent1"/>
                </a:solidFill>
                <a:latin typeface="Gibson 1"/>
              </a:rPr>
              <a:t>INTRODUCCION</a:t>
            </a:r>
          </a:p>
        </p:txBody>
      </p:sp>
      <p:grpSp>
        <p:nvGrpSpPr>
          <p:cNvPr id="24" name="Group 6">
            <a:extLst>
              <a:ext uri="{FF2B5EF4-FFF2-40B4-BE49-F238E27FC236}">
                <a16:creationId xmlns:a16="http://schemas.microsoft.com/office/drawing/2014/main" id="{9D9DD291-17D4-F9DA-D9D1-4571B119E382}"/>
              </a:ext>
            </a:extLst>
          </p:cNvPr>
          <p:cNvGrpSpPr>
            <a:grpSpLocks noChangeAspect="1"/>
          </p:cNvGrpSpPr>
          <p:nvPr/>
        </p:nvGrpSpPr>
        <p:grpSpPr>
          <a:xfrm>
            <a:off x="8778511" y="3161196"/>
            <a:ext cx="464650" cy="464650"/>
            <a:chOff x="0" y="0"/>
            <a:chExt cx="380390" cy="380390"/>
          </a:xfrm>
        </p:grpSpPr>
        <p:sp>
          <p:nvSpPr>
            <p:cNvPr id="25" name="Freeform 7">
              <a:extLst>
                <a:ext uri="{FF2B5EF4-FFF2-40B4-BE49-F238E27FC236}">
                  <a16:creationId xmlns:a16="http://schemas.microsoft.com/office/drawing/2014/main" id="{DA63BA1A-243C-9990-79FE-3C60EB1D21A0}"/>
                </a:ext>
              </a:extLst>
            </p:cNvPr>
            <p:cNvSpPr/>
            <p:nvPr/>
          </p:nvSpPr>
          <p:spPr>
            <a:xfrm>
              <a:off x="0" y="0"/>
              <a:ext cx="380365" cy="380492"/>
            </a:xfrm>
            <a:custGeom>
              <a:avLst/>
              <a:gdLst/>
              <a:ahLst/>
              <a:cxnLst/>
              <a:rect l="l" t="t" r="r" b="b"/>
              <a:pathLst>
                <a:path w="380365" h="380492">
                  <a:moveTo>
                    <a:pt x="190246" y="370840"/>
                  </a:moveTo>
                  <a:cubicBezTo>
                    <a:pt x="290068" y="370840"/>
                    <a:pt x="370967" y="289941"/>
                    <a:pt x="370967" y="190119"/>
                  </a:cubicBezTo>
                  <a:lnTo>
                    <a:pt x="375793" y="190119"/>
                  </a:lnTo>
                  <a:lnTo>
                    <a:pt x="370967" y="190119"/>
                  </a:lnTo>
                  <a:cubicBezTo>
                    <a:pt x="370840" y="90424"/>
                    <a:pt x="289941" y="9525"/>
                    <a:pt x="190246" y="9525"/>
                  </a:cubicBezTo>
                  <a:lnTo>
                    <a:pt x="190246" y="4826"/>
                  </a:lnTo>
                  <a:lnTo>
                    <a:pt x="190246" y="9525"/>
                  </a:lnTo>
                  <a:cubicBezTo>
                    <a:pt x="90424" y="9525"/>
                    <a:pt x="9525" y="90424"/>
                    <a:pt x="9525" y="190246"/>
                  </a:cubicBezTo>
                  <a:lnTo>
                    <a:pt x="4826" y="190246"/>
                  </a:lnTo>
                  <a:lnTo>
                    <a:pt x="9525" y="190246"/>
                  </a:lnTo>
                  <a:cubicBezTo>
                    <a:pt x="9525" y="290068"/>
                    <a:pt x="90424" y="370967"/>
                    <a:pt x="190246" y="370967"/>
                  </a:cubicBezTo>
                  <a:lnTo>
                    <a:pt x="190246" y="375793"/>
                  </a:lnTo>
                  <a:lnTo>
                    <a:pt x="190246" y="370967"/>
                  </a:lnTo>
                  <a:moveTo>
                    <a:pt x="190246" y="380492"/>
                  </a:moveTo>
                  <a:cubicBezTo>
                    <a:pt x="85090" y="380365"/>
                    <a:pt x="0" y="295275"/>
                    <a:pt x="0" y="190246"/>
                  </a:cubicBezTo>
                  <a:cubicBezTo>
                    <a:pt x="0" y="85217"/>
                    <a:pt x="85090" y="0"/>
                    <a:pt x="190246" y="0"/>
                  </a:cubicBezTo>
                  <a:cubicBezTo>
                    <a:pt x="295402" y="0"/>
                    <a:pt x="380365" y="85090"/>
                    <a:pt x="380365" y="190246"/>
                  </a:cubicBezTo>
                  <a:cubicBezTo>
                    <a:pt x="380365" y="295402"/>
                    <a:pt x="295275" y="380492"/>
                    <a:pt x="190119" y="380492"/>
                  </a:cubicBezTo>
                  <a:close/>
                </a:path>
              </a:pathLst>
            </a:custGeom>
            <a:solidFill>
              <a:srgbClr val="171615"/>
            </a:solidFill>
            <a:ln>
              <a:solidFill>
                <a:schemeClr val="accent1"/>
              </a:solidFill>
            </a:ln>
          </p:spPr>
        </p:sp>
      </p:grpSp>
      <p:grpSp>
        <p:nvGrpSpPr>
          <p:cNvPr id="26" name="Group 8">
            <a:extLst>
              <a:ext uri="{FF2B5EF4-FFF2-40B4-BE49-F238E27FC236}">
                <a16:creationId xmlns:a16="http://schemas.microsoft.com/office/drawing/2014/main" id="{D39807A9-F4A4-320F-BA1D-F812FF641D4B}"/>
              </a:ext>
            </a:extLst>
          </p:cNvPr>
          <p:cNvGrpSpPr>
            <a:grpSpLocks noChangeAspect="1"/>
          </p:cNvGrpSpPr>
          <p:nvPr/>
        </p:nvGrpSpPr>
        <p:grpSpPr>
          <a:xfrm>
            <a:off x="8778511" y="4306416"/>
            <a:ext cx="464650" cy="464650"/>
            <a:chOff x="0" y="0"/>
            <a:chExt cx="380390" cy="380390"/>
          </a:xfrm>
        </p:grpSpPr>
        <p:sp>
          <p:nvSpPr>
            <p:cNvPr id="27" name="Freeform 9">
              <a:extLst>
                <a:ext uri="{FF2B5EF4-FFF2-40B4-BE49-F238E27FC236}">
                  <a16:creationId xmlns:a16="http://schemas.microsoft.com/office/drawing/2014/main" id="{0D3A313C-EBDD-2EBF-1F14-7D411B08A750}"/>
                </a:ext>
              </a:extLst>
            </p:cNvPr>
            <p:cNvSpPr/>
            <p:nvPr/>
          </p:nvSpPr>
          <p:spPr>
            <a:xfrm>
              <a:off x="0" y="0"/>
              <a:ext cx="380365" cy="380492"/>
            </a:xfrm>
            <a:custGeom>
              <a:avLst/>
              <a:gdLst/>
              <a:ahLst/>
              <a:cxnLst/>
              <a:rect l="l" t="t" r="r" b="b"/>
              <a:pathLst>
                <a:path w="380365" h="380492">
                  <a:moveTo>
                    <a:pt x="190246" y="370840"/>
                  </a:moveTo>
                  <a:cubicBezTo>
                    <a:pt x="290068" y="370840"/>
                    <a:pt x="370967" y="289941"/>
                    <a:pt x="370967" y="190119"/>
                  </a:cubicBezTo>
                  <a:lnTo>
                    <a:pt x="375793" y="190119"/>
                  </a:lnTo>
                  <a:lnTo>
                    <a:pt x="370967" y="190119"/>
                  </a:lnTo>
                  <a:cubicBezTo>
                    <a:pt x="370840" y="90424"/>
                    <a:pt x="289941" y="9525"/>
                    <a:pt x="190246" y="9525"/>
                  </a:cubicBezTo>
                  <a:lnTo>
                    <a:pt x="190246" y="4826"/>
                  </a:lnTo>
                  <a:lnTo>
                    <a:pt x="190246" y="9525"/>
                  </a:lnTo>
                  <a:cubicBezTo>
                    <a:pt x="90424" y="9525"/>
                    <a:pt x="9525" y="90424"/>
                    <a:pt x="9525" y="190246"/>
                  </a:cubicBezTo>
                  <a:lnTo>
                    <a:pt x="4826" y="190246"/>
                  </a:lnTo>
                  <a:lnTo>
                    <a:pt x="9525" y="190246"/>
                  </a:lnTo>
                  <a:cubicBezTo>
                    <a:pt x="9525" y="290068"/>
                    <a:pt x="90424" y="370967"/>
                    <a:pt x="190246" y="370967"/>
                  </a:cubicBezTo>
                  <a:lnTo>
                    <a:pt x="190246" y="375793"/>
                  </a:lnTo>
                  <a:lnTo>
                    <a:pt x="190246" y="370967"/>
                  </a:lnTo>
                  <a:moveTo>
                    <a:pt x="190246" y="380492"/>
                  </a:moveTo>
                  <a:cubicBezTo>
                    <a:pt x="85090" y="380365"/>
                    <a:pt x="0" y="295275"/>
                    <a:pt x="0" y="190246"/>
                  </a:cubicBezTo>
                  <a:cubicBezTo>
                    <a:pt x="0" y="85217"/>
                    <a:pt x="85090" y="0"/>
                    <a:pt x="190246" y="0"/>
                  </a:cubicBezTo>
                  <a:cubicBezTo>
                    <a:pt x="295402" y="0"/>
                    <a:pt x="380365" y="85090"/>
                    <a:pt x="380365" y="190246"/>
                  </a:cubicBezTo>
                  <a:cubicBezTo>
                    <a:pt x="380365" y="295402"/>
                    <a:pt x="295275" y="380492"/>
                    <a:pt x="190119" y="380492"/>
                  </a:cubicBezTo>
                  <a:close/>
                </a:path>
              </a:pathLst>
            </a:custGeom>
            <a:solidFill>
              <a:srgbClr val="171615"/>
            </a:solidFill>
            <a:ln>
              <a:solidFill>
                <a:schemeClr val="accent1"/>
              </a:solidFill>
            </a:ln>
          </p:spPr>
        </p:sp>
      </p:grpSp>
      <p:grpSp>
        <p:nvGrpSpPr>
          <p:cNvPr id="30" name="Group 12">
            <a:extLst>
              <a:ext uri="{FF2B5EF4-FFF2-40B4-BE49-F238E27FC236}">
                <a16:creationId xmlns:a16="http://schemas.microsoft.com/office/drawing/2014/main" id="{BC46E330-E965-CCA2-230F-1B94C053EA05}"/>
              </a:ext>
            </a:extLst>
          </p:cNvPr>
          <p:cNvGrpSpPr>
            <a:grpSpLocks noChangeAspect="1"/>
          </p:cNvGrpSpPr>
          <p:nvPr/>
        </p:nvGrpSpPr>
        <p:grpSpPr>
          <a:xfrm>
            <a:off x="8778511" y="5413169"/>
            <a:ext cx="464650" cy="464650"/>
            <a:chOff x="0" y="0"/>
            <a:chExt cx="380390" cy="380390"/>
          </a:xfrm>
        </p:grpSpPr>
        <p:sp>
          <p:nvSpPr>
            <p:cNvPr id="31" name="Freeform 13">
              <a:extLst>
                <a:ext uri="{FF2B5EF4-FFF2-40B4-BE49-F238E27FC236}">
                  <a16:creationId xmlns:a16="http://schemas.microsoft.com/office/drawing/2014/main" id="{144AAAE6-F150-3ECF-B26F-3871FCC8A524}"/>
                </a:ext>
              </a:extLst>
            </p:cNvPr>
            <p:cNvSpPr/>
            <p:nvPr/>
          </p:nvSpPr>
          <p:spPr>
            <a:xfrm>
              <a:off x="0" y="0"/>
              <a:ext cx="380365" cy="380492"/>
            </a:xfrm>
            <a:custGeom>
              <a:avLst/>
              <a:gdLst/>
              <a:ahLst/>
              <a:cxnLst/>
              <a:rect l="l" t="t" r="r" b="b"/>
              <a:pathLst>
                <a:path w="380365" h="380492">
                  <a:moveTo>
                    <a:pt x="190246" y="370840"/>
                  </a:moveTo>
                  <a:cubicBezTo>
                    <a:pt x="290068" y="370840"/>
                    <a:pt x="370967" y="289941"/>
                    <a:pt x="370967" y="190119"/>
                  </a:cubicBezTo>
                  <a:lnTo>
                    <a:pt x="375793" y="190119"/>
                  </a:lnTo>
                  <a:lnTo>
                    <a:pt x="370967" y="190119"/>
                  </a:lnTo>
                  <a:cubicBezTo>
                    <a:pt x="370840" y="90424"/>
                    <a:pt x="289941" y="9525"/>
                    <a:pt x="190246" y="9525"/>
                  </a:cubicBezTo>
                  <a:lnTo>
                    <a:pt x="190246" y="4826"/>
                  </a:lnTo>
                  <a:lnTo>
                    <a:pt x="190246" y="9525"/>
                  </a:lnTo>
                  <a:cubicBezTo>
                    <a:pt x="90424" y="9525"/>
                    <a:pt x="9525" y="90424"/>
                    <a:pt x="9525" y="190246"/>
                  </a:cubicBezTo>
                  <a:lnTo>
                    <a:pt x="4826" y="190246"/>
                  </a:lnTo>
                  <a:lnTo>
                    <a:pt x="9525" y="190246"/>
                  </a:lnTo>
                  <a:cubicBezTo>
                    <a:pt x="9525" y="290068"/>
                    <a:pt x="90424" y="370967"/>
                    <a:pt x="190246" y="370967"/>
                  </a:cubicBezTo>
                  <a:lnTo>
                    <a:pt x="190246" y="375793"/>
                  </a:lnTo>
                  <a:lnTo>
                    <a:pt x="190246" y="370967"/>
                  </a:lnTo>
                  <a:moveTo>
                    <a:pt x="190246" y="380492"/>
                  </a:moveTo>
                  <a:cubicBezTo>
                    <a:pt x="85090" y="380365"/>
                    <a:pt x="0" y="295275"/>
                    <a:pt x="0" y="190246"/>
                  </a:cubicBezTo>
                  <a:cubicBezTo>
                    <a:pt x="0" y="85217"/>
                    <a:pt x="85090" y="0"/>
                    <a:pt x="190246" y="0"/>
                  </a:cubicBezTo>
                  <a:cubicBezTo>
                    <a:pt x="295402" y="0"/>
                    <a:pt x="380365" y="85090"/>
                    <a:pt x="380365" y="190246"/>
                  </a:cubicBezTo>
                  <a:cubicBezTo>
                    <a:pt x="380365" y="295402"/>
                    <a:pt x="295275" y="380492"/>
                    <a:pt x="190119" y="380492"/>
                  </a:cubicBezTo>
                  <a:close/>
                </a:path>
              </a:pathLst>
            </a:custGeom>
            <a:solidFill>
              <a:srgbClr val="171615"/>
            </a:solidFill>
            <a:ln>
              <a:solidFill>
                <a:schemeClr val="accent1"/>
              </a:solidFill>
            </a:ln>
          </p:spPr>
        </p:sp>
      </p:grpSp>
      <p:grpSp>
        <p:nvGrpSpPr>
          <p:cNvPr id="32" name="Group 14">
            <a:extLst>
              <a:ext uri="{FF2B5EF4-FFF2-40B4-BE49-F238E27FC236}">
                <a16:creationId xmlns:a16="http://schemas.microsoft.com/office/drawing/2014/main" id="{19178971-753C-11B7-B5DA-AEAE035D4403}"/>
              </a:ext>
            </a:extLst>
          </p:cNvPr>
          <p:cNvGrpSpPr>
            <a:grpSpLocks noChangeAspect="1"/>
          </p:cNvGrpSpPr>
          <p:nvPr/>
        </p:nvGrpSpPr>
        <p:grpSpPr>
          <a:xfrm>
            <a:off x="8778511" y="6685152"/>
            <a:ext cx="464650" cy="464650"/>
            <a:chOff x="0" y="0"/>
            <a:chExt cx="380390" cy="380390"/>
          </a:xfrm>
        </p:grpSpPr>
        <p:sp>
          <p:nvSpPr>
            <p:cNvPr id="33" name="Freeform 15">
              <a:extLst>
                <a:ext uri="{FF2B5EF4-FFF2-40B4-BE49-F238E27FC236}">
                  <a16:creationId xmlns:a16="http://schemas.microsoft.com/office/drawing/2014/main" id="{45D8DC7F-D6DE-5968-3384-7F0DDAD7608F}"/>
                </a:ext>
              </a:extLst>
            </p:cNvPr>
            <p:cNvSpPr/>
            <p:nvPr/>
          </p:nvSpPr>
          <p:spPr>
            <a:xfrm>
              <a:off x="0" y="0"/>
              <a:ext cx="380365" cy="380492"/>
            </a:xfrm>
            <a:custGeom>
              <a:avLst/>
              <a:gdLst/>
              <a:ahLst/>
              <a:cxnLst/>
              <a:rect l="l" t="t" r="r" b="b"/>
              <a:pathLst>
                <a:path w="380365" h="380492">
                  <a:moveTo>
                    <a:pt x="190246" y="370840"/>
                  </a:moveTo>
                  <a:cubicBezTo>
                    <a:pt x="290068" y="370840"/>
                    <a:pt x="370967" y="289941"/>
                    <a:pt x="370967" y="190119"/>
                  </a:cubicBezTo>
                  <a:lnTo>
                    <a:pt x="375793" y="190119"/>
                  </a:lnTo>
                  <a:lnTo>
                    <a:pt x="370967" y="190119"/>
                  </a:lnTo>
                  <a:cubicBezTo>
                    <a:pt x="370840" y="90424"/>
                    <a:pt x="289941" y="9525"/>
                    <a:pt x="190246" y="9525"/>
                  </a:cubicBezTo>
                  <a:lnTo>
                    <a:pt x="190246" y="4826"/>
                  </a:lnTo>
                  <a:lnTo>
                    <a:pt x="190246" y="9525"/>
                  </a:lnTo>
                  <a:cubicBezTo>
                    <a:pt x="90424" y="9525"/>
                    <a:pt x="9525" y="90424"/>
                    <a:pt x="9525" y="190246"/>
                  </a:cubicBezTo>
                  <a:lnTo>
                    <a:pt x="4826" y="190246"/>
                  </a:lnTo>
                  <a:lnTo>
                    <a:pt x="9525" y="190246"/>
                  </a:lnTo>
                  <a:cubicBezTo>
                    <a:pt x="9525" y="290068"/>
                    <a:pt x="90424" y="370967"/>
                    <a:pt x="190246" y="370967"/>
                  </a:cubicBezTo>
                  <a:lnTo>
                    <a:pt x="190246" y="375793"/>
                  </a:lnTo>
                  <a:lnTo>
                    <a:pt x="190246" y="370967"/>
                  </a:lnTo>
                  <a:moveTo>
                    <a:pt x="190246" y="380492"/>
                  </a:moveTo>
                  <a:cubicBezTo>
                    <a:pt x="85090" y="380365"/>
                    <a:pt x="0" y="295275"/>
                    <a:pt x="0" y="190246"/>
                  </a:cubicBezTo>
                  <a:cubicBezTo>
                    <a:pt x="0" y="85217"/>
                    <a:pt x="85090" y="0"/>
                    <a:pt x="190246" y="0"/>
                  </a:cubicBezTo>
                  <a:cubicBezTo>
                    <a:pt x="295402" y="0"/>
                    <a:pt x="380365" y="85090"/>
                    <a:pt x="380365" y="190246"/>
                  </a:cubicBezTo>
                  <a:cubicBezTo>
                    <a:pt x="380365" y="295402"/>
                    <a:pt x="295275" y="380492"/>
                    <a:pt x="190119" y="380492"/>
                  </a:cubicBezTo>
                  <a:close/>
                </a:path>
              </a:pathLst>
            </a:custGeom>
            <a:solidFill>
              <a:srgbClr val="171615"/>
            </a:solidFill>
            <a:ln>
              <a:solidFill>
                <a:schemeClr val="accent1"/>
              </a:solidFill>
            </a:ln>
          </p:spPr>
        </p:sp>
      </p:grpSp>
      <p:sp>
        <p:nvSpPr>
          <p:cNvPr id="36" name="TextBox 31">
            <a:extLst>
              <a:ext uri="{FF2B5EF4-FFF2-40B4-BE49-F238E27FC236}">
                <a16:creationId xmlns:a16="http://schemas.microsoft.com/office/drawing/2014/main" id="{E2A49784-FEEE-1F4B-9DF3-169A5DB00128}"/>
              </a:ext>
            </a:extLst>
          </p:cNvPr>
          <p:cNvSpPr txBox="1"/>
          <p:nvPr/>
        </p:nvSpPr>
        <p:spPr>
          <a:xfrm>
            <a:off x="8941864" y="4387973"/>
            <a:ext cx="137955" cy="284245"/>
          </a:xfrm>
          <a:prstGeom prst="rect">
            <a:avLst/>
          </a:prstGeom>
        </p:spPr>
        <p:txBody>
          <a:bodyPr lIns="0" tIns="0" rIns="0" bIns="0" numCol="1" rtlCol="0" anchor="t">
            <a:spAutoFit/>
          </a:bodyPr>
          <a:lstStyle/>
          <a:p>
            <a:pPr algn="l">
              <a:lnSpc>
                <a:spcPts val="2429"/>
              </a:lnSpc>
            </a:pPr>
            <a:r>
              <a:rPr lang="en-US" sz="1735" dirty="0">
                <a:solidFill>
                  <a:schemeClr val="accent1"/>
                </a:solidFill>
                <a:latin typeface="Gibson 2"/>
              </a:rPr>
              <a:t>2</a:t>
            </a:r>
          </a:p>
        </p:txBody>
      </p:sp>
      <p:sp>
        <p:nvSpPr>
          <p:cNvPr id="37" name="TextBox 32">
            <a:extLst>
              <a:ext uri="{FF2B5EF4-FFF2-40B4-BE49-F238E27FC236}">
                <a16:creationId xmlns:a16="http://schemas.microsoft.com/office/drawing/2014/main" id="{C2934121-E75E-D6CF-36A5-67BC32BBB987}"/>
              </a:ext>
            </a:extLst>
          </p:cNvPr>
          <p:cNvSpPr txBox="1"/>
          <p:nvPr/>
        </p:nvSpPr>
        <p:spPr>
          <a:xfrm>
            <a:off x="8959270" y="3242753"/>
            <a:ext cx="103143" cy="284245"/>
          </a:xfrm>
          <a:prstGeom prst="rect">
            <a:avLst/>
          </a:prstGeom>
        </p:spPr>
        <p:txBody>
          <a:bodyPr lIns="0" tIns="0" rIns="0" bIns="0" numCol="1" rtlCol="0" anchor="t">
            <a:spAutoFit/>
          </a:bodyPr>
          <a:lstStyle/>
          <a:p>
            <a:pPr algn="l">
              <a:lnSpc>
                <a:spcPts val="2429"/>
              </a:lnSpc>
            </a:pPr>
            <a:r>
              <a:rPr lang="en-US" sz="1735" dirty="0">
                <a:solidFill>
                  <a:schemeClr val="accent1"/>
                </a:solidFill>
                <a:latin typeface="Gibson 2"/>
              </a:rPr>
              <a:t>1</a:t>
            </a:r>
          </a:p>
        </p:txBody>
      </p:sp>
      <p:sp>
        <p:nvSpPr>
          <p:cNvPr id="38" name="TextBox 33">
            <a:extLst>
              <a:ext uri="{FF2B5EF4-FFF2-40B4-BE49-F238E27FC236}">
                <a16:creationId xmlns:a16="http://schemas.microsoft.com/office/drawing/2014/main" id="{EE147670-7C58-C8F6-CAA3-42B5C88E0AA6}"/>
              </a:ext>
            </a:extLst>
          </p:cNvPr>
          <p:cNvSpPr txBox="1"/>
          <p:nvPr/>
        </p:nvSpPr>
        <p:spPr>
          <a:xfrm>
            <a:off x="8941864" y="5494726"/>
            <a:ext cx="137955" cy="284245"/>
          </a:xfrm>
          <a:prstGeom prst="rect">
            <a:avLst/>
          </a:prstGeom>
        </p:spPr>
        <p:txBody>
          <a:bodyPr lIns="0" tIns="0" rIns="0" bIns="0" numCol="1" rtlCol="0" anchor="t">
            <a:spAutoFit/>
          </a:bodyPr>
          <a:lstStyle/>
          <a:p>
            <a:pPr algn="l">
              <a:lnSpc>
                <a:spcPts val="2429"/>
              </a:lnSpc>
            </a:pPr>
            <a:r>
              <a:rPr lang="en-US" sz="1735">
                <a:solidFill>
                  <a:schemeClr val="accent1"/>
                </a:solidFill>
                <a:latin typeface="Gibson 2"/>
              </a:rPr>
              <a:t>3</a:t>
            </a:r>
          </a:p>
        </p:txBody>
      </p:sp>
      <p:sp>
        <p:nvSpPr>
          <p:cNvPr id="39" name="TextBox 34">
            <a:extLst>
              <a:ext uri="{FF2B5EF4-FFF2-40B4-BE49-F238E27FC236}">
                <a16:creationId xmlns:a16="http://schemas.microsoft.com/office/drawing/2014/main" id="{5FDF95AD-4F5A-B9A5-D289-C3A853BB8C71}"/>
              </a:ext>
            </a:extLst>
          </p:cNvPr>
          <p:cNvSpPr txBox="1"/>
          <p:nvPr/>
        </p:nvSpPr>
        <p:spPr>
          <a:xfrm>
            <a:off x="8941864" y="6766709"/>
            <a:ext cx="137955" cy="284245"/>
          </a:xfrm>
          <a:prstGeom prst="rect">
            <a:avLst/>
          </a:prstGeom>
        </p:spPr>
        <p:txBody>
          <a:bodyPr lIns="0" tIns="0" rIns="0" bIns="0" numCol="1" rtlCol="0" anchor="t">
            <a:spAutoFit/>
          </a:bodyPr>
          <a:lstStyle/>
          <a:p>
            <a:pPr algn="l">
              <a:lnSpc>
                <a:spcPts val="2429"/>
              </a:lnSpc>
            </a:pPr>
            <a:r>
              <a:rPr lang="en-US" sz="1735">
                <a:solidFill>
                  <a:schemeClr val="accent1"/>
                </a:solidFill>
                <a:latin typeface="Gibson 2"/>
              </a:rPr>
              <a:t>4</a:t>
            </a:r>
          </a:p>
        </p:txBody>
      </p:sp>
      <p:sp>
        <p:nvSpPr>
          <p:cNvPr id="40" name="TextBox 35">
            <a:extLst>
              <a:ext uri="{FF2B5EF4-FFF2-40B4-BE49-F238E27FC236}">
                <a16:creationId xmlns:a16="http://schemas.microsoft.com/office/drawing/2014/main" id="{0A16200C-C416-CC21-7ADF-92CDEDE524CB}"/>
              </a:ext>
            </a:extLst>
          </p:cNvPr>
          <p:cNvSpPr txBox="1"/>
          <p:nvPr/>
        </p:nvSpPr>
        <p:spPr>
          <a:xfrm>
            <a:off x="9524443" y="5101061"/>
            <a:ext cx="7749081" cy="1231106"/>
          </a:xfrm>
          <a:prstGeom prst="rect">
            <a:avLst/>
          </a:prstGeom>
        </p:spPr>
        <p:txBody>
          <a:bodyPr wrap="square" lIns="0" tIns="0" rIns="0" bIns="0" numCol="1" rtlCol="0" anchor="t">
            <a:spAutoFit/>
          </a:bodyPr>
          <a:lstStyle/>
          <a:p>
            <a:pPr algn="just"/>
            <a:r>
              <a:rPr lang="es-ES" sz="2000" dirty="0"/>
              <a:t>Gracias a su amplia red, REMAX trabaja en </a:t>
            </a:r>
            <a:r>
              <a:rPr lang="es-ES" sz="2000" b="1" dirty="0"/>
              <a:t>cooperación entre agentes y oficinas</a:t>
            </a:r>
            <a:r>
              <a:rPr lang="es-ES" sz="2000" dirty="0"/>
              <a:t>, lo que incrementa las oportunidades de venta. Más del </a:t>
            </a:r>
            <a:r>
              <a:rPr lang="es-ES" sz="2000" b="1" dirty="0"/>
              <a:t>30% de las operaciones se cierran por referidos internos</a:t>
            </a:r>
            <a:r>
              <a:rPr lang="es-ES" sz="2000" dirty="0"/>
              <a:t>, acelerando el proceso de comercialización.</a:t>
            </a:r>
            <a:endParaRPr lang="en-GB" sz="2000" b="0" i="0" u="none" strike="noStrike" dirty="0">
              <a:solidFill>
                <a:srgbClr val="212121"/>
              </a:solidFill>
              <a:effectLst/>
              <a:latin typeface="Calibri" panose="020F0502020204030204" pitchFamily="34" charset="0"/>
            </a:endParaRPr>
          </a:p>
        </p:txBody>
      </p:sp>
      <p:sp>
        <p:nvSpPr>
          <p:cNvPr id="41" name="TextBox 36">
            <a:extLst>
              <a:ext uri="{FF2B5EF4-FFF2-40B4-BE49-F238E27FC236}">
                <a16:creationId xmlns:a16="http://schemas.microsoft.com/office/drawing/2014/main" id="{9F6080A7-C283-BF11-E524-164BD817770B}"/>
              </a:ext>
            </a:extLst>
          </p:cNvPr>
          <p:cNvSpPr txBox="1"/>
          <p:nvPr/>
        </p:nvSpPr>
        <p:spPr>
          <a:xfrm>
            <a:off x="9524443" y="2765099"/>
            <a:ext cx="7749081" cy="1231106"/>
          </a:xfrm>
          <a:prstGeom prst="rect">
            <a:avLst/>
          </a:prstGeom>
        </p:spPr>
        <p:txBody>
          <a:bodyPr wrap="square" lIns="0" tIns="0" rIns="0" bIns="0" numCol="1" rtlCol="0" anchor="t">
            <a:spAutoFit/>
          </a:bodyPr>
          <a:lstStyle/>
          <a:p>
            <a:pPr algn="just"/>
            <a:r>
              <a:rPr lang="es-ES" sz="2000" dirty="0"/>
              <a:t>Somos una agencia líder en el sector inmobiliario español, con </a:t>
            </a:r>
            <a:r>
              <a:rPr lang="es-ES" sz="2000" b="1" dirty="0"/>
              <a:t>164 oficinas en 90 localidades del país</a:t>
            </a:r>
            <a:r>
              <a:rPr lang="es-ES" sz="2000" dirty="0"/>
              <a:t>. Gracias a nuestra amplia red y al sistema de referidos internos, maximizamos las oportunidades de venta para nuestros clientes propietarios.</a:t>
            </a:r>
            <a:endParaRPr lang="en-US" sz="1200" spc="238" dirty="0">
              <a:solidFill>
                <a:srgbClr val="383837"/>
              </a:solidFill>
              <a:latin typeface="Gibson 1"/>
            </a:endParaRPr>
          </a:p>
        </p:txBody>
      </p:sp>
      <p:sp>
        <p:nvSpPr>
          <p:cNvPr id="42" name="TextBox 39">
            <a:extLst>
              <a:ext uri="{FF2B5EF4-FFF2-40B4-BE49-F238E27FC236}">
                <a16:creationId xmlns:a16="http://schemas.microsoft.com/office/drawing/2014/main" id="{3533516B-8AA8-388B-6B81-10A5B0217A74}"/>
              </a:ext>
            </a:extLst>
          </p:cNvPr>
          <p:cNvSpPr txBox="1"/>
          <p:nvPr/>
        </p:nvSpPr>
        <p:spPr>
          <a:xfrm>
            <a:off x="9524443" y="4225662"/>
            <a:ext cx="7355850" cy="615553"/>
          </a:xfrm>
          <a:prstGeom prst="rect">
            <a:avLst/>
          </a:prstGeom>
        </p:spPr>
        <p:txBody>
          <a:bodyPr wrap="square" lIns="0" tIns="0" rIns="0" bIns="0" numCol="1" rtlCol="0" anchor="t">
            <a:spAutoFit/>
          </a:bodyPr>
          <a:lstStyle/>
          <a:p>
            <a:pPr algn="just"/>
            <a:r>
              <a:rPr lang="es-ES" sz="2000" dirty="0"/>
              <a:t>REMAX España es la red inmobiliaria de </a:t>
            </a:r>
            <a:r>
              <a:rPr lang="es-ES" sz="2000" b="1" dirty="0"/>
              <a:t>mayor crecimiento </a:t>
            </a:r>
            <a:r>
              <a:rPr lang="es-ES" sz="2000" dirty="0"/>
              <a:t>en el segmento de lujo, con </a:t>
            </a:r>
            <a:r>
              <a:rPr lang="es-ES" sz="2000" dirty="0" err="1"/>
              <a:t>The</a:t>
            </a:r>
            <a:r>
              <a:rPr lang="es-ES" sz="2000" dirty="0"/>
              <a:t> REMAX </a:t>
            </a:r>
            <a:r>
              <a:rPr lang="es-ES" sz="2000" dirty="0" err="1"/>
              <a:t>Collection</a:t>
            </a:r>
            <a:r>
              <a:rPr lang="es-ES" sz="2000" dirty="0"/>
              <a:t>.</a:t>
            </a:r>
            <a:endParaRPr lang="en-GB" sz="2000" b="0" i="0" u="none" strike="noStrike" dirty="0">
              <a:solidFill>
                <a:srgbClr val="212121"/>
              </a:solidFill>
              <a:effectLst/>
              <a:latin typeface="Calibri" panose="020F0502020204030204" pitchFamily="34" charset="0"/>
            </a:endParaRPr>
          </a:p>
        </p:txBody>
      </p:sp>
      <p:sp>
        <p:nvSpPr>
          <p:cNvPr id="43" name="TextBox 41">
            <a:extLst>
              <a:ext uri="{FF2B5EF4-FFF2-40B4-BE49-F238E27FC236}">
                <a16:creationId xmlns:a16="http://schemas.microsoft.com/office/drawing/2014/main" id="{9CC62D9D-EB9F-1569-D3A6-9ADB3A3F223B}"/>
              </a:ext>
            </a:extLst>
          </p:cNvPr>
          <p:cNvSpPr txBox="1"/>
          <p:nvPr/>
        </p:nvSpPr>
        <p:spPr>
          <a:xfrm>
            <a:off x="9524443" y="7566873"/>
            <a:ext cx="7677981" cy="615553"/>
          </a:xfrm>
          <a:prstGeom prst="rect">
            <a:avLst/>
          </a:prstGeom>
        </p:spPr>
        <p:txBody>
          <a:bodyPr wrap="square" lIns="0" tIns="0" rIns="0" bIns="0" numCol="1" rtlCol="0" anchor="t">
            <a:spAutoFit/>
          </a:bodyPr>
          <a:lstStyle/>
          <a:p>
            <a:pPr algn="just"/>
            <a:r>
              <a:rPr lang="en-GB" sz="2000" b="0" i="0" u="none" strike="noStrike" dirty="0" err="1">
                <a:solidFill>
                  <a:srgbClr val="212121"/>
                </a:solidFill>
                <a:effectLst/>
                <a:latin typeface="Calibri" panose="020F0502020204030204" pitchFamily="34" charset="0"/>
              </a:rPr>
              <a:t>Hemos</a:t>
            </a:r>
            <a:r>
              <a:rPr lang="en-GB" sz="2000" b="0" i="0" u="none" strike="noStrike" dirty="0">
                <a:solidFill>
                  <a:srgbClr val="212121"/>
                </a:solidFill>
                <a:effectLst/>
                <a:latin typeface="Calibri" panose="020F0502020204030204" pitchFamily="34" charset="0"/>
              </a:rPr>
              <a:t> </a:t>
            </a:r>
            <a:r>
              <a:rPr lang="en-GB" sz="2000" b="0" i="0" u="none" strike="noStrike" dirty="0" err="1">
                <a:solidFill>
                  <a:srgbClr val="212121"/>
                </a:solidFill>
                <a:effectLst/>
                <a:latin typeface="Calibri" panose="020F0502020204030204" pitchFamily="34" charset="0"/>
              </a:rPr>
              <a:t>sido</a:t>
            </a:r>
            <a:r>
              <a:rPr lang="en-GB" sz="2000" b="0" i="0" u="none" strike="noStrike" dirty="0">
                <a:solidFill>
                  <a:srgbClr val="212121"/>
                </a:solidFill>
                <a:effectLst/>
                <a:latin typeface="Calibri" panose="020F0502020204030204" pitchFamily="34" charset="0"/>
              </a:rPr>
              <a:t> </a:t>
            </a:r>
            <a:r>
              <a:rPr lang="en-GB" sz="2000" dirty="0" err="1">
                <a:solidFill>
                  <a:srgbClr val="212121"/>
                </a:solidFill>
                <a:latin typeface="Calibri" panose="020F0502020204030204" pitchFamily="34" charset="0"/>
              </a:rPr>
              <a:t>reconocidos</a:t>
            </a:r>
            <a:r>
              <a:rPr lang="en-GB" sz="2000" dirty="0">
                <a:solidFill>
                  <a:srgbClr val="212121"/>
                </a:solidFill>
                <a:latin typeface="Calibri" panose="020F0502020204030204" pitchFamily="34" charset="0"/>
              </a:rPr>
              <a:t> </a:t>
            </a:r>
            <a:r>
              <a:rPr lang="en-GB" sz="2000" dirty="0" err="1">
                <a:solidFill>
                  <a:srgbClr val="212121"/>
                </a:solidFill>
                <a:latin typeface="Calibri" panose="020F0502020204030204" pitchFamily="34" charset="0"/>
              </a:rPr>
              <a:t>por</a:t>
            </a:r>
            <a:r>
              <a:rPr lang="en-GB" sz="2000" dirty="0">
                <a:solidFill>
                  <a:srgbClr val="212121"/>
                </a:solidFill>
                <a:latin typeface="Calibri" panose="020F0502020204030204" pitchFamily="34" charset="0"/>
              </a:rPr>
              <a:t> </a:t>
            </a:r>
            <a:r>
              <a:rPr lang="en-GB" sz="2000" dirty="0" err="1">
                <a:solidFill>
                  <a:srgbClr val="212121"/>
                </a:solidFill>
                <a:latin typeface="Calibri" panose="020F0502020204030204" pitchFamily="34" charset="0"/>
              </a:rPr>
              <a:t>los</a:t>
            </a:r>
            <a:r>
              <a:rPr lang="en-GB" sz="2000" dirty="0">
                <a:solidFill>
                  <a:srgbClr val="212121"/>
                </a:solidFill>
                <a:latin typeface="Calibri" panose="020F0502020204030204" pitchFamily="34" charset="0"/>
              </a:rPr>
              <a:t> </a:t>
            </a:r>
            <a:r>
              <a:rPr lang="en-GB" sz="2000" dirty="0" err="1">
                <a:solidFill>
                  <a:srgbClr val="212121"/>
                </a:solidFill>
                <a:latin typeface="Calibri" panose="020F0502020204030204" pitchFamily="34" charset="0"/>
              </a:rPr>
              <a:t>clientes</a:t>
            </a:r>
            <a:r>
              <a:rPr lang="en-GB" sz="2000" dirty="0">
                <a:solidFill>
                  <a:srgbClr val="212121"/>
                </a:solidFill>
                <a:latin typeface="Calibri" panose="020F0502020204030204" pitchFamily="34" charset="0"/>
              </a:rPr>
              <a:t> </a:t>
            </a:r>
            <a:r>
              <a:rPr lang="en-GB" sz="2000" dirty="0" err="1">
                <a:solidFill>
                  <a:srgbClr val="212121"/>
                </a:solidFill>
                <a:latin typeface="Calibri" panose="020F0502020204030204" pitchFamily="34" charset="0"/>
              </a:rPr>
              <a:t>como</a:t>
            </a:r>
            <a:r>
              <a:rPr lang="en-GB" sz="2000" dirty="0">
                <a:solidFill>
                  <a:srgbClr val="212121"/>
                </a:solidFill>
                <a:latin typeface="Calibri" panose="020F0502020204030204" pitchFamily="34" charset="0"/>
              </a:rPr>
              <a:t> </a:t>
            </a:r>
            <a:r>
              <a:rPr lang="en-GB" sz="2000" b="0" i="0" u="none" strike="noStrike" dirty="0">
                <a:solidFill>
                  <a:srgbClr val="212121"/>
                </a:solidFill>
                <a:effectLst/>
                <a:latin typeface="Calibri" panose="020F0502020204030204" pitchFamily="34" charset="0"/>
              </a:rPr>
              <a:t>la</a:t>
            </a:r>
            <a:r>
              <a:rPr lang="en-GB" sz="2000" b="1" i="0" u="none" strike="noStrike" dirty="0">
                <a:solidFill>
                  <a:srgbClr val="212121"/>
                </a:solidFill>
                <a:effectLst/>
                <a:latin typeface="Calibri" panose="020F0502020204030204" pitchFamily="34" charset="0"/>
              </a:rPr>
              <a:t> </a:t>
            </a:r>
            <a:r>
              <a:rPr lang="en-GB" sz="2000" b="1" i="0" u="none" strike="noStrike" dirty="0" err="1">
                <a:solidFill>
                  <a:srgbClr val="212121"/>
                </a:solidFill>
                <a:effectLst/>
                <a:latin typeface="Calibri" panose="020F0502020204030204" pitchFamily="34" charset="0"/>
              </a:rPr>
              <a:t>mejor</a:t>
            </a:r>
            <a:r>
              <a:rPr lang="en-GB" sz="2000" b="1" i="0" u="none" strike="noStrike" dirty="0">
                <a:solidFill>
                  <a:srgbClr val="212121"/>
                </a:solidFill>
                <a:effectLst/>
                <a:latin typeface="Calibri" panose="020F0502020204030204" pitchFamily="34" charset="0"/>
              </a:rPr>
              <a:t> </a:t>
            </a:r>
            <a:r>
              <a:rPr lang="en-GB" sz="2000" b="1" i="0" u="none" strike="noStrike" dirty="0" err="1">
                <a:solidFill>
                  <a:srgbClr val="212121"/>
                </a:solidFill>
                <a:effectLst/>
                <a:latin typeface="Calibri" panose="020F0502020204030204" pitchFamily="34" charset="0"/>
              </a:rPr>
              <a:t>Agencia</a:t>
            </a:r>
            <a:r>
              <a:rPr lang="en-GB" sz="2000" b="1" i="0" u="none" strike="noStrike" dirty="0">
                <a:solidFill>
                  <a:srgbClr val="212121"/>
                </a:solidFill>
                <a:effectLst/>
                <a:latin typeface="Calibri" panose="020F0502020204030204" pitchFamily="34" charset="0"/>
              </a:rPr>
              <a:t> </a:t>
            </a:r>
            <a:r>
              <a:rPr lang="en-GB" sz="2000" b="1" i="0" u="none" strike="noStrike" dirty="0" err="1">
                <a:solidFill>
                  <a:srgbClr val="212121"/>
                </a:solidFill>
                <a:effectLst/>
                <a:latin typeface="Calibri" panose="020F0502020204030204" pitchFamily="34" charset="0"/>
              </a:rPr>
              <a:t>Inmobiliaria</a:t>
            </a:r>
            <a:r>
              <a:rPr lang="en-GB" sz="2000" b="1" i="0" u="none" strike="noStrike" dirty="0">
                <a:solidFill>
                  <a:srgbClr val="212121"/>
                </a:solidFill>
                <a:effectLst/>
                <a:latin typeface="Calibri" panose="020F0502020204030204" pitchFamily="34" charset="0"/>
              </a:rPr>
              <a:t> Española </a:t>
            </a:r>
            <a:r>
              <a:rPr lang="en-GB" sz="2000" b="1" i="0" u="none" strike="noStrike" dirty="0" err="1">
                <a:solidFill>
                  <a:srgbClr val="212121"/>
                </a:solidFill>
                <a:effectLst/>
                <a:latin typeface="Calibri" panose="020F0502020204030204" pitchFamily="34" charset="0"/>
              </a:rPr>
              <a:t>por</a:t>
            </a:r>
            <a:r>
              <a:rPr lang="en-GB" sz="2000" b="1" i="0" u="none" strike="noStrike" dirty="0">
                <a:solidFill>
                  <a:srgbClr val="212121"/>
                </a:solidFill>
                <a:effectLst/>
                <a:latin typeface="Calibri" panose="020F0502020204030204" pitchFamily="34" charset="0"/>
              </a:rPr>
              <a:t> 8 </a:t>
            </a:r>
            <a:r>
              <a:rPr lang="en-GB" sz="2000" b="1" i="0" u="none" strike="noStrike" dirty="0" err="1">
                <a:solidFill>
                  <a:srgbClr val="212121"/>
                </a:solidFill>
                <a:effectLst/>
                <a:latin typeface="Calibri" panose="020F0502020204030204" pitchFamily="34" charset="0"/>
              </a:rPr>
              <a:t>años</a:t>
            </a:r>
            <a:r>
              <a:rPr lang="en-GB" sz="2000" b="1" i="0" u="none" strike="noStrike" dirty="0">
                <a:solidFill>
                  <a:srgbClr val="212121"/>
                </a:solidFill>
                <a:effectLst/>
                <a:latin typeface="Calibri" panose="020F0502020204030204" pitchFamily="34" charset="0"/>
              </a:rPr>
              <a:t> </a:t>
            </a:r>
            <a:r>
              <a:rPr lang="en-GB" sz="2000" b="1" i="0" u="none" strike="noStrike" dirty="0" err="1">
                <a:solidFill>
                  <a:srgbClr val="212121"/>
                </a:solidFill>
                <a:effectLst/>
                <a:latin typeface="Calibri" panose="020F0502020204030204" pitchFamily="34" charset="0"/>
              </a:rPr>
              <a:t>consecutivos</a:t>
            </a:r>
            <a:r>
              <a:rPr lang="en-GB" sz="2000" b="1" i="0" u="none" strike="noStrike" dirty="0">
                <a:solidFill>
                  <a:srgbClr val="212121"/>
                </a:solidFill>
                <a:effectLst/>
                <a:latin typeface="Calibri" panose="020F0502020204030204" pitchFamily="34" charset="0"/>
              </a:rPr>
              <a:t>.</a:t>
            </a:r>
          </a:p>
        </p:txBody>
      </p:sp>
      <p:sp>
        <p:nvSpPr>
          <p:cNvPr id="44" name="TextBox 9">
            <a:extLst>
              <a:ext uri="{FF2B5EF4-FFF2-40B4-BE49-F238E27FC236}">
                <a16:creationId xmlns:a16="http://schemas.microsoft.com/office/drawing/2014/main" id="{508DB974-93CD-8669-C620-0F6A2B7466E7}"/>
              </a:ext>
            </a:extLst>
          </p:cNvPr>
          <p:cNvSpPr txBox="1"/>
          <p:nvPr/>
        </p:nvSpPr>
        <p:spPr>
          <a:xfrm>
            <a:off x="1011294" y="2272336"/>
            <a:ext cx="7904815" cy="413575"/>
          </a:xfrm>
          <a:prstGeom prst="rect">
            <a:avLst/>
          </a:prstGeom>
        </p:spPr>
        <p:txBody>
          <a:bodyPr wrap="square" lIns="0" tIns="0" rIns="0" bIns="0" numCol="1" rtlCol="0" anchor="t">
            <a:spAutoFit/>
          </a:bodyPr>
          <a:lstStyle/>
          <a:p>
            <a:pPr algn="l">
              <a:lnSpc>
                <a:spcPts val="3499"/>
              </a:lnSpc>
            </a:pPr>
            <a:r>
              <a:rPr lang="en-US" sz="2499" spc="554" dirty="0">
                <a:solidFill>
                  <a:srgbClr val="383837"/>
                </a:solidFill>
                <a:latin typeface="Gibson 3"/>
              </a:rPr>
              <a:t>POR QUÉ VENDER CON GENTILE HOME?</a:t>
            </a:r>
          </a:p>
        </p:txBody>
      </p:sp>
      <p:sp>
        <p:nvSpPr>
          <p:cNvPr id="46" name="TextBox 45">
            <a:extLst>
              <a:ext uri="{FF2B5EF4-FFF2-40B4-BE49-F238E27FC236}">
                <a16:creationId xmlns:a16="http://schemas.microsoft.com/office/drawing/2014/main" id="{C6D4550F-46D2-2AAD-C451-A24E6B8187A3}"/>
              </a:ext>
            </a:extLst>
          </p:cNvPr>
          <p:cNvSpPr txBox="1"/>
          <p:nvPr/>
        </p:nvSpPr>
        <p:spPr>
          <a:xfrm>
            <a:off x="9405601" y="8493121"/>
            <a:ext cx="7749081" cy="1015663"/>
          </a:xfrm>
          <a:prstGeom prst="rect">
            <a:avLst/>
          </a:prstGeom>
          <a:noFill/>
        </p:spPr>
        <p:txBody>
          <a:bodyPr wrap="square">
            <a:spAutoFit/>
          </a:bodyPr>
          <a:lstStyle/>
          <a:p>
            <a:pPr algn="just"/>
            <a:r>
              <a:rPr lang="es-ES" sz="2000" dirty="0"/>
              <a:t>RE/MAX es la marca inmobiliaria líder en España y el mundo, con </a:t>
            </a:r>
            <a:r>
              <a:rPr lang="es-ES" sz="2000" b="1" dirty="0"/>
              <a:t>miles de operaciones cerradas anualmente</a:t>
            </a:r>
            <a:r>
              <a:rPr lang="es-ES" sz="2000" dirty="0"/>
              <a:t> y un alto nivel de satisfacción entre sus clientes, lo que respalda su eficacia y profesionalismo.</a:t>
            </a:r>
            <a:endParaRPr lang="en-GB" b="0" i="0" u="none" strike="noStrike" dirty="0">
              <a:solidFill>
                <a:srgbClr val="212121"/>
              </a:solidFill>
              <a:effectLst/>
              <a:latin typeface="Calibri" panose="020F0502020204030204" pitchFamily="34" charset="0"/>
            </a:endParaRPr>
          </a:p>
        </p:txBody>
      </p:sp>
      <p:grpSp>
        <p:nvGrpSpPr>
          <p:cNvPr id="47" name="Group 14">
            <a:extLst>
              <a:ext uri="{FF2B5EF4-FFF2-40B4-BE49-F238E27FC236}">
                <a16:creationId xmlns:a16="http://schemas.microsoft.com/office/drawing/2014/main" id="{55411B40-4F2C-77A4-048B-4F4C6AE59DEC}"/>
              </a:ext>
            </a:extLst>
          </p:cNvPr>
          <p:cNvGrpSpPr>
            <a:grpSpLocks noChangeAspect="1"/>
          </p:cNvGrpSpPr>
          <p:nvPr/>
        </p:nvGrpSpPr>
        <p:grpSpPr>
          <a:xfrm>
            <a:off x="8766319" y="7660512"/>
            <a:ext cx="464650" cy="464650"/>
            <a:chOff x="0" y="0"/>
            <a:chExt cx="380390" cy="380390"/>
          </a:xfrm>
        </p:grpSpPr>
        <p:sp>
          <p:nvSpPr>
            <p:cNvPr id="48" name="Freeform 15">
              <a:extLst>
                <a:ext uri="{FF2B5EF4-FFF2-40B4-BE49-F238E27FC236}">
                  <a16:creationId xmlns:a16="http://schemas.microsoft.com/office/drawing/2014/main" id="{E95D847A-7BB5-3766-0ADB-0BF06E96DE02}"/>
                </a:ext>
              </a:extLst>
            </p:cNvPr>
            <p:cNvSpPr/>
            <p:nvPr/>
          </p:nvSpPr>
          <p:spPr>
            <a:xfrm>
              <a:off x="0" y="0"/>
              <a:ext cx="380365" cy="380492"/>
            </a:xfrm>
            <a:custGeom>
              <a:avLst/>
              <a:gdLst/>
              <a:ahLst/>
              <a:cxnLst/>
              <a:rect l="l" t="t" r="r" b="b"/>
              <a:pathLst>
                <a:path w="380365" h="380492">
                  <a:moveTo>
                    <a:pt x="190246" y="370840"/>
                  </a:moveTo>
                  <a:cubicBezTo>
                    <a:pt x="290068" y="370840"/>
                    <a:pt x="370967" y="289941"/>
                    <a:pt x="370967" y="190119"/>
                  </a:cubicBezTo>
                  <a:lnTo>
                    <a:pt x="375793" y="190119"/>
                  </a:lnTo>
                  <a:lnTo>
                    <a:pt x="370967" y="190119"/>
                  </a:lnTo>
                  <a:cubicBezTo>
                    <a:pt x="370840" y="90424"/>
                    <a:pt x="289941" y="9525"/>
                    <a:pt x="190246" y="9525"/>
                  </a:cubicBezTo>
                  <a:lnTo>
                    <a:pt x="190246" y="4826"/>
                  </a:lnTo>
                  <a:lnTo>
                    <a:pt x="190246" y="9525"/>
                  </a:lnTo>
                  <a:cubicBezTo>
                    <a:pt x="90424" y="9525"/>
                    <a:pt x="9525" y="90424"/>
                    <a:pt x="9525" y="190246"/>
                  </a:cubicBezTo>
                  <a:lnTo>
                    <a:pt x="4826" y="190246"/>
                  </a:lnTo>
                  <a:lnTo>
                    <a:pt x="9525" y="190246"/>
                  </a:lnTo>
                  <a:cubicBezTo>
                    <a:pt x="9525" y="290068"/>
                    <a:pt x="90424" y="370967"/>
                    <a:pt x="190246" y="370967"/>
                  </a:cubicBezTo>
                  <a:lnTo>
                    <a:pt x="190246" y="375793"/>
                  </a:lnTo>
                  <a:lnTo>
                    <a:pt x="190246" y="370967"/>
                  </a:lnTo>
                  <a:moveTo>
                    <a:pt x="190246" y="380492"/>
                  </a:moveTo>
                  <a:cubicBezTo>
                    <a:pt x="85090" y="380365"/>
                    <a:pt x="0" y="295275"/>
                    <a:pt x="0" y="190246"/>
                  </a:cubicBezTo>
                  <a:cubicBezTo>
                    <a:pt x="0" y="85217"/>
                    <a:pt x="85090" y="0"/>
                    <a:pt x="190246" y="0"/>
                  </a:cubicBezTo>
                  <a:cubicBezTo>
                    <a:pt x="295402" y="0"/>
                    <a:pt x="380365" y="85090"/>
                    <a:pt x="380365" y="190246"/>
                  </a:cubicBezTo>
                  <a:cubicBezTo>
                    <a:pt x="380365" y="295402"/>
                    <a:pt x="295275" y="380492"/>
                    <a:pt x="190119" y="380492"/>
                  </a:cubicBezTo>
                  <a:close/>
                </a:path>
              </a:pathLst>
            </a:custGeom>
            <a:solidFill>
              <a:srgbClr val="171615"/>
            </a:solidFill>
            <a:ln>
              <a:solidFill>
                <a:schemeClr val="accent1"/>
              </a:solidFill>
            </a:ln>
          </p:spPr>
        </p:sp>
      </p:grpSp>
      <p:sp>
        <p:nvSpPr>
          <p:cNvPr id="49" name="TextBox 34">
            <a:extLst>
              <a:ext uri="{FF2B5EF4-FFF2-40B4-BE49-F238E27FC236}">
                <a16:creationId xmlns:a16="http://schemas.microsoft.com/office/drawing/2014/main" id="{91CAB7C8-1C9F-9BA6-A919-B1BDEAB60A99}"/>
              </a:ext>
            </a:extLst>
          </p:cNvPr>
          <p:cNvSpPr txBox="1"/>
          <p:nvPr/>
        </p:nvSpPr>
        <p:spPr>
          <a:xfrm>
            <a:off x="8929672" y="7742069"/>
            <a:ext cx="137955" cy="284245"/>
          </a:xfrm>
          <a:prstGeom prst="rect">
            <a:avLst/>
          </a:prstGeom>
        </p:spPr>
        <p:txBody>
          <a:bodyPr lIns="0" tIns="0" rIns="0" bIns="0" numCol="1" rtlCol="0" anchor="t">
            <a:spAutoFit/>
          </a:bodyPr>
          <a:lstStyle/>
          <a:p>
            <a:pPr algn="l">
              <a:lnSpc>
                <a:spcPts val="2429"/>
              </a:lnSpc>
            </a:pPr>
            <a:r>
              <a:rPr lang="en-US" sz="1735" dirty="0">
                <a:solidFill>
                  <a:schemeClr val="accent1"/>
                </a:solidFill>
                <a:latin typeface="Gibson 2"/>
              </a:rPr>
              <a:t>5</a:t>
            </a:r>
          </a:p>
        </p:txBody>
      </p:sp>
      <p:grpSp>
        <p:nvGrpSpPr>
          <p:cNvPr id="50" name="Group 14">
            <a:extLst>
              <a:ext uri="{FF2B5EF4-FFF2-40B4-BE49-F238E27FC236}">
                <a16:creationId xmlns:a16="http://schemas.microsoft.com/office/drawing/2014/main" id="{E9B3E171-ED2D-C30E-2985-2275D27A9124}"/>
              </a:ext>
            </a:extLst>
          </p:cNvPr>
          <p:cNvGrpSpPr>
            <a:grpSpLocks noChangeAspect="1"/>
          </p:cNvGrpSpPr>
          <p:nvPr/>
        </p:nvGrpSpPr>
        <p:grpSpPr>
          <a:xfrm>
            <a:off x="8766319" y="8721216"/>
            <a:ext cx="464650" cy="464650"/>
            <a:chOff x="0" y="0"/>
            <a:chExt cx="380390" cy="380390"/>
          </a:xfrm>
        </p:grpSpPr>
        <p:sp>
          <p:nvSpPr>
            <p:cNvPr id="51" name="Freeform 15">
              <a:extLst>
                <a:ext uri="{FF2B5EF4-FFF2-40B4-BE49-F238E27FC236}">
                  <a16:creationId xmlns:a16="http://schemas.microsoft.com/office/drawing/2014/main" id="{2D50E403-3C3E-7685-CBA7-317AAA200343}"/>
                </a:ext>
              </a:extLst>
            </p:cNvPr>
            <p:cNvSpPr/>
            <p:nvPr/>
          </p:nvSpPr>
          <p:spPr>
            <a:xfrm>
              <a:off x="0" y="0"/>
              <a:ext cx="380365" cy="380492"/>
            </a:xfrm>
            <a:custGeom>
              <a:avLst/>
              <a:gdLst/>
              <a:ahLst/>
              <a:cxnLst/>
              <a:rect l="l" t="t" r="r" b="b"/>
              <a:pathLst>
                <a:path w="380365" h="380492">
                  <a:moveTo>
                    <a:pt x="190246" y="370840"/>
                  </a:moveTo>
                  <a:cubicBezTo>
                    <a:pt x="290068" y="370840"/>
                    <a:pt x="370967" y="289941"/>
                    <a:pt x="370967" y="190119"/>
                  </a:cubicBezTo>
                  <a:lnTo>
                    <a:pt x="375793" y="190119"/>
                  </a:lnTo>
                  <a:lnTo>
                    <a:pt x="370967" y="190119"/>
                  </a:lnTo>
                  <a:cubicBezTo>
                    <a:pt x="370840" y="90424"/>
                    <a:pt x="289941" y="9525"/>
                    <a:pt x="190246" y="9525"/>
                  </a:cubicBezTo>
                  <a:lnTo>
                    <a:pt x="190246" y="4826"/>
                  </a:lnTo>
                  <a:lnTo>
                    <a:pt x="190246" y="9525"/>
                  </a:lnTo>
                  <a:cubicBezTo>
                    <a:pt x="90424" y="9525"/>
                    <a:pt x="9525" y="90424"/>
                    <a:pt x="9525" y="190246"/>
                  </a:cubicBezTo>
                  <a:lnTo>
                    <a:pt x="4826" y="190246"/>
                  </a:lnTo>
                  <a:lnTo>
                    <a:pt x="9525" y="190246"/>
                  </a:lnTo>
                  <a:cubicBezTo>
                    <a:pt x="9525" y="290068"/>
                    <a:pt x="90424" y="370967"/>
                    <a:pt x="190246" y="370967"/>
                  </a:cubicBezTo>
                  <a:lnTo>
                    <a:pt x="190246" y="375793"/>
                  </a:lnTo>
                  <a:lnTo>
                    <a:pt x="190246" y="370967"/>
                  </a:lnTo>
                  <a:moveTo>
                    <a:pt x="190246" y="380492"/>
                  </a:moveTo>
                  <a:cubicBezTo>
                    <a:pt x="85090" y="380365"/>
                    <a:pt x="0" y="295275"/>
                    <a:pt x="0" y="190246"/>
                  </a:cubicBezTo>
                  <a:cubicBezTo>
                    <a:pt x="0" y="85217"/>
                    <a:pt x="85090" y="0"/>
                    <a:pt x="190246" y="0"/>
                  </a:cubicBezTo>
                  <a:cubicBezTo>
                    <a:pt x="295402" y="0"/>
                    <a:pt x="380365" y="85090"/>
                    <a:pt x="380365" y="190246"/>
                  </a:cubicBezTo>
                  <a:cubicBezTo>
                    <a:pt x="380365" y="295402"/>
                    <a:pt x="295275" y="380492"/>
                    <a:pt x="190119" y="380492"/>
                  </a:cubicBezTo>
                  <a:close/>
                </a:path>
              </a:pathLst>
            </a:custGeom>
            <a:solidFill>
              <a:srgbClr val="171615"/>
            </a:solidFill>
            <a:ln>
              <a:solidFill>
                <a:schemeClr val="accent1"/>
              </a:solidFill>
            </a:ln>
          </p:spPr>
        </p:sp>
      </p:grpSp>
      <p:sp>
        <p:nvSpPr>
          <p:cNvPr id="52" name="TextBox 34">
            <a:extLst>
              <a:ext uri="{FF2B5EF4-FFF2-40B4-BE49-F238E27FC236}">
                <a16:creationId xmlns:a16="http://schemas.microsoft.com/office/drawing/2014/main" id="{8A8622A6-5215-90C8-E25A-700A79DF7FA8}"/>
              </a:ext>
            </a:extLst>
          </p:cNvPr>
          <p:cNvSpPr txBox="1"/>
          <p:nvPr/>
        </p:nvSpPr>
        <p:spPr>
          <a:xfrm>
            <a:off x="8929672" y="8802773"/>
            <a:ext cx="137955" cy="284245"/>
          </a:xfrm>
          <a:prstGeom prst="rect">
            <a:avLst/>
          </a:prstGeom>
        </p:spPr>
        <p:txBody>
          <a:bodyPr lIns="0" tIns="0" rIns="0" bIns="0" numCol="1" rtlCol="0" anchor="t">
            <a:spAutoFit/>
          </a:bodyPr>
          <a:lstStyle/>
          <a:p>
            <a:pPr algn="l">
              <a:lnSpc>
                <a:spcPts val="2429"/>
              </a:lnSpc>
            </a:pPr>
            <a:r>
              <a:rPr lang="en-US" sz="1735" dirty="0">
                <a:solidFill>
                  <a:schemeClr val="accent1"/>
                </a:solidFill>
                <a:latin typeface="Gibson 2"/>
              </a:rPr>
              <a:t>6</a:t>
            </a:r>
          </a:p>
        </p:txBody>
      </p:sp>
      <p:sp>
        <p:nvSpPr>
          <p:cNvPr id="54" name="TextBox 53">
            <a:extLst>
              <a:ext uri="{FF2B5EF4-FFF2-40B4-BE49-F238E27FC236}">
                <a16:creationId xmlns:a16="http://schemas.microsoft.com/office/drawing/2014/main" id="{4560BA91-AAA3-CAE6-E743-111429C39325}"/>
              </a:ext>
            </a:extLst>
          </p:cNvPr>
          <p:cNvSpPr txBox="1"/>
          <p:nvPr/>
        </p:nvSpPr>
        <p:spPr>
          <a:xfrm>
            <a:off x="9405601" y="6418699"/>
            <a:ext cx="8143901" cy="1015663"/>
          </a:xfrm>
          <a:prstGeom prst="rect">
            <a:avLst/>
          </a:prstGeom>
          <a:noFill/>
        </p:spPr>
        <p:txBody>
          <a:bodyPr wrap="square">
            <a:spAutoFit/>
          </a:bodyPr>
          <a:lstStyle/>
          <a:p>
            <a:pPr algn="just"/>
            <a:r>
              <a:rPr lang="es-ES" sz="2000" dirty="0"/>
              <a:t>La red REMAX ofrece </a:t>
            </a:r>
            <a:r>
              <a:rPr lang="es-ES" sz="2000" b="1" dirty="0"/>
              <a:t>seguridad jurídica en toda la transacción</a:t>
            </a:r>
            <a:r>
              <a:rPr lang="es-ES" sz="2000" dirty="0"/>
              <a:t>, con asesoramiento en contratos, hipotecas y trámites administrativos, asegurando que la venta se realice de manera transparente y sin riesgos.</a:t>
            </a:r>
            <a:endParaRPr lang="en-GB" sz="2000" dirty="0">
              <a:solidFill>
                <a:srgbClr val="212121"/>
              </a:solidFill>
              <a:latin typeface="Calibri" panose="020F0502020204030204" pitchFamily="34" charset="0"/>
            </a:endParaRPr>
          </a:p>
        </p:txBody>
      </p:sp>
      <p:cxnSp>
        <p:nvCxnSpPr>
          <p:cNvPr id="56" name="Straight Connector 55">
            <a:extLst>
              <a:ext uri="{FF2B5EF4-FFF2-40B4-BE49-F238E27FC236}">
                <a16:creationId xmlns:a16="http://schemas.microsoft.com/office/drawing/2014/main" id="{6CE814DB-0329-EA82-4656-44FC43BFFF98}"/>
              </a:ext>
            </a:extLst>
          </p:cNvPr>
          <p:cNvCxnSpPr>
            <a:cxnSpLocks/>
          </p:cNvCxnSpPr>
          <p:nvPr/>
        </p:nvCxnSpPr>
        <p:spPr>
          <a:xfrm>
            <a:off x="9440126" y="4090402"/>
            <a:ext cx="81093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E21C900-95EB-E421-86AC-C9131247E771}"/>
              </a:ext>
            </a:extLst>
          </p:cNvPr>
          <p:cNvCxnSpPr>
            <a:cxnSpLocks/>
          </p:cNvCxnSpPr>
          <p:nvPr/>
        </p:nvCxnSpPr>
        <p:spPr>
          <a:xfrm>
            <a:off x="9446222" y="4956034"/>
            <a:ext cx="81032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D9367FC-2A12-1526-E427-E386FE04715D}"/>
              </a:ext>
            </a:extLst>
          </p:cNvPr>
          <p:cNvCxnSpPr>
            <a:cxnSpLocks/>
          </p:cNvCxnSpPr>
          <p:nvPr/>
        </p:nvCxnSpPr>
        <p:spPr>
          <a:xfrm>
            <a:off x="9452318" y="6352018"/>
            <a:ext cx="80971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A1B86BF-DFB0-AB0A-FDCB-8232E9A7CC11}"/>
              </a:ext>
            </a:extLst>
          </p:cNvPr>
          <p:cNvCxnSpPr>
            <a:cxnSpLocks/>
          </p:cNvCxnSpPr>
          <p:nvPr/>
        </p:nvCxnSpPr>
        <p:spPr>
          <a:xfrm>
            <a:off x="9488894" y="7504162"/>
            <a:ext cx="806060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28BEDE2-0A8B-D34C-5B60-CD891E0F4754}"/>
              </a:ext>
            </a:extLst>
          </p:cNvPr>
          <p:cNvCxnSpPr>
            <a:cxnSpLocks/>
          </p:cNvCxnSpPr>
          <p:nvPr/>
        </p:nvCxnSpPr>
        <p:spPr>
          <a:xfrm>
            <a:off x="9494990" y="8388082"/>
            <a:ext cx="8054512" cy="105039"/>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Imagen 12">
            <a:extLst>
              <a:ext uri="{FF2B5EF4-FFF2-40B4-BE49-F238E27FC236}">
                <a16:creationId xmlns:a16="http://schemas.microsoft.com/office/drawing/2014/main" id="{0165E263-E158-1249-BB3F-0629FECB63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602" y="3106332"/>
            <a:ext cx="6616700" cy="66167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E8317F41-B93E-4A4E-9F59-1748A6E30CF8}"/>
              </a:ext>
            </a:extLst>
          </p:cNvPr>
          <p:cNvPicPr>
            <a:picLocks noChangeAspect="1"/>
          </p:cNvPicPr>
          <p:nvPr/>
        </p:nvPicPr>
        <p:blipFill rotWithShape="1">
          <a:blip r:embed="rId2">
            <a:extLst>
              <a:ext uri="{28A0092B-C50C-407E-A947-70E740481C1C}">
                <a14:useLocalDpi xmlns:a14="http://schemas.microsoft.com/office/drawing/2010/main" val="0"/>
              </a:ext>
            </a:extLst>
          </a:blip>
          <a:srcRect t="2974" r="5800" b="2994"/>
          <a:stretch/>
        </p:blipFill>
        <p:spPr>
          <a:xfrm>
            <a:off x="0" y="18370"/>
            <a:ext cx="18288000" cy="10268629"/>
          </a:xfrm>
          <a:prstGeom prst="rect">
            <a:avLst/>
          </a:prstGeom>
        </p:spPr>
      </p:pic>
      <p:sp>
        <p:nvSpPr>
          <p:cNvPr id="19" name="Freeform 19"/>
          <p:cNvSpPr/>
          <p:nvPr/>
        </p:nvSpPr>
        <p:spPr>
          <a:xfrm>
            <a:off x="10806336" y="8166182"/>
            <a:ext cx="201182" cy="201182"/>
          </a:xfrm>
          <a:custGeom>
            <a:avLst/>
            <a:gdLst/>
            <a:ahLst/>
            <a:cxnLst/>
            <a:rect l="l" t="t" r="r" b="b"/>
            <a:pathLst>
              <a:path w="201182" h="201182">
                <a:moveTo>
                  <a:pt x="0" y="0"/>
                </a:moveTo>
                <a:lnTo>
                  <a:pt x="201182" y="0"/>
                </a:lnTo>
                <a:lnTo>
                  <a:pt x="201182" y="201182"/>
                </a:lnTo>
                <a:lnTo>
                  <a:pt x="0" y="201182"/>
                </a:lnTo>
                <a:lnTo>
                  <a:pt x="0" y="0"/>
                </a:lnTo>
                <a:close/>
              </a:path>
            </a:pathLst>
          </a:custGeom>
          <a:blipFill>
            <a:blip r:embed="rId3">
              <a:alphaModFix amt="71000"/>
              <a:extLst>
                <a:ext uri="{96DAC541-7B7A-43D3-8B79-37D633B846F1}">
                  <asvg:svgBlip xmlns:asvg="http://schemas.microsoft.com/office/drawing/2016/SVG/main" r:embed="rId4"/>
                </a:ext>
              </a:extLst>
            </a:blip>
            <a:stretch>
              <a:fillRect/>
            </a:stretch>
          </a:blipFill>
        </p:spPr>
      </p:sp>
      <p:sp>
        <p:nvSpPr>
          <p:cNvPr id="22" name="TextBox 22"/>
          <p:cNvSpPr txBox="1"/>
          <p:nvPr/>
        </p:nvSpPr>
        <p:spPr>
          <a:xfrm>
            <a:off x="12325368" y="7741243"/>
            <a:ext cx="4132718" cy="1942070"/>
          </a:xfrm>
          <a:prstGeom prst="rect">
            <a:avLst/>
          </a:prstGeom>
        </p:spPr>
        <p:txBody>
          <a:bodyPr wrap="square" lIns="0" tIns="0" rIns="0" bIns="0" numCol="1" rtlCol="0" anchor="t">
            <a:spAutoFit/>
          </a:bodyPr>
          <a:lstStyle/>
          <a:p>
            <a:pPr algn="ctr">
              <a:lnSpc>
                <a:spcPts val="2062"/>
              </a:lnSpc>
            </a:pPr>
            <a:endParaRPr lang="en-US" sz="1400" spc="72" dirty="0">
              <a:solidFill>
                <a:schemeClr val="bg1"/>
              </a:solidFill>
              <a:latin typeface="+mj-lt"/>
            </a:endParaRPr>
          </a:p>
          <a:p>
            <a:pPr algn="ctr">
              <a:lnSpc>
                <a:spcPts val="2062"/>
              </a:lnSpc>
            </a:pPr>
            <a:endParaRPr lang="en-US" sz="1400" spc="72" dirty="0">
              <a:solidFill>
                <a:schemeClr val="bg1"/>
              </a:solidFill>
              <a:latin typeface="+mj-lt"/>
            </a:endParaRPr>
          </a:p>
          <a:p>
            <a:pPr algn="ctr">
              <a:lnSpc>
                <a:spcPts val="2062"/>
              </a:lnSpc>
            </a:pPr>
            <a:r>
              <a:rPr lang="en-US" sz="1400" spc="13" dirty="0">
                <a:solidFill>
                  <a:schemeClr val="bg1"/>
                </a:solidFill>
                <a:latin typeface="+mj-lt"/>
              </a:rPr>
              <a:t>Paseo de la </a:t>
            </a:r>
            <a:r>
              <a:rPr lang="en-US" sz="1400" spc="13" dirty="0" err="1">
                <a:solidFill>
                  <a:schemeClr val="bg1"/>
                </a:solidFill>
                <a:latin typeface="+mj-lt"/>
              </a:rPr>
              <a:t>Castellana</a:t>
            </a:r>
            <a:r>
              <a:rPr lang="en-US" sz="1400" spc="13" dirty="0">
                <a:solidFill>
                  <a:schemeClr val="bg1"/>
                </a:solidFill>
                <a:latin typeface="+mj-lt"/>
              </a:rPr>
              <a:t>, 154 </a:t>
            </a:r>
            <a:br>
              <a:rPr lang="en-US" sz="1400" spc="13" dirty="0">
                <a:solidFill>
                  <a:schemeClr val="bg1"/>
                </a:solidFill>
                <a:latin typeface="+mj-lt"/>
              </a:rPr>
            </a:br>
            <a:r>
              <a:rPr lang="en-US" sz="1400" spc="13" dirty="0">
                <a:solidFill>
                  <a:schemeClr val="bg1"/>
                </a:solidFill>
                <a:latin typeface="+mj-lt"/>
              </a:rPr>
              <a:t>CP. 28046, Madrid.</a:t>
            </a:r>
          </a:p>
          <a:p>
            <a:pPr algn="ctr">
              <a:lnSpc>
                <a:spcPts val="2062"/>
              </a:lnSpc>
            </a:pPr>
            <a:r>
              <a:rPr lang="en-US" sz="1400" spc="13" dirty="0">
                <a:solidFill>
                  <a:schemeClr val="bg1"/>
                </a:solidFill>
                <a:latin typeface="+mj-lt"/>
              </a:rPr>
              <a:t>T: +34 913430876 | 617653606</a:t>
            </a:r>
            <a:br>
              <a:rPr lang="en-US" sz="1400" spc="13" dirty="0">
                <a:solidFill>
                  <a:schemeClr val="bg1"/>
                </a:solidFill>
                <a:latin typeface="+mj-lt"/>
              </a:rPr>
            </a:br>
            <a:r>
              <a:rPr lang="en-US" sz="1400" spc="13" dirty="0">
                <a:solidFill>
                  <a:schemeClr val="bg1"/>
                </a:solidFill>
                <a:latin typeface="+mj-lt"/>
              </a:rPr>
              <a:t>E: </a:t>
            </a:r>
            <a:r>
              <a:rPr lang="en-US" sz="1400" spc="13" dirty="0">
                <a:solidFill>
                  <a:schemeClr val="bg1"/>
                </a:solidFill>
                <a:latin typeface="+mj-lt"/>
                <a:hlinkClick r:id="rId5">
                  <a:extLst>
                    <a:ext uri="{A12FA001-AC4F-418D-AE19-62706E023703}">
                      <ahyp:hlinkClr xmlns:ahyp="http://schemas.microsoft.com/office/drawing/2018/hyperlinkcolor" val="tx"/>
                    </a:ext>
                  </a:extLst>
                </a:hlinkClick>
              </a:rPr>
              <a:t>gentilehome.es</a:t>
            </a:r>
            <a:endParaRPr lang="en-US" sz="1400" u="sng" spc="72" dirty="0">
              <a:solidFill>
                <a:schemeClr val="bg1"/>
              </a:solidFill>
              <a:latin typeface="+mj-lt"/>
              <a:hlinkClick r:id="rId6" tooltip="mailto:costabrava@lucasfox.com">
                <a:extLst>
                  <a:ext uri="{A12FA001-AC4F-418D-AE19-62706E023703}">
                    <ahyp:hlinkClr xmlns:ahyp="http://schemas.microsoft.com/office/drawing/2018/hyperlinkcolor" val="tx"/>
                  </a:ext>
                </a:extLst>
              </a:hlinkClick>
            </a:endParaRPr>
          </a:p>
          <a:p>
            <a:pPr algn="ctr">
              <a:lnSpc>
                <a:spcPts val="2914"/>
              </a:lnSpc>
            </a:pPr>
            <a:r>
              <a:rPr lang="en-US" sz="1400" spc="61" dirty="0" err="1">
                <a:solidFill>
                  <a:schemeClr val="bg1"/>
                </a:solidFill>
                <a:latin typeface="+mj-lt"/>
              </a:rPr>
              <a:t>www.gentilehome.es</a:t>
            </a:r>
            <a:endParaRPr lang="en-US" sz="1400" spc="61" dirty="0">
              <a:solidFill>
                <a:schemeClr val="bg1"/>
              </a:solidFill>
              <a:latin typeface="+mj-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6FDFA69-1F4B-3497-D493-9E34A862D6C3}"/>
              </a:ext>
            </a:extLst>
          </p:cNvPr>
          <p:cNvGrpSpPr>
            <a:grpSpLocks noChangeAspect="1"/>
          </p:cNvGrpSpPr>
          <p:nvPr/>
        </p:nvGrpSpPr>
        <p:grpSpPr>
          <a:xfrm>
            <a:off x="1028700" y="1065240"/>
            <a:ext cx="1597199" cy="661884"/>
            <a:chOff x="0" y="0"/>
            <a:chExt cx="1359789" cy="563499"/>
          </a:xfrm>
        </p:grpSpPr>
        <p:sp>
          <p:nvSpPr>
            <p:cNvPr id="3" name="Freeform 3">
              <a:extLst>
                <a:ext uri="{FF2B5EF4-FFF2-40B4-BE49-F238E27FC236}">
                  <a16:creationId xmlns:a16="http://schemas.microsoft.com/office/drawing/2014/main" id="{7CF8E85D-F6DD-6ADD-A32D-DA759A8FE03C}"/>
                </a:ext>
              </a:extLst>
            </p:cNvPr>
            <p:cNvSpPr/>
            <p:nvPr/>
          </p:nvSpPr>
          <p:spPr>
            <a:xfrm>
              <a:off x="0" y="0"/>
              <a:ext cx="1359789" cy="563499"/>
            </a:xfrm>
            <a:custGeom>
              <a:avLst/>
              <a:gdLst/>
              <a:ahLst/>
              <a:cxnLst/>
              <a:rect l="l" t="t" r="r" b="b"/>
              <a:pathLst>
                <a:path w="1359789" h="563499">
                  <a:moveTo>
                    <a:pt x="0" y="563499"/>
                  </a:moveTo>
                  <a:lnTo>
                    <a:pt x="1359789" y="563499"/>
                  </a:lnTo>
                  <a:lnTo>
                    <a:pt x="1359789" y="0"/>
                  </a:lnTo>
                  <a:lnTo>
                    <a:pt x="0" y="0"/>
                  </a:lnTo>
                  <a:close/>
                </a:path>
              </a:pathLst>
            </a:custGeom>
            <a:solidFill>
              <a:schemeClr val="tx2"/>
            </a:solidFill>
          </p:spPr>
          <p:txBody>
            <a:bodyPr/>
            <a:lstStyle/>
            <a:p>
              <a:endParaRPr lang="es-ES" dirty="0"/>
            </a:p>
          </p:txBody>
        </p:sp>
      </p:grpSp>
      <p:sp>
        <p:nvSpPr>
          <p:cNvPr id="4" name="TextBox 15">
            <a:extLst>
              <a:ext uri="{FF2B5EF4-FFF2-40B4-BE49-F238E27FC236}">
                <a16:creationId xmlns:a16="http://schemas.microsoft.com/office/drawing/2014/main" id="{BF5263C9-525A-0772-5020-2FF2280D4A58}"/>
              </a:ext>
            </a:extLst>
          </p:cNvPr>
          <p:cNvSpPr txBox="1"/>
          <p:nvPr/>
        </p:nvSpPr>
        <p:spPr>
          <a:xfrm>
            <a:off x="1172291" y="923925"/>
            <a:ext cx="1371886" cy="880229"/>
          </a:xfrm>
          <a:prstGeom prst="rect">
            <a:avLst/>
          </a:prstGeom>
        </p:spPr>
        <p:txBody>
          <a:bodyPr lIns="0" tIns="0" rIns="0" bIns="0" numCol="1" rtlCol="0" anchor="t">
            <a:spAutoFit/>
          </a:bodyPr>
          <a:lstStyle/>
          <a:p>
            <a:pPr algn="l">
              <a:lnSpc>
                <a:spcPts val="7207"/>
              </a:lnSpc>
            </a:pPr>
            <a:r>
              <a:rPr lang="en-US" sz="5100" spc="-77" dirty="0">
                <a:solidFill>
                  <a:srgbClr val="FFFFFF"/>
                </a:solidFill>
                <a:latin typeface="Gibson 1"/>
              </a:rPr>
              <a:t>02</a:t>
            </a:r>
            <a:endParaRPr lang="en-US" sz="5148" spc="-77" dirty="0">
              <a:solidFill>
                <a:srgbClr val="FFFFFF"/>
              </a:solidFill>
              <a:latin typeface="Gibson 1"/>
            </a:endParaRPr>
          </a:p>
        </p:txBody>
      </p:sp>
      <p:sp>
        <p:nvSpPr>
          <p:cNvPr id="5" name="TextBox 14">
            <a:extLst>
              <a:ext uri="{FF2B5EF4-FFF2-40B4-BE49-F238E27FC236}">
                <a16:creationId xmlns:a16="http://schemas.microsoft.com/office/drawing/2014/main" id="{E2E7B002-40FF-88DE-968E-6242F4E90E86}"/>
              </a:ext>
            </a:extLst>
          </p:cNvPr>
          <p:cNvSpPr txBox="1"/>
          <p:nvPr/>
        </p:nvSpPr>
        <p:spPr>
          <a:xfrm>
            <a:off x="2731609" y="1062708"/>
            <a:ext cx="6043499" cy="692497"/>
          </a:xfrm>
          <a:prstGeom prst="rect">
            <a:avLst/>
          </a:prstGeom>
        </p:spPr>
        <p:txBody>
          <a:bodyPr lIns="0" tIns="0" rIns="0" bIns="0" numCol="1" rtlCol="0" anchor="t">
            <a:spAutoFit/>
          </a:bodyPr>
          <a:lstStyle/>
          <a:p>
            <a:pPr algn="l">
              <a:lnSpc>
                <a:spcPts val="1604"/>
              </a:lnSpc>
            </a:pPr>
            <a:r>
              <a:rPr lang="en-US" sz="1568" spc="-31" dirty="0">
                <a:solidFill>
                  <a:schemeClr val="accent1"/>
                </a:solidFill>
                <a:latin typeface="Gibson 1"/>
              </a:rPr>
              <a:t>DOCUMENTO DE VALORACIÓN</a:t>
            </a:r>
          </a:p>
          <a:p>
            <a:pPr algn="l">
              <a:lnSpc>
                <a:spcPts val="3841"/>
              </a:lnSpc>
            </a:pPr>
            <a:r>
              <a:rPr lang="en-US" sz="3755" spc="-56" dirty="0">
                <a:solidFill>
                  <a:schemeClr val="accent1"/>
                </a:solidFill>
                <a:latin typeface="Gibson 1"/>
              </a:rPr>
              <a:t>PLAN DE MARKETING</a:t>
            </a:r>
          </a:p>
        </p:txBody>
      </p:sp>
      <p:sp>
        <p:nvSpPr>
          <p:cNvPr id="15" name="TextBox 11">
            <a:extLst>
              <a:ext uri="{FF2B5EF4-FFF2-40B4-BE49-F238E27FC236}">
                <a16:creationId xmlns:a16="http://schemas.microsoft.com/office/drawing/2014/main" id="{3F22A0FE-03CB-AA4B-82FC-4D1167063A9F}"/>
              </a:ext>
            </a:extLst>
          </p:cNvPr>
          <p:cNvSpPr txBox="1"/>
          <p:nvPr/>
        </p:nvSpPr>
        <p:spPr>
          <a:xfrm>
            <a:off x="14005320" y="501691"/>
            <a:ext cx="4296920" cy="442750"/>
          </a:xfrm>
          <a:prstGeom prst="rect">
            <a:avLst/>
          </a:prstGeom>
        </p:spPr>
        <p:txBody>
          <a:bodyPr lIns="0" tIns="0" rIns="0" bIns="0" numCol="1" rtlCol="0" anchor="t">
            <a:spAutoFit/>
          </a:bodyPr>
          <a:lstStyle/>
          <a:p>
            <a:pPr algn="l">
              <a:lnSpc>
                <a:spcPts val="1763"/>
              </a:lnSpc>
            </a:pPr>
            <a:r>
              <a:rPr lang="en-US" sz="1259" spc="56" dirty="0">
                <a:solidFill>
                  <a:schemeClr val="accent1"/>
                </a:solidFill>
                <a:latin typeface="Gibson 2"/>
              </a:rPr>
              <a:t>GENTILE HOME/ DOCUMENTO DE VALORACIÓN / INTRODUCCIÓN</a:t>
            </a:r>
          </a:p>
        </p:txBody>
      </p:sp>
      <p:pic>
        <p:nvPicPr>
          <p:cNvPr id="19" name="Imagen 18">
            <a:extLst>
              <a:ext uri="{FF2B5EF4-FFF2-40B4-BE49-F238E27FC236}">
                <a16:creationId xmlns:a16="http://schemas.microsoft.com/office/drawing/2014/main" id="{9EB13256-D7A3-3A46-A587-6E926EF67F66}"/>
              </a:ext>
            </a:extLst>
          </p:cNvPr>
          <p:cNvPicPr>
            <a:picLocks noChangeAspect="1"/>
          </p:cNvPicPr>
          <p:nvPr/>
        </p:nvPicPr>
        <p:blipFill>
          <a:blip r:embed="rId2"/>
          <a:stretch>
            <a:fillRect/>
          </a:stretch>
        </p:blipFill>
        <p:spPr>
          <a:xfrm>
            <a:off x="1028700" y="2671097"/>
            <a:ext cx="16463491" cy="6173809"/>
          </a:xfrm>
          <a:prstGeom prst="rect">
            <a:avLst/>
          </a:prstGeom>
        </p:spPr>
      </p:pic>
    </p:spTree>
    <p:extLst>
      <p:ext uri="{BB962C8B-B14F-4D97-AF65-F5344CB8AC3E}">
        <p14:creationId xmlns:p14="http://schemas.microsoft.com/office/powerpoint/2010/main" val="4206162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6FDFA69-1F4B-3497-D493-9E34A862D6C3}"/>
              </a:ext>
            </a:extLst>
          </p:cNvPr>
          <p:cNvGrpSpPr>
            <a:grpSpLocks noChangeAspect="1"/>
          </p:cNvGrpSpPr>
          <p:nvPr/>
        </p:nvGrpSpPr>
        <p:grpSpPr>
          <a:xfrm>
            <a:off x="1028700" y="1065240"/>
            <a:ext cx="1597199" cy="661884"/>
            <a:chOff x="0" y="0"/>
            <a:chExt cx="1359789" cy="563499"/>
          </a:xfrm>
        </p:grpSpPr>
        <p:sp>
          <p:nvSpPr>
            <p:cNvPr id="3" name="Freeform 3">
              <a:extLst>
                <a:ext uri="{FF2B5EF4-FFF2-40B4-BE49-F238E27FC236}">
                  <a16:creationId xmlns:a16="http://schemas.microsoft.com/office/drawing/2014/main" id="{7CF8E85D-F6DD-6ADD-A32D-DA759A8FE03C}"/>
                </a:ext>
              </a:extLst>
            </p:cNvPr>
            <p:cNvSpPr/>
            <p:nvPr/>
          </p:nvSpPr>
          <p:spPr>
            <a:xfrm>
              <a:off x="0" y="0"/>
              <a:ext cx="1359789" cy="563499"/>
            </a:xfrm>
            <a:custGeom>
              <a:avLst/>
              <a:gdLst/>
              <a:ahLst/>
              <a:cxnLst/>
              <a:rect l="l" t="t" r="r" b="b"/>
              <a:pathLst>
                <a:path w="1359789" h="563499">
                  <a:moveTo>
                    <a:pt x="0" y="563499"/>
                  </a:moveTo>
                  <a:lnTo>
                    <a:pt x="1359789" y="563499"/>
                  </a:lnTo>
                  <a:lnTo>
                    <a:pt x="1359789" y="0"/>
                  </a:lnTo>
                  <a:lnTo>
                    <a:pt x="0" y="0"/>
                  </a:lnTo>
                  <a:close/>
                </a:path>
              </a:pathLst>
            </a:custGeom>
            <a:solidFill>
              <a:schemeClr val="tx2"/>
            </a:solidFill>
          </p:spPr>
          <p:txBody>
            <a:bodyPr/>
            <a:lstStyle/>
            <a:p>
              <a:endParaRPr lang="es-ES" dirty="0"/>
            </a:p>
          </p:txBody>
        </p:sp>
      </p:grpSp>
      <p:sp>
        <p:nvSpPr>
          <p:cNvPr id="4" name="TextBox 15">
            <a:extLst>
              <a:ext uri="{FF2B5EF4-FFF2-40B4-BE49-F238E27FC236}">
                <a16:creationId xmlns:a16="http://schemas.microsoft.com/office/drawing/2014/main" id="{BF5263C9-525A-0772-5020-2FF2280D4A58}"/>
              </a:ext>
            </a:extLst>
          </p:cNvPr>
          <p:cNvSpPr txBox="1"/>
          <p:nvPr/>
        </p:nvSpPr>
        <p:spPr>
          <a:xfrm>
            <a:off x="1172291" y="923925"/>
            <a:ext cx="1371886" cy="880229"/>
          </a:xfrm>
          <a:prstGeom prst="rect">
            <a:avLst/>
          </a:prstGeom>
        </p:spPr>
        <p:txBody>
          <a:bodyPr lIns="0" tIns="0" rIns="0" bIns="0" numCol="1" rtlCol="0" anchor="t">
            <a:spAutoFit/>
          </a:bodyPr>
          <a:lstStyle/>
          <a:p>
            <a:pPr algn="l">
              <a:lnSpc>
                <a:spcPts val="7207"/>
              </a:lnSpc>
            </a:pPr>
            <a:r>
              <a:rPr lang="en-US" sz="5100" spc="-77" dirty="0">
                <a:solidFill>
                  <a:srgbClr val="FFFFFF"/>
                </a:solidFill>
                <a:latin typeface="Gibson 1"/>
              </a:rPr>
              <a:t>02</a:t>
            </a:r>
            <a:endParaRPr lang="en-US" sz="5148" spc="-77" dirty="0">
              <a:solidFill>
                <a:srgbClr val="FFFFFF"/>
              </a:solidFill>
              <a:latin typeface="Gibson 1"/>
            </a:endParaRPr>
          </a:p>
        </p:txBody>
      </p:sp>
      <p:sp>
        <p:nvSpPr>
          <p:cNvPr id="5" name="TextBox 14">
            <a:extLst>
              <a:ext uri="{FF2B5EF4-FFF2-40B4-BE49-F238E27FC236}">
                <a16:creationId xmlns:a16="http://schemas.microsoft.com/office/drawing/2014/main" id="{E2E7B002-40FF-88DE-968E-6242F4E90E86}"/>
              </a:ext>
            </a:extLst>
          </p:cNvPr>
          <p:cNvSpPr txBox="1"/>
          <p:nvPr/>
        </p:nvSpPr>
        <p:spPr>
          <a:xfrm>
            <a:off x="2731609" y="1062708"/>
            <a:ext cx="6043499" cy="692497"/>
          </a:xfrm>
          <a:prstGeom prst="rect">
            <a:avLst/>
          </a:prstGeom>
        </p:spPr>
        <p:txBody>
          <a:bodyPr lIns="0" tIns="0" rIns="0" bIns="0" numCol="1" rtlCol="0" anchor="t">
            <a:spAutoFit/>
          </a:bodyPr>
          <a:lstStyle/>
          <a:p>
            <a:pPr algn="l">
              <a:lnSpc>
                <a:spcPts val="1604"/>
              </a:lnSpc>
            </a:pPr>
            <a:r>
              <a:rPr lang="en-US" sz="1568" spc="-31" dirty="0">
                <a:solidFill>
                  <a:schemeClr val="accent1"/>
                </a:solidFill>
                <a:latin typeface="Gibson 1"/>
              </a:rPr>
              <a:t>DOCUMENTO DE VALORACIÓN</a:t>
            </a:r>
          </a:p>
          <a:p>
            <a:pPr algn="l">
              <a:lnSpc>
                <a:spcPts val="3841"/>
              </a:lnSpc>
            </a:pPr>
            <a:r>
              <a:rPr lang="en-US" sz="3755" spc="-56" dirty="0">
                <a:solidFill>
                  <a:schemeClr val="accent1"/>
                </a:solidFill>
                <a:latin typeface="Gibson 1"/>
              </a:rPr>
              <a:t>PLAN DE MARKETING</a:t>
            </a:r>
          </a:p>
        </p:txBody>
      </p:sp>
      <p:sp>
        <p:nvSpPr>
          <p:cNvPr id="15" name="TextBox 11">
            <a:extLst>
              <a:ext uri="{FF2B5EF4-FFF2-40B4-BE49-F238E27FC236}">
                <a16:creationId xmlns:a16="http://schemas.microsoft.com/office/drawing/2014/main" id="{3F22A0FE-03CB-AA4B-82FC-4D1167063A9F}"/>
              </a:ext>
            </a:extLst>
          </p:cNvPr>
          <p:cNvSpPr txBox="1"/>
          <p:nvPr/>
        </p:nvSpPr>
        <p:spPr>
          <a:xfrm>
            <a:off x="14005320" y="501691"/>
            <a:ext cx="4296920" cy="442750"/>
          </a:xfrm>
          <a:prstGeom prst="rect">
            <a:avLst/>
          </a:prstGeom>
        </p:spPr>
        <p:txBody>
          <a:bodyPr lIns="0" tIns="0" rIns="0" bIns="0" numCol="1" rtlCol="0" anchor="t">
            <a:spAutoFit/>
          </a:bodyPr>
          <a:lstStyle/>
          <a:p>
            <a:pPr algn="l">
              <a:lnSpc>
                <a:spcPts val="1763"/>
              </a:lnSpc>
            </a:pPr>
            <a:r>
              <a:rPr lang="en-US" sz="1259" spc="56" dirty="0">
                <a:solidFill>
                  <a:schemeClr val="accent1"/>
                </a:solidFill>
                <a:latin typeface="Gibson 2"/>
              </a:rPr>
              <a:t>GENTILE HOME/ DOCUMENTO DE VALORACIÓN / INTRODUCCIÓN</a:t>
            </a:r>
          </a:p>
        </p:txBody>
      </p:sp>
      <p:sp>
        <p:nvSpPr>
          <p:cNvPr id="8" name="TextBox 14">
            <a:extLst>
              <a:ext uri="{FF2B5EF4-FFF2-40B4-BE49-F238E27FC236}">
                <a16:creationId xmlns:a16="http://schemas.microsoft.com/office/drawing/2014/main" id="{4FB816D4-5A6D-ED4A-9906-EE4F9DCDC861}"/>
              </a:ext>
            </a:extLst>
          </p:cNvPr>
          <p:cNvSpPr txBox="1"/>
          <p:nvPr/>
        </p:nvSpPr>
        <p:spPr>
          <a:xfrm>
            <a:off x="3038822" y="4207985"/>
            <a:ext cx="6043499" cy="827150"/>
          </a:xfrm>
          <a:prstGeom prst="rect">
            <a:avLst/>
          </a:prstGeom>
        </p:spPr>
        <p:txBody>
          <a:bodyPr lIns="0" tIns="0" rIns="0" bIns="0" numCol="1" rtlCol="0" anchor="t">
            <a:spAutoFit/>
          </a:bodyPr>
          <a:lstStyle/>
          <a:p>
            <a:pPr algn="l">
              <a:lnSpc>
                <a:spcPts val="3841"/>
              </a:lnSpc>
            </a:pPr>
            <a:r>
              <a:rPr lang="en-US" sz="15000" b="1" spc="-56" dirty="0">
                <a:solidFill>
                  <a:srgbClr val="C00000"/>
                </a:solidFill>
                <a:latin typeface="Gibson 1"/>
              </a:rPr>
              <a:t>318</a:t>
            </a:r>
          </a:p>
        </p:txBody>
      </p:sp>
      <p:sp>
        <p:nvSpPr>
          <p:cNvPr id="9" name="TextBox 14">
            <a:extLst>
              <a:ext uri="{FF2B5EF4-FFF2-40B4-BE49-F238E27FC236}">
                <a16:creationId xmlns:a16="http://schemas.microsoft.com/office/drawing/2014/main" id="{2BAF6009-1742-EA46-A405-749D841EB0A1}"/>
              </a:ext>
            </a:extLst>
          </p:cNvPr>
          <p:cNvSpPr txBox="1"/>
          <p:nvPr/>
        </p:nvSpPr>
        <p:spPr>
          <a:xfrm>
            <a:off x="3252417" y="7448496"/>
            <a:ext cx="6043499" cy="827150"/>
          </a:xfrm>
          <a:prstGeom prst="rect">
            <a:avLst/>
          </a:prstGeom>
        </p:spPr>
        <p:txBody>
          <a:bodyPr lIns="0" tIns="0" rIns="0" bIns="0" numCol="1" rtlCol="0" anchor="t">
            <a:spAutoFit/>
          </a:bodyPr>
          <a:lstStyle/>
          <a:p>
            <a:pPr algn="l">
              <a:lnSpc>
                <a:spcPts val="3841"/>
              </a:lnSpc>
            </a:pPr>
            <a:r>
              <a:rPr lang="en-US" sz="15000" b="1" spc="-56" dirty="0">
                <a:solidFill>
                  <a:srgbClr val="C00000"/>
                </a:solidFill>
                <a:latin typeface="Gibson 1"/>
              </a:rPr>
              <a:t>127</a:t>
            </a:r>
          </a:p>
        </p:txBody>
      </p:sp>
      <p:pic>
        <p:nvPicPr>
          <p:cNvPr id="10" name="image13.jpg" descr="MLS.jpg">
            <a:extLst>
              <a:ext uri="{FF2B5EF4-FFF2-40B4-BE49-F238E27FC236}">
                <a16:creationId xmlns:a16="http://schemas.microsoft.com/office/drawing/2014/main" id="{64533C34-1410-3E42-890C-32C1B0451FC9}"/>
              </a:ext>
            </a:extLst>
          </p:cNvPr>
          <p:cNvPicPr/>
          <p:nvPr/>
        </p:nvPicPr>
        <p:blipFill rotWithShape="1">
          <a:blip r:embed="rId2">
            <a:extLst>
              <a:ext uri="{28A0092B-C50C-407E-A947-70E740481C1C}">
                <a14:useLocalDpi xmlns:a14="http://schemas.microsoft.com/office/drawing/2010/main" val="0"/>
              </a:ext>
            </a:extLst>
          </a:blip>
          <a:srcRect t="21065" b="25006"/>
          <a:stretch/>
        </p:blipFill>
        <p:spPr bwMode="auto">
          <a:xfrm>
            <a:off x="12679487" y="2034195"/>
            <a:ext cx="4788925" cy="1870906"/>
          </a:xfrm>
          <a:prstGeom prst="rect">
            <a:avLst/>
          </a:prstGeom>
          <a:noFill/>
          <a:ln>
            <a:noFill/>
          </a:ln>
        </p:spPr>
      </p:pic>
      <p:sp>
        <p:nvSpPr>
          <p:cNvPr id="11" name="TextBox 14">
            <a:extLst>
              <a:ext uri="{FF2B5EF4-FFF2-40B4-BE49-F238E27FC236}">
                <a16:creationId xmlns:a16="http://schemas.microsoft.com/office/drawing/2014/main" id="{F30007C1-DA18-A241-9D35-B7EE67A6E4C8}"/>
              </a:ext>
            </a:extLst>
          </p:cNvPr>
          <p:cNvSpPr txBox="1"/>
          <p:nvPr/>
        </p:nvSpPr>
        <p:spPr>
          <a:xfrm>
            <a:off x="2731609" y="5033164"/>
            <a:ext cx="3919817" cy="205184"/>
          </a:xfrm>
          <a:prstGeom prst="rect">
            <a:avLst/>
          </a:prstGeom>
        </p:spPr>
        <p:txBody>
          <a:bodyPr wrap="square" lIns="0" tIns="0" rIns="0" bIns="0" numCol="1" rtlCol="0" anchor="t">
            <a:spAutoFit/>
          </a:bodyPr>
          <a:lstStyle/>
          <a:p>
            <a:pPr algn="ctr">
              <a:lnSpc>
                <a:spcPts val="1604"/>
              </a:lnSpc>
            </a:pPr>
            <a:r>
              <a:rPr lang="en-US" sz="1568" spc="-31" dirty="0">
                <a:solidFill>
                  <a:schemeClr val="accent1"/>
                </a:solidFill>
                <a:latin typeface="Gibson 1"/>
              </a:rPr>
              <a:t>AGENCIAS COLABORADORAS EN ESPAÑA</a:t>
            </a:r>
          </a:p>
        </p:txBody>
      </p:sp>
      <p:sp>
        <p:nvSpPr>
          <p:cNvPr id="12" name="TextBox 14">
            <a:extLst>
              <a:ext uri="{FF2B5EF4-FFF2-40B4-BE49-F238E27FC236}">
                <a16:creationId xmlns:a16="http://schemas.microsoft.com/office/drawing/2014/main" id="{BD6FEC71-8FDC-F249-9562-9BDB5C06C647}"/>
              </a:ext>
            </a:extLst>
          </p:cNvPr>
          <p:cNvSpPr txBox="1"/>
          <p:nvPr/>
        </p:nvSpPr>
        <p:spPr>
          <a:xfrm>
            <a:off x="2731609" y="8146542"/>
            <a:ext cx="3919817" cy="205184"/>
          </a:xfrm>
          <a:prstGeom prst="rect">
            <a:avLst/>
          </a:prstGeom>
        </p:spPr>
        <p:txBody>
          <a:bodyPr wrap="square" lIns="0" tIns="0" rIns="0" bIns="0" numCol="1" rtlCol="0" anchor="t">
            <a:spAutoFit/>
          </a:bodyPr>
          <a:lstStyle/>
          <a:p>
            <a:pPr algn="ctr">
              <a:lnSpc>
                <a:spcPts val="1604"/>
              </a:lnSpc>
            </a:pPr>
            <a:r>
              <a:rPr lang="en-US" sz="1568" spc="-31" dirty="0">
                <a:solidFill>
                  <a:schemeClr val="accent1"/>
                </a:solidFill>
                <a:latin typeface="Gibson 1"/>
              </a:rPr>
              <a:t>AGENCIAS COLABORADORAS EN MADRID</a:t>
            </a:r>
          </a:p>
        </p:txBody>
      </p:sp>
      <p:pic>
        <p:nvPicPr>
          <p:cNvPr id="7" name="Imagen 6">
            <a:extLst>
              <a:ext uri="{FF2B5EF4-FFF2-40B4-BE49-F238E27FC236}">
                <a16:creationId xmlns:a16="http://schemas.microsoft.com/office/drawing/2014/main" id="{E54BD497-2B10-B84A-84AF-BE57C37983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5320" y="5766347"/>
            <a:ext cx="1068630" cy="1068630"/>
          </a:xfrm>
          <a:prstGeom prst="rect">
            <a:avLst/>
          </a:prstGeom>
        </p:spPr>
      </p:pic>
      <p:pic>
        <p:nvPicPr>
          <p:cNvPr id="14" name="Imagen 13">
            <a:extLst>
              <a:ext uri="{FF2B5EF4-FFF2-40B4-BE49-F238E27FC236}">
                <a16:creationId xmlns:a16="http://schemas.microsoft.com/office/drawing/2014/main" id="{0A435FD5-B5FF-D945-A01A-59D03227A82E}"/>
              </a:ext>
            </a:extLst>
          </p:cNvPr>
          <p:cNvPicPr>
            <a:picLocks noChangeAspect="1"/>
          </p:cNvPicPr>
          <p:nvPr/>
        </p:nvPicPr>
        <p:blipFill rotWithShape="1">
          <a:blip r:embed="rId4">
            <a:extLst>
              <a:ext uri="{28A0092B-C50C-407E-A947-70E740481C1C}">
                <a14:useLocalDpi xmlns:a14="http://schemas.microsoft.com/office/drawing/2010/main" val="0"/>
              </a:ext>
            </a:extLst>
          </a:blip>
          <a:srcRect t="24399" b="24080"/>
          <a:stretch/>
        </p:blipFill>
        <p:spPr>
          <a:xfrm>
            <a:off x="13410410" y="7959386"/>
            <a:ext cx="2426564" cy="1250174"/>
          </a:xfrm>
          <a:prstGeom prst="rect">
            <a:avLst/>
          </a:prstGeom>
        </p:spPr>
      </p:pic>
      <p:pic>
        <p:nvPicPr>
          <p:cNvPr id="17" name="Imagen 16">
            <a:extLst>
              <a:ext uri="{FF2B5EF4-FFF2-40B4-BE49-F238E27FC236}">
                <a16:creationId xmlns:a16="http://schemas.microsoft.com/office/drawing/2014/main" id="{EC282FB1-3A35-A042-B029-913F304C6C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68291" y="5762556"/>
            <a:ext cx="1297478" cy="863446"/>
          </a:xfrm>
          <a:prstGeom prst="rect">
            <a:avLst/>
          </a:prstGeom>
        </p:spPr>
      </p:pic>
      <p:pic>
        <p:nvPicPr>
          <p:cNvPr id="20" name="Imagen 19">
            <a:extLst>
              <a:ext uri="{FF2B5EF4-FFF2-40B4-BE49-F238E27FC236}">
                <a16:creationId xmlns:a16="http://schemas.microsoft.com/office/drawing/2014/main" id="{26391674-1362-C54E-8F96-0E65B88FCF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10270" y="8015690"/>
            <a:ext cx="941028" cy="941028"/>
          </a:xfrm>
          <a:prstGeom prst="rect">
            <a:avLst/>
          </a:prstGeom>
        </p:spPr>
      </p:pic>
      <p:pic>
        <p:nvPicPr>
          <p:cNvPr id="22" name="Imagen 21">
            <a:extLst>
              <a:ext uri="{FF2B5EF4-FFF2-40B4-BE49-F238E27FC236}">
                <a16:creationId xmlns:a16="http://schemas.microsoft.com/office/drawing/2014/main" id="{5B3781AD-39E0-E24E-BC61-22891B5FD4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84738" y="6974406"/>
            <a:ext cx="1183553" cy="887665"/>
          </a:xfrm>
          <a:prstGeom prst="rect">
            <a:avLst/>
          </a:prstGeom>
        </p:spPr>
      </p:pic>
      <p:pic>
        <p:nvPicPr>
          <p:cNvPr id="24" name="Imagen 23">
            <a:extLst>
              <a:ext uri="{FF2B5EF4-FFF2-40B4-BE49-F238E27FC236}">
                <a16:creationId xmlns:a16="http://schemas.microsoft.com/office/drawing/2014/main" id="{4A571B41-5238-5D4A-82D5-2A801C0547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005320" y="4816698"/>
            <a:ext cx="2025980" cy="763310"/>
          </a:xfrm>
          <a:prstGeom prst="rect">
            <a:avLst/>
          </a:prstGeom>
        </p:spPr>
      </p:pic>
      <p:pic>
        <p:nvPicPr>
          <p:cNvPr id="26" name="Imagen 25">
            <a:extLst>
              <a:ext uri="{FF2B5EF4-FFF2-40B4-BE49-F238E27FC236}">
                <a16:creationId xmlns:a16="http://schemas.microsoft.com/office/drawing/2014/main" id="{B3BFB356-3E22-DA4A-8B89-44298FCE14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431876" y="6946859"/>
            <a:ext cx="1219422" cy="940970"/>
          </a:xfrm>
          <a:prstGeom prst="rect">
            <a:avLst/>
          </a:prstGeom>
        </p:spPr>
      </p:pic>
      <p:sp>
        <p:nvSpPr>
          <p:cNvPr id="27" name="TextBox 14">
            <a:extLst>
              <a:ext uri="{FF2B5EF4-FFF2-40B4-BE49-F238E27FC236}">
                <a16:creationId xmlns:a16="http://schemas.microsoft.com/office/drawing/2014/main" id="{699673CD-B153-6D4D-A975-313BA68D452D}"/>
              </a:ext>
            </a:extLst>
          </p:cNvPr>
          <p:cNvSpPr txBox="1"/>
          <p:nvPr/>
        </p:nvSpPr>
        <p:spPr>
          <a:xfrm>
            <a:off x="15536919" y="9153411"/>
            <a:ext cx="1443316" cy="400110"/>
          </a:xfrm>
          <a:prstGeom prst="rect">
            <a:avLst/>
          </a:prstGeom>
        </p:spPr>
        <p:txBody>
          <a:bodyPr wrap="square" lIns="0" tIns="0" rIns="0" bIns="0" numCol="1" rtlCol="0" anchor="t">
            <a:spAutoFit/>
          </a:bodyPr>
          <a:lstStyle/>
          <a:p>
            <a:pPr algn="ctr">
              <a:lnSpc>
                <a:spcPts val="1604"/>
              </a:lnSpc>
            </a:pPr>
            <a:r>
              <a:rPr lang="en-US" sz="8000" spc="-31" dirty="0">
                <a:solidFill>
                  <a:schemeClr val="accent1"/>
                </a:solidFill>
                <a:latin typeface="Gibson 1"/>
              </a:rPr>
              <a:t>…</a:t>
            </a:r>
          </a:p>
        </p:txBody>
      </p:sp>
      <p:sp>
        <p:nvSpPr>
          <p:cNvPr id="30" name="TextBox 14">
            <a:extLst>
              <a:ext uri="{FF2B5EF4-FFF2-40B4-BE49-F238E27FC236}">
                <a16:creationId xmlns:a16="http://schemas.microsoft.com/office/drawing/2014/main" id="{30F79259-ADA7-7340-BC1C-77FE1DAAA302}"/>
              </a:ext>
            </a:extLst>
          </p:cNvPr>
          <p:cNvSpPr txBox="1"/>
          <p:nvPr/>
        </p:nvSpPr>
        <p:spPr>
          <a:xfrm>
            <a:off x="13543122" y="4387935"/>
            <a:ext cx="3061655" cy="205184"/>
          </a:xfrm>
          <a:prstGeom prst="rect">
            <a:avLst/>
          </a:prstGeom>
        </p:spPr>
        <p:txBody>
          <a:bodyPr wrap="square" lIns="0" tIns="0" rIns="0" bIns="0" numCol="1" rtlCol="0" anchor="t">
            <a:spAutoFit/>
          </a:bodyPr>
          <a:lstStyle/>
          <a:p>
            <a:pPr algn="ctr">
              <a:lnSpc>
                <a:spcPts val="1604"/>
              </a:lnSpc>
            </a:pPr>
            <a:r>
              <a:rPr lang="en-US" sz="1568" spc="-31" dirty="0">
                <a:solidFill>
                  <a:schemeClr val="accent1"/>
                </a:solidFill>
                <a:latin typeface="Gibson 1"/>
              </a:rPr>
              <a:t>AGENCIAS COLABORADORAS:</a:t>
            </a:r>
          </a:p>
        </p:txBody>
      </p:sp>
    </p:spTree>
    <p:extLst>
      <p:ext uri="{BB962C8B-B14F-4D97-AF65-F5344CB8AC3E}">
        <p14:creationId xmlns:p14="http://schemas.microsoft.com/office/powerpoint/2010/main" val="2647278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11929740" y="9887391"/>
            <a:ext cx="97415" cy="107118"/>
          </a:xfrm>
          <a:prstGeom prst="rect">
            <a:avLst/>
          </a:prstGeom>
        </p:spPr>
        <p:txBody>
          <a:bodyPr lIns="0" tIns="0" rIns="0" bIns="0" numCol="1" rtlCol="0" anchor="t">
            <a:spAutoFit/>
          </a:bodyPr>
          <a:lstStyle/>
          <a:p>
            <a:pPr algn="l">
              <a:lnSpc>
                <a:spcPts val="844"/>
              </a:lnSpc>
            </a:pPr>
            <a:r>
              <a:rPr lang="en-US" sz="602" spc="60">
                <a:solidFill>
                  <a:srgbClr val="FFFFFF"/>
                </a:solidFill>
                <a:latin typeface="Gibson 1"/>
              </a:rPr>
              <a:t>23</a:t>
            </a:r>
          </a:p>
        </p:txBody>
      </p:sp>
      <p:sp>
        <p:nvSpPr>
          <p:cNvPr id="9" name="TextBox 9"/>
          <p:cNvSpPr txBox="1"/>
          <p:nvPr/>
        </p:nvSpPr>
        <p:spPr>
          <a:xfrm>
            <a:off x="1065276" y="2297811"/>
            <a:ext cx="5335524" cy="403957"/>
          </a:xfrm>
          <a:prstGeom prst="rect">
            <a:avLst/>
          </a:prstGeom>
        </p:spPr>
        <p:txBody>
          <a:bodyPr wrap="square" lIns="0" tIns="0" rIns="0" bIns="0" numCol="1" rtlCol="0" anchor="t">
            <a:spAutoFit/>
          </a:bodyPr>
          <a:lstStyle/>
          <a:p>
            <a:pPr algn="l">
              <a:lnSpc>
                <a:spcPts val="3402"/>
              </a:lnSpc>
            </a:pPr>
            <a:r>
              <a:rPr lang="en-US" sz="2500" spc="555" dirty="0">
                <a:solidFill>
                  <a:srgbClr val="383837"/>
                </a:solidFill>
                <a:latin typeface="Gibson 3"/>
              </a:rPr>
              <a:t>RECORTES DE PRENSA</a:t>
            </a:r>
          </a:p>
        </p:txBody>
      </p:sp>
      <p:grpSp>
        <p:nvGrpSpPr>
          <p:cNvPr id="17" name="Group 2">
            <a:extLst>
              <a:ext uri="{FF2B5EF4-FFF2-40B4-BE49-F238E27FC236}">
                <a16:creationId xmlns:a16="http://schemas.microsoft.com/office/drawing/2014/main" id="{51AEB204-0CCF-832F-4918-10CAE7A8184E}"/>
              </a:ext>
            </a:extLst>
          </p:cNvPr>
          <p:cNvGrpSpPr>
            <a:grpSpLocks noChangeAspect="1"/>
          </p:cNvGrpSpPr>
          <p:nvPr/>
        </p:nvGrpSpPr>
        <p:grpSpPr>
          <a:xfrm>
            <a:off x="1028700" y="1065240"/>
            <a:ext cx="1597199" cy="661884"/>
            <a:chOff x="0" y="0"/>
            <a:chExt cx="1359789" cy="563499"/>
          </a:xfrm>
        </p:grpSpPr>
        <p:sp>
          <p:nvSpPr>
            <p:cNvPr id="18" name="Freeform 3">
              <a:extLst>
                <a:ext uri="{FF2B5EF4-FFF2-40B4-BE49-F238E27FC236}">
                  <a16:creationId xmlns:a16="http://schemas.microsoft.com/office/drawing/2014/main" id="{F5B0CE28-8F37-100E-1635-DAA4754650E5}"/>
                </a:ext>
              </a:extLst>
            </p:cNvPr>
            <p:cNvSpPr/>
            <p:nvPr/>
          </p:nvSpPr>
          <p:spPr>
            <a:xfrm>
              <a:off x="0" y="0"/>
              <a:ext cx="1359789" cy="563499"/>
            </a:xfrm>
            <a:custGeom>
              <a:avLst/>
              <a:gdLst/>
              <a:ahLst/>
              <a:cxnLst/>
              <a:rect l="l" t="t" r="r" b="b"/>
              <a:pathLst>
                <a:path w="1359789" h="563499">
                  <a:moveTo>
                    <a:pt x="0" y="563499"/>
                  </a:moveTo>
                  <a:lnTo>
                    <a:pt x="1359789" y="563499"/>
                  </a:lnTo>
                  <a:lnTo>
                    <a:pt x="1359789" y="0"/>
                  </a:lnTo>
                  <a:lnTo>
                    <a:pt x="0" y="0"/>
                  </a:lnTo>
                  <a:close/>
                </a:path>
              </a:pathLst>
            </a:custGeom>
            <a:solidFill>
              <a:schemeClr val="tx2"/>
            </a:solidFill>
          </p:spPr>
          <p:txBody>
            <a:bodyPr/>
            <a:lstStyle/>
            <a:p>
              <a:endParaRPr lang="es-ES" dirty="0"/>
            </a:p>
          </p:txBody>
        </p:sp>
      </p:grpSp>
      <p:sp>
        <p:nvSpPr>
          <p:cNvPr id="19" name="TextBox 15">
            <a:extLst>
              <a:ext uri="{FF2B5EF4-FFF2-40B4-BE49-F238E27FC236}">
                <a16:creationId xmlns:a16="http://schemas.microsoft.com/office/drawing/2014/main" id="{54959EC6-3A5D-D69E-E488-087D6DB10191}"/>
              </a:ext>
            </a:extLst>
          </p:cNvPr>
          <p:cNvSpPr txBox="1"/>
          <p:nvPr/>
        </p:nvSpPr>
        <p:spPr>
          <a:xfrm>
            <a:off x="1172291" y="923925"/>
            <a:ext cx="1371886" cy="880229"/>
          </a:xfrm>
          <a:prstGeom prst="rect">
            <a:avLst/>
          </a:prstGeom>
        </p:spPr>
        <p:txBody>
          <a:bodyPr lIns="0" tIns="0" rIns="0" bIns="0" numCol="1" rtlCol="0" anchor="t">
            <a:spAutoFit/>
          </a:bodyPr>
          <a:lstStyle/>
          <a:p>
            <a:pPr algn="l">
              <a:lnSpc>
                <a:spcPts val="7207"/>
              </a:lnSpc>
            </a:pPr>
            <a:r>
              <a:rPr lang="en-US" sz="5100" spc="-77" dirty="0">
                <a:solidFill>
                  <a:srgbClr val="FFFFFF"/>
                </a:solidFill>
                <a:latin typeface="Gibson 1"/>
              </a:rPr>
              <a:t>03</a:t>
            </a:r>
            <a:endParaRPr lang="en-US" sz="5148" spc="-77" dirty="0">
              <a:solidFill>
                <a:srgbClr val="FFFFFF"/>
              </a:solidFill>
              <a:latin typeface="Gibson 1"/>
            </a:endParaRPr>
          </a:p>
        </p:txBody>
      </p:sp>
      <p:sp>
        <p:nvSpPr>
          <p:cNvPr id="20" name="TextBox 14">
            <a:extLst>
              <a:ext uri="{FF2B5EF4-FFF2-40B4-BE49-F238E27FC236}">
                <a16:creationId xmlns:a16="http://schemas.microsoft.com/office/drawing/2014/main" id="{500151B9-98A4-1759-339A-5D28F5DF3460}"/>
              </a:ext>
            </a:extLst>
          </p:cNvPr>
          <p:cNvSpPr txBox="1"/>
          <p:nvPr/>
        </p:nvSpPr>
        <p:spPr>
          <a:xfrm>
            <a:off x="2731609" y="1062708"/>
            <a:ext cx="6043499" cy="692497"/>
          </a:xfrm>
          <a:prstGeom prst="rect">
            <a:avLst/>
          </a:prstGeom>
        </p:spPr>
        <p:txBody>
          <a:bodyPr lIns="0" tIns="0" rIns="0" bIns="0" numCol="1" rtlCol="0" anchor="t">
            <a:spAutoFit/>
          </a:bodyPr>
          <a:lstStyle/>
          <a:p>
            <a:pPr algn="l">
              <a:lnSpc>
                <a:spcPts val="1604"/>
              </a:lnSpc>
            </a:pPr>
            <a:r>
              <a:rPr lang="en-US" sz="1568" spc="-31" dirty="0">
                <a:solidFill>
                  <a:schemeClr val="accent1"/>
                </a:solidFill>
                <a:latin typeface="Gibson 1"/>
              </a:rPr>
              <a:t>DOCUMENTO DE VALORACIÓN</a:t>
            </a:r>
          </a:p>
          <a:p>
            <a:pPr algn="l">
              <a:lnSpc>
                <a:spcPts val="3841"/>
              </a:lnSpc>
            </a:pPr>
            <a:r>
              <a:rPr lang="en-US" sz="3755" spc="-56" dirty="0">
                <a:solidFill>
                  <a:schemeClr val="accent1"/>
                </a:solidFill>
                <a:latin typeface="Gibson 1"/>
              </a:rPr>
              <a:t>PLAN DE MARKETING</a:t>
            </a:r>
          </a:p>
        </p:txBody>
      </p:sp>
      <p:sp>
        <p:nvSpPr>
          <p:cNvPr id="21" name="TextBox 11">
            <a:extLst>
              <a:ext uri="{FF2B5EF4-FFF2-40B4-BE49-F238E27FC236}">
                <a16:creationId xmlns:a16="http://schemas.microsoft.com/office/drawing/2014/main" id="{4F5E98B2-A9EE-6142-A35F-9696A09B73D8}"/>
              </a:ext>
            </a:extLst>
          </p:cNvPr>
          <p:cNvSpPr txBox="1"/>
          <p:nvPr/>
        </p:nvSpPr>
        <p:spPr>
          <a:xfrm>
            <a:off x="14005320" y="501691"/>
            <a:ext cx="4296920" cy="442750"/>
          </a:xfrm>
          <a:prstGeom prst="rect">
            <a:avLst/>
          </a:prstGeom>
        </p:spPr>
        <p:txBody>
          <a:bodyPr lIns="0" tIns="0" rIns="0" bIns="0" numCol="1" rtlCol="0" anchor="t">
            <a:spAutoFit/>
          </a:bodyPr>
          <a:lstStyle/>
          <a:p>
            <a:pPr algn="l">
              <a:lnSpc>
                <a:spcPts val="1763"/>
              </a:lnSpc>
            </a:pPr>
            <a:r>
              <a:rPr lang="en-US" sz="1259" spc="56" dirty="0">
                <a:solidFill>
                  <a:schemeClr val="accent1"/>
                </a:solidFill>
                <a:latin typeface="Gibson 2"/>
              </a:rPr>
              <a:t>GENTILE HOME/ DOCUMENTO DE VALORACIÓN / INTRODUCCIÓN</a:t>
            </a:r>
          </a:p>
        </p:txBody>
      </p:sp>
      <p:pic>
        <p:nvPicPr>
          <p:cNvPr id="22" name="Imagen 21">
            <a:extLst>
              <a:ext uri="{FF2B5EF4-FFF2-40B4-BE49-F238E27FC236}">
                <a16:creationId xmlns:a16="http://schemas.microsoft.com/office/drawing/2014/main" id="{1E66711C-D439-7F40-BB02-AAB48A08840B}"/>
              </a:ext>
            </a:extLst>
          </p:cNvPr>
          <p:cNvPicPr>
            <a:picLocks noChangeAspect="1"/>
          </p:cNvPicPr>
          <p:nvPr/>
        </p:nvPicPr>
        <p:blipFill>
          <a:blip r:embed="rId2"/>
          <a:stretch>
            <a:fillRect/>
          </a:stretch>
        </p:blipFill>
        <p:spPr>
          <a:xfrm>
            <a:off x="575266" y="3244374"/>
            <a:ext cx="5037113" cy="5935340"/>
          </a:xfrm>
          <a:prstGeom prst="rect">
            <a:avLst/>
          </a:prstGeom>
        </p:spPr>
      </p:pic>
      <p:pic>
        <p:nvPicPr>
          <p:cNvPr id="23" name="Imagen 22">
            <a:extLst>
              <a:ext uri="{FF2B5EF4-FFF2-40B4-BE49-F238E27FC236}">
                <a16:creationId xmlns:a16="http://schemas.microsoft.com/office/drawing/2014/main" id="{9B1BFEB2-ABDD-BD4F-9C51-119E968BD520}"/>
              </a:ext>
            </a:extLst>
          </p:cNvPr>
          <p:cNvPicPr>
            <a:picLocks noChangeAspect="1"/>
          </p:cNvPicPr>
          <p:nvPr/>
        </p:nvPicPr>
        <p:blipFill>
          <a:blip r:embed="rId3"/>
          <a:stretch>
            <a:fillRect/>
          </a:stretch>
        </p:blipFill>
        <p:spPr>
          <a:xfrm>
            <a:off x="5582177" y="2701768"/>
            <a:ext cx="7292741" cy="7292741"/>
          </a:xfrm>
          <a:prstGeom prst="rect">
            <a:avLst/>
          </a:prstGeom>
        </p:spPr>
      </p:pic>
      <p:pic>
        <p:nvPicPr>
          <p:cNvPr id="24" name="Imagen 23">
            <a:extLst>
              <a:ext uri="{FF2B5EF4-FFF2-40B4-BE49-F238E27FC236}">
                <a16:creationId xmlns:a16="http://schemas.microsoft.com/office/drawing/2014/main" id="{BF179981-9F5E-824A-AA88-034E5D905272}"/>
              </a:ext>
            </a:extLst>
          </p:cNvPr>
          <p:cNvPicPr>
            <a:picLocks noChangeAspect="1"/>
          </p:cNvPicPr>
          <p:nvPr/>
        </p:nvPicPr>
        <p:blipFill>
          <a:blip r:embed="rId4"/>
          <a:stretch>
            <a:fillRect/>
          </a:stretch>
        </p:blipFill>
        <p:spPr>
          <a:xfrm>
            <a:off x="12874918" y="2949876"/>
            <a:ext cx="5217203" cy="680504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a:grpSpLocks noChangeAspect="1"/>
          </p:cNvGrpSpPr>
          <p:nvPr/>
        </p:nvGrpSpPr>
        <p:grpSpPr>
          <a:xfrm>
            <a:off x="4859530" y="3029670"/>
            <a:ext cx="4119548" cy="2047383"/>
            <a:chOff x="0" y="0"/>
            <a:chExt cx="3839985" cy="1908442"/>
          </a:xfrm>
        </p:grpSpPr>
        <p:sp>
          <p:nvSpPr>
            <p:cNvPr id="9" name="Freeform 9"/>
            <p:cNvSpPr/>
            <p:nvPr/>
          </p:nvSpPr>
          <p:spPr>
            <a:xfrm>
              <a:off x="0" y="0"/>
              <a:ext cx="3839972" cy="1908429"/>
            </a:xfrm>
            <a:custGeom>
              <a:avLst/>
              <a:gdLst/>
              <a:ahLst/>
              <a:cxnLst/>
              <a:rect l="l" t="t" r="r" b="b"/>
              <a:pathLst>
                <a:path w="3839972" h="1908429">
                  <a:moveTo>
                    <a:pt x="0" y="0"/>
                  </a:moveTo>
                  <a:lnTo>
                    <a:pt x="0" y="1908429"/>
                  </a:lnTo>
                  <a:lnTo>
                    <a:pt x="3839972" y="1908429"/>
                  </a:lnTo>
                  <a:lnTo>
                    <a:pt x="3839972" y="0"/>
                  </a:lnTo>
                  <a:close/>
                </a:path>
              </a:pathLst>
            </a:custGeom>
            <a:blipFill>
              <a:blip r:embed="rId2"/>
              <a:stretch>
                <a:fillRect t="-899" b="-898"/>
              </a:stretch>
            </a:blipFill>
          </p:spPr>
        </p:sp>
      </p:grpSp>
      <p:grpSp>
        <p:nvGrpSpPr>
          <p:cNvPr id="10" name="Group 10"/>
          <p:cNvGrpSpPr>
            <a:grpSpLocks noChangeAspect="1"/>
          </p:cNvGrpSpPr>
          <p:nvPr/>
        </p:nvGrpSpPr>
        <p:grpSpPr>
          <a:xfrm>
            <a:off x="4859530" y="6006809"/>
            <a:ext cx="4119548" cy="2045366"/>
            <a:chOff x="0" y="0"/>
            <a:chExt cx="3839985" cy="1906562"/>
          </a:xfrm>
        </p:grpSpPr>
        <p:sp>
          <p:nvSpPr>
            <p:cNvPr id="11" name="Freeform 11"/>
            <p:cNvSpPr/>
            <p:nvPr/>
          </p:nvSpPr>
          <p:spPr>
            <a:xfrm>
              <a:off x="0" y="0"/>
              <a:ext cx="3839972" cy="1906524"/>
            </a:xfrm>
            <a:custGeom>
              <a:avLst/>
              <a:gdLst/>
              <a:ahLst/>
              <a:cxnLst/>
              <a:rect l="l" t="t" r="r" b="b"/>
              <a:pathLst>
                <a:path w="3839972" h="1906524">
                  <a:moveTo>
                    <a:pt x="0" y="0"/>
                  </a:moveTo>
                  <a:lnTo>
                    <a:pt x="0" y="1906524"/>
                  </a:lnTo>
                  <a:lnTo>
                    <a:pt x="3839972" y="1906524"/>
                  </a:lnTo>
                  <a:lnTo>
                    <a:pt x="3839972" y="0"/>
                  </a:lnTo>
                  <a:close/>
                </a:path>
              </a:pathLst>
            </a:custGeom>
            <a:blipFill>
              <a:blip r:embed="rId3"/>
              <a:stretch>
                <a:fillRect l="-492" t="-898" r="-492" b="-971"/>
              </a:stretch>
            </a:blipFill>
          </p:spPr>
        </p:sp>
      </p:grpSp>
      <p:grpSp>
        <p:nvGrpSpPr>
          <p:cNvPr id="16" name="Group 16"/>
          <p:cNvGrpSpPr>
            <a:grpSpLocks noChangeAspect="1"/>
          </p:cNvGrpSpPr>
          <p:nvPr/>
        </p:nvGrpSpPr>
        <p:grpSpPr>
          <a:xfrm>
            <a:off x="5256128" y="4576430"/>
            <a:ext cx="3328109" cy="1036233"/>
            <a:chOff x="0" y="0"/>
            <a:chExt cx="2326691" cy="724433"/>
          </a:xfrm>
          <a:solidFill>
            <a:schemeClr val="accent1">
              <a:lumMod val="20000"/>
              <a:lumOff val="80000"/>
            </a:schemeClr>
          </a:solidFill>
        </p:grpSpPr>
        <p:sp>
          <p:nvSpPr>
            <p:cNvPr id="17" name="Freeform 17"/>
            <p:cNvSpPr/>
            <p:nvPr/>
          </p:nvSpPr>
          <p:spPr>
            <a:xfrm>
              <a:off x="0" y="0"/>
              <a:ext cx="2326640" cy="724408"/>
            </a:xfrm>
            <a:custGeom>
              <a:avLst/>
              <a:gdLst/>
              <a:ahLst/>
              <a:cxnLst/>
              <a:rect l="l" t="t" r="r" b="b"/>
              <a:pathLst>
                <a:path w="2326640" h="724408">
                  <a:moveTo>
                    <a:pt x="0" y="724408"/>
                  </a:moveTo>
                  <a:lnTo>
                    <a:pt x="2326640" y="724408"/>
                  </a:lnTo>
                  <a:lnTo>
                    <a:pt x="2326640" y="0"/>
                  </a:lnTo>
                  <a:lnTo>
                    <a:pt x="0" y="0"/>
                  </a:lnTo>
                  <a:close/>
                </a:path>
              </a:pathLst>
            </a:custGeom>
            <a:grpFill/>
          </p:spPr>
        </p:sp>
      </p:grpSp>
      <p:grpSp>
        <p:nvGrpSpPr>
          <p:cNvPr id="18" name="Group 18"/>
          <p:cNvGrpSpPr>
            <a:grpSpLocks noChangeAspect="1"/>
          </p:cNvGrpSpPr>
          <p:nvPr/>
        </p:nvGrpSpPr>
        <p:grpSpPr>
          <a:xfrm>
            <a:off x="5256128" y="7551553"/>
            <a:ext cx="3328109" cy="1036233"/>
            <a:chOff x="0" y="0"/>
            <a:chExt cx="2326691" cy="724433"/>
          </a:xfrm>
          <a:solidFill>
            <a:schemeClr val="accent1">
              <a:lumMod val="20000"/>
              <a:lumOff val="80000"/>
            </a:schemeClr>
          </a:solidFill>
        </p:grpSpPr>
        <p:sp>
          <p:nvSpPr>
            <p:cNvPr id="19" name="Freeform 19"/>
            <p:cNvSpPr/>
            <p:nvPr/>
          </p:nvSpPr>
          <p:spPr>
            <a:xfrm>
              <a:off x="0" y="0"/>
              <a:ext cx="2326640" cy="724408"/>
            </a:xfrm>
            <a:custGeom>
              <a:avLst/>
              <a:gdLst/>
              <a:ahLst/>
              <a:cxnLst/>
              <a:rect l="l" t="t" r="r" b="b"/>
              <a:pathLst>
                <a:path w="2326640" h="724408">
                  <a:moveTo>
                    <a:pt x="0" y="724408"/>
                  </a:moveTo>
                  <a:lnTo>
                    <a:pt x="2326640" y="724408"/>
                  </a:lnTo>
                  <a:lnTo>
                    <a:pt x="2326640" y="0"/>
                  </a:lnTo>
                  <a:lnTo>
                    <a:pt x="0" y="0"/>
                  </a:lnTo>
                  <a:close/>
                </a:path>
              </a:pathLst>
            </a:custGeom>
            <a:grpFill/>
          </p:spPr>
        </p:sp>
      </p:grpSp>
      <p:grpSp>
        <p:nvGrpSpPr>
          <p:cNvPr id="22" name="Group 22"/>
          <p:cNvGrpSpPr>
            <a:grpSpLocks noChangeAspect="1"/>
          </p:cNvGrpSpPr>
          <p:nvPr/>
        </p:nvGrpSpPr>
        <p:grpSpPr>
          <a:xfrm>
            <a:off x="9344893" y="5994183"/>
            <a:ext cx="4108691" cy="2059421"/>
            <a:chOff x="0" y="0"/>
            <a:chExt cx="2880004" cy="1443558"/>
          </a:xfrm>
        </p:grpSpPr>
        <p:sp>
          <p:nvSpPr>
            <p:cNvPr id="23" name="Freeform 23"/>
            <p:cNvSpPr/>
            <p:nvPr/>
          </p:nvSpPr>
          <p:spPr>
            <a:xfrm>
              <a:off x="0" y="0"/>
              <a:ext cx="2879979" cy="1443609"/>
            </a:xfrm>
            <a:custGeom>
              <a:avLst/>
              <a:gdLst/>
              <a:ahLst/>
              <a:cxnLst/>
              <a:rect l="l" t="t" r="r" b="b"/>
              <a:pathLst>
                <a:path w="2879979" h="1443609">
                  <a:moveTo>
                    <a:pt x="0" y="1443609"/>
                  </a:moveTo>
                  <a:lnTo>
                    <a:pt x="2879979" y="1443609"/>
                  </a:lnTo>
                  <a:lnTo>
                    <a:pt x="2879979" y="0"/>
                  </a:lnTo>
                  <a:lnTo>
                    <a:pt x="0" y="0"/>
                  </a:lnTo>
                  <a:close/>
                </a:path>
              </a:pathLst>
            </a:custGeom>
            <a:solidFill>
              <a:srgbClr val="F6F6F6"/>
            </a:solidFill>
          </p:spPr>
        </p:sp>
      </p:grpSp>
      <p:grpSp>
        <p:nvGrpSpPr>
          <p:cNvPr id="24" name="Group 24"/>
          <p:cNvGrpSpPr>
            <a:grpSpLocks noChangeAspect="1"/>
          </p:cNvGrpSpPr>
          <p:nvPr/>
        </p:nvGrpSpPr>
        <p:grpSpPr>
          <a:xfrm>
            <a:off x="9344879" y="5994197"/>
            <a:ext cx="4108691" cy="2059394"/>
            <a:chOff x="0" y="0"/>
            <a:chExt cx="3840010" cy="1924723"/>
          </a:xfrm>
        </p:grpSpPr>
        <p:sp>
          <p:nvSpPr>
            <p:cNvPr id="25" name="Freeform 25"/>
            <p:cNvSpPr/>
            <p:nvPr/>
          </p:nvSpPr>
          <p:spPr>
            <a:xfrm>
              <a:off x="0" y="0"/>
              <a:ext cx="3839972" cy="1924685"/>
            </a:xfrm>
            <a:custGeom>
              <a:avLst/>
              <a:gdLst/>
              <a:ahLst/>
              <a:cxnLst/>
              <a:rect l="l" t="t" r="r" b="b"/>
              <a:pathLst>
                <a:path w="3839972" h="1924685">
                  <a:moveTo>
                    <a:pt x="0" y="0"/>
                  </a:moveTo>
                  <a:lnTo>
                    <a:pt x="0" y="1924685"/>
                  </a:lnTo>
                  <a:lnTo>
                    <a:pt x="3839972" y="1924685"/>
                  </a:lnTo>
                  <a:lnTo>
                    <a:pt x="3839972" y="0"/>
                  </a:lnTo>
                  <a:close/>
                </a:path>
              </a:pathLst>
            </a:custGeom>
            <a:blipFill>
              <a:blip r:embed="rId4"/>
              <a:stretch>
                <a:fillRect l="-446" t="-915" r="-448" b="-999"/>
              </a:stretch>
            </a:blipFill>
          </p:spPr>
        </p:sp>
      </p:grpSp>
      <p:grpSp>
        <p:nvGrpSpPr>
          <p:cNvPr id="26" name="Group 26"/>
          <p:cNvGrpSpPr>
            <a:grpSpLocks noChangeAspect="1"/>
          </p:cNvGrpSpPr>
          <p:nvPr/>
        </p:nvGrpSpPr>
        <p:grpSpPr>
          <a:xfrm>
            <a:off x="13954310" y="3006701"/>
            <a:ext cx="4108664" cy="2060155"/>
            <a:chOff x="0" y="0"/>
            <a:chExt cx="3839985" cy="1925434"/>
          </a:xfrm>
        </p:grpSpPr>
        <p:sp>
          <p:nvSpPr>
            <p:cNvPr id="27" name="Freeform 27"/>
            <p:cNvSpPr/>
            <p:nvPr/>
          </p:nvSpPr>
          <p:spPr>
            <a:xfrm>
              <a:off x="0" y="0"/>
              <a:ext cx="3839972" cy="1925447"/>
            </a:xfrm>
            <a:custGeom>
              <a:avLst/>
              <a:gdLst/>
              <a:ahLst/>
              <a:cxnLst/>
              <a:rect l="l" t="t" r="r" b="b"/>
              <a:pathLst>
                <a:path w="3839972" h="1925447">
                  <a:moveTo>
                    <a:pt x="0" y="0"/>
                  </a:moveTo>
                  <a:lnTo>
                    <a:pt x="0" y="1925447"/>
                  </a:lnTo>
                  <a:lnTo>
                    <a:pt x="3839972" y="1925447"/>
                  </a:lnTo>
                  <a:lnTo>
                    <a:pt x="3839972" y="0"/>
                  </a:lnTo>
                  <a:close/>
                </a:path>
              </a:pathLst>
            </a:custGeom>
            <a:blipFill>
              <a:blip r:embed="rId5"/>
              <a:stretch>
                <a:fillRect t="-898" b="-891"/>
              </a:stretch>
            </a:blipFill>
          </p:spPr>
        </p:sp>
      </p:grpSp>
      <p:grpSp>
        <p:nvGrpSpPr>
          <p:cNvPr id="32" name="Group 32"/>
          <p:cNvGrpSpPr>
            <a:grpSpLocks noChangeAspect="1"/>
          </p:cNvGrpSpPr>
          <p:nvPr/>
        </p:nvGrpSpPr>
        <p:grpSpPr>
          <a:xfrm>
            <a:off x="9740430" y="7554291"/>
            <a:ext cx="3319315" cy="1033495"/>
            <a:chOff x="0" y="0"/>
            <a:chExt cx="2326691" cy="724433"/>
          </a:xfrm>
          <a:solidFill>
            <a:schemeClr val="accent1">
              <a:lumMod val="20000"/>
              <a:lumOff val="80000"/>
            </a:schemeClr>
          </a:solidFill>
        </p:grpSpPr>
        <p:sp>
          <p:nvSpPr>
            <p:cNvPr id="33" name="Freeform 33"/>
            <p:cNvSpPr/>
            <p:nvPr/>
          </p:nvSpPr>
          <p:spPr>
            <a:xfrm>
              <a:off x="0" y="0"/>
              <a:ext cx="2326640" cy="724408"/>
            </a:xfrm>
            <a:custGeom>
              <a:avLst/>
              <a:gdLst/>
              <a:ahLst/>
              <a:cxnLst/>
              <a:rect l="l" t="t" r="r" b="b"/>
              <a:pathLst>
                <a:path w="2326640" h="724408">
                  <a:moveTo>
                    <a:pt x="0" y="724408"/>
                  </a:moveTo>
                  <a:lnTo>
                    <a:pt x="2326640" y="724408"/>
                  </a:lnTo>
                  <a:lnTo>
                    <a:pt x="2326640" y="0"/>
                  </a:lnTo>
                  <a:lnTo>
                    <a:pt x="0" y="0"/>
                  </a:lnTo>
                  <a:close/>
                </a:path>
              </a:pathLst>
            </a:custGeom>
            <a:grpFill/>
          </p:spPr>
        </p:sp>
      </p:grpSp>
      <p:grpSp>
        <p:nvGrpSpPr>
          <p:cNvPr id="34" name="Group 34"/>
          <p:cNvGrpSpPr>
            <a:grpSpLocks noChangeAspect="1"/>
          </p:cNvGrpSpPr>
          <p:nvPr/>
        </p:nvGrpSpPr>
        <p:grpSpPr>
          <a:xfrm>
            <a:off x="14349861" y="4567570"/>
            <a:ext cx="3319315" cy="1033495"/>
            <a:chOff x="0" y="0"/>
            <a:chExt cx="2326691" cy="724433"/>
          </a:xfrm>
          <a:solidFill>
            <a:schemeClr val="accent1">
              <a:lumMod val="20000"/>
              <a:lumOff val="80000"/>
            </a:schemeClr>
          </a:solidFill>
        </p:grpSpPr>
        <p:sp>
          <p:nvSpPr>
            <p:cNvPr id="35" name="Freeform 35"/>
            <p:cNvSpPr/>
            <p:nvPr/>
          </p:nvSpPr>
          <p:spPr>
            <a:xfrm>
              <a:off x="0" y="0"/>
              <a:ext cx="2326640" cy="724408"/>
            </a:xfrm>
            <a:custGeom>
              <a:avLst/>
              <a:gdLst/>
              <a:ahLst/>
              <a:cxnLst/>
              <a:rect l="l" t="t" r="r" b="b"/>
              <a:pathLst>
                <a:path w="2326640" h="724408">
                  <a:moveTo>
                    <a:pt x="0" y="724408"/>
                  </a:moveTo>
                  <a:lnTo>
                    <a:pt x="2326640" y="724408"/>
                  </a:lnTo>
                  <a:lnTo>
                    <a:pt x="2326640" y="0"/>
                  </a:lnTo>
                  <a:lnTo>
                    <a:pt x="0" y="0"/>
                  </a:lnTo>
                  <a:close/>
                </a:path>
              </a:pathLst>
            </a:custGeom>
            <a:grpFill/>
          </p:spPr>
        </p:sp>
      </p:grpSp>
      <p:sp>
        <p:nvSpPr>
          <p:cNvPr id="39" name="TextBox 39"/>
          <p:cNvSpPr txBox="1"/>
          <p:nvPr/>
        </p:nvSpPr>
        <p:spPr>
          <a:xfrm>
            <a:off x="369378" y="2346828"/>
            <a:ext cx="7950364" cy="403957"/>
          </a:xfrm>
          <a:prstGeom prst="rect">
            <a:avLst/>
          </a:prstGeom>
        </p:spPr>
        <p:txBody>
          <a:bodyPr wrap="square" lIns="0" tIns="0" rIns="0" bIns="0" numCol="1" rtlCol="0" anchor="t">
            <a:spAutoFit/>
          </a:bodyPr>
          <a:lstStyle/>
          <a:p>
            <a:pPr algn="l">
              <a:lnSpc>
                <a:spcPts val="3402"/>
              </a:lnSpc>
            </a:pPr>
            <a:r>
              <a:rPr lang="en-US" sz="2500" spc="562" dirty="0">
                <a:solidFill>
                  <a:srgbClr val="383837"/>
                </a:solidFill>
                <a:latin typeface="Gibson 3"/>
              </a:rPr>
              <a:t>INVERSIÓN</a:t>
            </a:r>
            <a:r>
              <a:rPr lang="en-US" sz="2500" dirty="0">
                <a:solidFill>
                  <a:srgbClr val="383837"/>
                </a:solidFill>
                <a:latin typeface="Gibson 3"/>
              </a:rPr>
              <a:t>EN MARKETING </a:t>
            </a:r>
          </a:p>
        </p:txBody>
      </p:sp>
      <p:sp>
        <p:nvSpPr>
          <p:cNvPr id="40" name="TextBox 40"/>
          <p:cNvSpPr txBox="1"/>
          <p:nvPr/>
        </p:nvSpPr>
        <p:spPr>
          <a:xfrm>
            <a:off x="11032711" y="7608560"/>
            <a:ext cx="923138" cy="511890"/>
          </a:xfrm>
          <a:prstGeom prst="rect">
            <a:avLst/>
          </a:prstGeom>
        </p:spPr>
        <p:txBody>
          <a:bodyPr wrap="square" lIns="0" tIns="0" rIns="0" bIns="0" numCol="1" rtlCol="0" anchor="t">
            <a:spAutoFit/>
          </a:bodyPr>
          <a:lstStyle/>
          <a:p>
            <a:pPr algn="l">
              <a:lnSpc>
                <a:spcPts val="1997"/>
              </a:lnSpc>
            </a:pPr>
            <a:r>
              <a:rPr lang="en-US" sz="1426" spc="285">
                <a:solidFill>
                  <a:srgbClr val="383837"/>
                </a:solidFill>
                <a:latin typeface="Gibson 1"/>
              </a:rPr>
              <a:t>PLANO</a:t>
            </a:r>
          </a:p>
          <a:p>
            <a:pPr algn="ctr">
              <a:lnSpc>
                <a:spcPts val="1997"/>
              </a:lnSpc>
            </a:pPr>
            <a:r>
              <a:rPr lang="en-US" sz="1426" spc="285">
                <a:solidFill>
                  <a:srgbClr val="383837"/>
                </a:solidFill>
                <a:latin typeface="Gibson 2"/>
              </a:rPr>
              <a:t>3D</a:t>
            </a:r>
          </a:p>
        </p:txBody>
      </p:sp>
      <p:sp>
        <p:nvSpPr>
          <p:cNvPr id="44" name="TextBox 44"/>
          <p:cNvSpPr txBox="1"/>
          <p:nvPr/>
        </p:nvSpPr>
        <p:spPr>
          <a:xfrm>
            <a:off x="5986034" y="7612076"/>
            <a:ext cx="2090251" cy="507592"/>
          </a:xfrm>
          <a:prstGeom prst="rect">
            <a:avLst/>
          </a:prstGeom>
        </p:spPr>
        <p:txBody>
          <a:bodyPr wrap="square" lIns="0" tIns="0" rIns="0" bIns="0" numCol="1" rtlCol="0" anchor="t">
            <a:spAutoFit/>
          </a:bodyPr>
          <a:lstStyle/>
          <a:p>
            <a:pPr algn="l">
              <a:lnSpc>
                <a:spcPts val="2002"/>
              </a:lnSpc>
            </a:pPr>
            <a:r>
              <a:rPr lang="en-US" sz="1430" spc="277">
                <a:solidFill>
                  <a:srgbClr val="383837"/>
                </a:solidFill>
                <a:latin typeface="Gibson 1"/>
              </a:rPr>
              <a:t>TOUR VIRTUAL</a:t>
            </a:r>
          </a:p>
          <a:p>
            <a:pPr algn="ctr">
              <a:lnSpc>
                <a:spcPts val="2002"/>
              </a:lnSpc>
            </a:pPr>
            <a:r>
              <a:rPr lang="en-US" sz="1430" spc="286">
                <a:solidFill>
                  <a:srgbClr val="383837"/>
                </a:solidFill>
                <a:latin typeface="Gibson 2"/>
              </a:rPr>
              <a:t>360º</a:t>
            </a:r>
          </a:p>
        </p:txBody>
      </p:sp>
      <p:sp>
        <p:nvSpPr>
          <p:cNvPr id="45" name="TextBox 45"/>
          <p:cNvSpPr txBox="1"/>
          <p:nvPr/>
        </p:nvSpPr>
        <p:spPr>
          <a:xfrm>
            <a:off x="5914796" y="4803395"/>
            <a:ext cx="2232755" cy="496495"/>
          </a:xfrm>
          <a:prstGeom prst="rect">
            <a:avLst/>
          </a:prstGeom>
        </p:spPr>
        <p:txBody>
          <a:bodyPr wrap="square" lIns="0" tIns="0" rIns="0" bIns="0" numCol="1" rtlCol="0" anchor="t">
            <a:spAutoFit/>
          </a:bodyPr>
          <a:lstStyle/>
          <a:p>
            <a:pPr algn="l">
              <a:lnSpc>
                <a:spcPts val="2002"/>
              </a:lnSpc>
            </a:pPr>
            <a:r>
              <a:rPr lang="en-US" sz="1400" spc="281" dirty="0">
                <a:solidFill>
                  <a:srgbClr val="383837"/>
                </a:solidFill>
                <a:latin typeface="Gibson 1"/>
              </a:rPr>
              <a:t>REFORMA VIRTUAL</a:t>
            </a:r>
          </a:p>
          <a:p>
            <a:pPr algn="ctr">
              <a:lnSpc>
                <a:spcPts val="2002"/>
              </a:lnSpc>
            </a:pPr>
            <a:r>
              <a:rPr lang="en-US" sz="1430" spc="286">
                <a:solidFill>
                  <a:srgbClr val="383837"/>
                </a:solidFill>
                <a:latin typeface="Gibson 2"/>
              </a:rPr>
              <a:t>ANTES Y DESPUÉS</a:t>
            </a:r>
          </a:p>
        </p:txBody>
      </p:sp>
      <p:sp>
        <p:nvSpPr>
          <p:cNvPr id="47" name="TextBox 47"/>
          <p:cNvSpPr txBox="1"/>
          <p:nvPr/>
        </p:nvSpPr>
        <p:spPr>
          <a:xfrm>
            <a:off x="14740533" y="4654961"/>
            <a:ext cx="2673921" cy="750510"/>
          </a:xfrm>
          <a:prstGeom prst="rect">
            <a:avLst/>
          </a:prstGeom>
        </p:spPr>
        <p:txBody>
          <a:bodyPr wrap="square" lIns="0" tIns="0" rIns="0" bIns="0" numCol="1" rtlCol="0" anchor="t">
            <a:spAutoFit/>
          </a:bodyPr>
          <a:lstStyle/>
          <a:p>
            <a:pPr algn="just">
              <a:lnSpc>
                <a:spcPts val="1997"/>
              </a:lnSpc>
            </a:pPr>
            <a:r>
              <a:rPr lang="en-US" sz="1426">
                <a:solidFill>
                  <a:srgbClr val="383837"/>
                </a:solidFill>
                <a:latin typeface="Gibson 1"/>
              </a:rPr>
              <a:t>VISITAS EN STREAMING A NUESTROS CLIENTES </a:t>
            </a:r>
          </a:p>
          <a:p>
            <a:pPr algn="ctr">
              <a:lnSpc>
                <a:spcPts val="1997"/>
              </a:lnSpc>
            </a:pPr>
            <a:r>
              <a:rPr lang="en-US" sz="1426" spc="283">
                <a:solidFill>
                  <a:srgbClr val="383837"/>
                </a:solidFill>
                <a:latin typeface="Gibson 2"/>
              </a:rPr>
              <a:t>INTERNACIONALES</a:t>
            </a:r>
          </a:p>
        </p:txBody>
      </p:sp>
      <p:grpSp>
        <p:nvGrpSpPr>
          <p:cNvPr id="54" name="Group 2">
            <a:extLst>
              <a:ext uri="{FF2B5EF4-FFF2-40B4-BE49-F238E27FC236}">
                <a16:creationId xmlns:a16="http://schemas.microsoft.com/office/drawing/2014/main" id="{191F1BA7-274D-DCC3-87C5-2BE5BEF9A32A}"/>
              </a:ext>
            </a:extLst>
          </p:cNvPr>
          <p:cNvGrpSpPr>
            <a:grpSpLocks noChangeAspect="1"/>
          </p:cNvGrpSpPr>
          <p:nvPr/>
        </p:nvGrpSpPr>
        <p:grpSpPr>
          <a:xfrm>
            <a:off x="1028700" y="1065240"/>
            <a:ext cx="1597199" cy="661884"/>
            <a:chOff x="0" y="0"/>
            <a:chExt cx="1359789" cy="563499"/>
          </a:xfrm>
        </p:grpSpPr>
        <p:sp>
          <p:nvSpPr>
            <p:cNvPr id="55" name="Freeform 3">
              <a:extLst>
                <a:ext uri="{FF2B5EF4-FFF2-40B4-BE49-F238E27FC236}">
                  <a16:creationId xmlns:a16="http://schemas.microsoft.com/office/drawing/2014/main" id="{83C3A874-D096-A2E3-97A8-80732ED5DEE7}"/>
                </a:ext>
              </a:extLst>
            </p:cNvPr>
            <p:cNvSpPr/>
            <p:nvPr/>
          </p:nvSpPr>
          <p:spPr>
            <a:xfrm>
              <a:off x="0" y="0"/>
              <a:ext cx="1359789" cy="563499"/>
            </a:xfrm>
            <a:custGeom>
              <a:avLst/>
              <a:gdLst/>
              <a:ahLst/>
              <a:cxnLst/>
              <a:rect l="l" t="t" r="r" b="b"/>
              <a:pathLst>
                <a:path w="1359789" h="563499">
                  <a:moveTo>
                    <a:pt x="0" y="563499"/>
                  </a:moveTo>
                  <a:lnTo>
                    <a:pt x="1359789" y="563499"/>
                  </a:lnTo>
                  <a:lnTo>
                    <a:pt x="1359789" y="0"/>
                  </a:lnTo>
                  <a:lnTo>
                    <a:pt x="0" y="0"/>
                  </a:lnTo>
                  <a:close/>
                </a:path>
              </a:pathLst>
            </a:custGeom>
            <a:solidFill>
              <a:schemeClr val="tx2"/>
            </a:solidFill>
          </p:spPr>
          <p:txBody>
            <a:bodyPr/>
            <a:lstStyle/>
            <a:p>
              <a:endParaRPr lang="es-ES" dirty="0"/>
            </a:p>
          </p:txBody>
        </p:sp>
      </p:grpSp>
      <p:sp>
        <p:nvSpPr>
          <p:cNvPr id="56" name="TextBox 15">
            <a:extLst>
              <a:ext uri="{FF2B5EF4-FFF2-40B4-BE49-F238E27FC236}">
                <a16:creationId xmlns:a16="http://schemas.microsoft.com/office/drawing/2014/main" id="{5712F7E4-F3B2-0100-B74B-CC181807C607}"/>
              </a:ext>
            </a:extLst>
          </p:cNvPr>
          <p:cNvSpPr txBox="1"/>
          <p:nvPr/>
        </p:nvSpPr>
        <p:spPr>
          <a:xfrm>
            <a:off x="1172291" y="923925"/>
            <a:ext cx="1371886" cy="880229"/>
          </a:xfrm>
          <a:prstGeom prst="rect">
            <a:avLst/>
          </a:prstGeom>
        </p:spPr>
        <p:txBody>
          <a:bodyPr lIns="0" tIns="0" rIns="0" bIns="0" numCol="1" rtlCol="0" anchor="t">
            <a:spAutoFit/>
          </a:bodyPr>
          <a:lstStyle/>
          <a:p>
            <a:pPr algn="l">
              <a:lnSpc>
                <a:spcPts val="7207"/>
              </a:lnSpc>
            </a:pPr>
            <a:r>
              <a:rPr lang="en-US" sz="5100" spc="-77" dirty="0">
                <a:solidFill>
                  <a:srgbClr val="FFFFFF"/>
                </a:solidFill>
                <a:latin typeface="Gibson 1"/>
              </a:rPr>
              <a:t>03</a:t>
            </a:r>
            <a:endParaRPr lang="en-US" sz="5148" spc="-77" dirty="0">
              <a:solidFill>
                <a:srgbClr val="FFFFFF"/>
              </a:solidFill>
              <a:latin typeface="Gibson 1"/>
            </a:endParaRPr>
          </a:p>
        </p:txBody>
      </p:sp>
      <p:sp>
        <p:nvSpPr>
          <p:cNvPr id="57" name="TextBox 14">
            <a:extLst>
              <a:ext uri="{FF2B5EF4-FFF2-40B4-BE49-F238E27FC236}">
                <a16:creationId xmlns:a16="http://schemas.microsoft.com/office/drawing/2014/main" id="{96707E09-F95B-83DE-07A0-589F18AE5612}"/>
              </a:ext>
            </a:extLst>
          </p:cNvPr>
          <p:cNvSpPr txBox="1"/>
          <p:nvPr/>
        </p:nvSpPr>
        <p:spPr>
          <a:xfrm>
            <a:off x="2731609" y="1062708"/>
            <a:ext cx="6043499" cy="692497"/>
          </a:xfrm>
          <a:prstGeom prst="rect">
            <a:avLst/>
          </a:prstGeom>
        </p:spPr>
        <p:txBody>
          <a:bodyPr lIns="0" tIns="0" rIns="0" bIns="0" numCol="1" rtlCol="0" anchor="t">
            <a:spAutoFit/>
          </a:bodyPr>
          <a:lstStyle/>
          <a:p>
            <a:pPr algn="l">
              <a:lnSpc>
                <a:spcPts val="1604"/>
              </a:lnSpc>
            </a:pPr>
            <a:r>
              <a:rPr lang="en-US" sz="1568" spc="-31" dirty="0">
                <a:solidFill>
                  <a:schemeClr val="accent1"/>
                </a:solidFill>
                <a:latin typeface="Gibson 1"/>
              </a:rPr>
              <a:t>DOCUMENTO DE VALORACIÓN</a:t>
            </a:r>
          </a:p>
          <a:p>
            <a:pPr algn="l">
              <a:lnSpc>
                <a:spcPts val="3841"/>
              </a:lnSpc>
            </a:pPr>
            <a:r>
              <a:rPr lang="en-US" sz="3755" spc="-56" dirty="0">
                <a:solidFill>
                  <a:schemeClr val="accent1"/>
                </a:solidFill>
                <a:latin typeface="Gibson 1"/>
              </a:rPr>
              <a:t>PLAN DE MARKETING</a:t>
            </a:r>
          </a:p>
        </p:txBody>
      </p:sp>
      <p:sp>
        <p:nvSpPr>
          <p:cNvPr id="58" name="TextBox 67">
            <a:extLst>
              <a:ext uri="{FF2B5EF4-FFF2-40B4-BE49-F238E27FC236}">
                <a16:creationId xmlns:a16="http://schemas.microsoft.com/office/drawing/2014/main" id="{9C0F9880-AB98-E24E-B369-9A3F9554FEC0}"/>
              </a:ext>
            </a:extLst>
          </p:cNvPr>
          <p:cNvSpPr txBox="1"/>
          <p:nvPr/>
        </p:nvSpPr>
        <p:spPr>
          <a:xfrm>
            <a:off x="13326185" y="550667"/>
            <a:ext cx="4296920" cy="442750"/>
          </a:xfrm>
          <a:prstGeom prst="rect">
            <a:avLst/>
          </a:prstGeom>
        </p:spPr>
        <p:txBody>
          <a:bodyPr lIns="0" tIns="0" rIns="0" bIns="0" numCol="1" rtlCol="0" anchor="t">
            <a:spAutoFit/>
          </a:bodyPr>
          <a:lstStyle/>
          <a:p>
            <a:pPr algn="l">
              <a:lnSpc>
                <a:spcPts val="1763"/>
              </a:lnSpc>
            </a:pPr>
            <a:r>
              <a:rPr lang="en-US" sz="1259" spc="56" dirty="0">
                <a:solidFill>
                  <a:schemeClr val="accent1"/>
                </a:solidFill>
                <a:latin typeface="Gibson 2"/>
              </a:rPr>
              <a:t>GENTILE HOME/ DOCUMENTO DE VALORACIÓN /        PLAN DE MARKETING</a:t>
            </a:r>
          </a:p>
        </p:txBody>
      </p:sp>
      <p:pic>
        <p:nvPicPr>
          <p:cNvPr id="49" name="Imagen 48">
            <a:extLst>
              <a:ext uri="{FF2B5EF4-FFF2-40B4-BE49-F238E27FC236}">
                <a16:creationId xmlns:a16="http://schemas.microsoft.com/office/drawing/2014/main" id="{F0478F22-E8BD-A34E-B737-48338834C9DF}"/>
              </a:ext>
            </a:extLst>
          </p:cNvPr>
          <p:cNvPicPr>
            <a:picLocks noChangeAspect="1"/>
          </p:cNvPicPr>
          <p:nvPr/>
        </p:nvPicPr>
        <p:blipFill rotWithShape="1">
          <a:blip r:embed="rId6">
            <a:extLst>
              <a:ext uri="{28A0092B-C50C-407E-A947-70E740481C1C}">
                <a14:useLocalDpi xmlns:a14="http://schemas.microsoft.com/office/drawing/2010/main" val="0"/>
              </a:ext>
            </a:extLst>
          </a:blip>
          <a:srcRect l="890"/>
          <a:stretch/>
        </p:blipFill>
        <p:spPr>
          <a:xfrm>
            <a:off x="9319807" y="3028480"/>
            <a:ext cx="4379854" cy="2124671"/>
          </a:xfrm>
          <a:prstGeom prst="rect">
            <a:avLst/>
          </a:prstGeom>
        </p:spPr>
      </p:pic>
      <p:grpSp>
        <p:nvGrpSpPr>
          <p:cNvPr id="30" name="Group 30"/>
          <p:cNvGrpSpPr>
            <a:grpSpLocks noChangeAspect="1"/>
          </p:cNvGrpSpPr>
          <p:nvPr/>
        </p:nvGrpSpPr>
        <p:grpSpPr>
          <a:xfrm>
            <a:off x="9740430" y="4567570"/>
            <a:ext cx="3319315" cy="1033495"/>
            <a:chOff x="0" y="0"/>
            <a:chExt cx="2326691" cy="724433"/>
          </a:xfrm>
          <a:solidFill>
            <a:schemeClr val="accent1">
              <a:lumMod val="20000"/>
              <a:lumOff val="80000"/>
            </a:schemeClr>
          </a:solidFill>
        </p:grpSpPr>
        <p:sp>
          <p:nvSpPr>
            <p:cNvPr id="31" name="Freeform 31"/>
            <p:cNvSpPr/>
            <p:nvPr/>
          </p:nvSpPr>
          <p:spPr>
            <a:xfrm>
              <a:off x="0" y="0"/>
              <a:ext cx="2326640" cy="724408"/>
            </a:xfrm>
            <a:custGeom>
              <a:avLst/>
              <a:gdLst/>
              <a:ahLst/>
              <a:cxnLst/>
              <a:rect l="l" t="t" r="r" b="b"/>
              <a:pathLst>
                <a:path w="2326640" h="724408">
                  <a:moveTo>
                    <a:pt x="0" y="724408"/>
                  </a:moveTo>
                  <a:lnTo>
                    <a:pt x="2326640" y="724408"/>
                  </a:lnTo>
                  <a:lnTo>
                    <a:pt x="2326640" y="0"/>
                  </a:lnTo>
                  <a:lnTo>
                    <a:pt x="0" y="0"/>
                  </a:lnTo>
                  <a:close/>
                </a:path>
              </a:pathLst>
            </a:custGeom>
            <a:grpFill/>
          </p:spPr>
        </p:sp>
      </p:grpSp>
      <p:sp>
        <p:nvSpPr>
          <p:cNvPr id="41" name="TextBox 41"/>
          <p:cNvSpPr txBox="1"/>
          <p:nvPr/>
        </p:nvSpPr>
        <p:spPr>
          <a:xfrm>
            <a:off x="10466755" y="4803335"/>
            <a:ext cx="2199619" cy="496851"/>
          </a:xfrm>
          <a:prstGeom prst="rect">
            <a:avLst/>
          </a:prstGeom>
        </p:spPr>
        <p:txBody>
          <a:bodyPr wrap="square" lIns="0" tIns="0" rIns="0" bIns="0" numCol="1" rtlCol="0" anchor="t">
            <a:spAutoFit/>
          </a:bodyPr>
          <a:lstStyle/>
          <a:p>
            <a:pPr algn="l">
              <a:lnSpc>
                <a:spcPts val="1997"/>
              </a:lnSpc>
            </a:pPr>
            <a:r>
              <a:rPr lang="en-US" sz="1400" spc="285" dirty="0">
                <a:solidFill>
                  <a:srgbClr val="383837"/>
                </a:solidFill>
                <a:latin typeface="Gibson 1"/>
              </a:rPr>
              <a:t>PROMOCIÓN EN</a:t>
            </a:r>
          </a:p>
          <a:p>
            <a:pPr algn="ctr">
              <a:lnSpc>
                <a:spcPts val="1997"/>
              </a:lnSpc>
            </a:pPr>
            <a:r>
              <a:rPr lang="en-US" sz="1426" spc="285">
                <a:solidFill>
                  <a:srgbClr val="383837"/>
                </a:solidFill>
                <a:latin typeface="Gibson 2"/>
              </a:rPr>
              <a:t>REDES SOCIALES</a:t>
            </a:r>
          </a:p>
        </p:txBody>
      </p:sp>
      <p:pic>
        <p:nvPicPr>
          <p:cNvPr id="51" name="Imagen 50">
            <a:extLst>
              <a:ext uri="{FF2B5EF4-FFF2-40B4-BE49-F238E27FC236}">
                <a16:creationId xmlns:a16="http://schemas.microsoft.com/office/drawing/2014/main" id="{63B57C9D-321D-8348-B401-0D47825A54B9}"/>
              </a:ext>
            </a:extLst>
          </p:cNvPr>
          <p:cNvPicPr>
            <a:picLocks noChangeAspect="1"/>
          </p:cNvPicPr>
          <p:nvPr/>
        </p:nvPicPr>
        <p:blipFill rotWithShape="1">
          <a:blip r:embed="rId7">
            <a:extLst>
              <a:ext uri="{28A0092B-C50C-407E-A947-70E740481C1C}">
                <a14:useLocalDpi xmlns:a14="http://schemas.microsoft.com/office/drawing/2010/main" val="0"/>
              </a:ext>
            </a:extLst>
          </a:blip>
          <a:srcRect b="35124"/>
          <a:stretch/>
        </p:blipFill>
        <p:spPr>
          <a:xfrm>
            <a:off x="14047882" y="5953847"/>
            <a:ext cx="4015078" cy="1845826"/>
          </a:xfrm>
          <a:prstGeom prst="rect">
            <a:avLst/>
          </a:prstGeom>
        </p:spPr>
      </p:pic>
      <p:grpSp>
        <p:nvGrpSpPr>
          <p:cNvPr id="36" name="Group 36"/>
          <p:cNvGrpSpPr>
            <a:grpSpLocks noChangeAspect="1"/>
          </p:cNvGrpSpPr>
          <p:nvPr/>
        </p:nvGrpSpPr>
        <p:grpSpPr>
          <a:xfrm>
            <a:off x="14349861" y="7554291"/>
            <a:ext cx="3319315" cy="1033495"/>
            <a:chOff x="0" y="0"/>
            <a:chExt cx="2326691" cy="724433"/>
          </a:xfrm>
          <a:solidFill>
            <a:schemeClr val="accent1">
              <a:lumMod val="20000"/>
              <a:lumOff val="80000"/>
            </a:schemeClr>
          </a:solidFill>
        </p:grpSpPr>
        <p:sp>
          <p:nvSpPr>
            <p:cNvPr id="37" name="Freeform 37"/>
            <p:cNvSpPr/>
            <p:nvPr/>
          </p:nvSpPr>
          <p:spPr>
            <a:xfrm>
              <a:off x="0" y="0"/>
              <a:ext cx="2326640" cy="724408"/>
            </a:xfrm>
            <a:custGeom>
              <a:avLst/>
              <a:gdLst/>
              <a:ahLst/>
              <a:cxnLst/>
              <a:rect l="l" t="t" r="r" b="b"/>
              <a:pathLst>
                <a:path w="2326640" h="724408">
                  <a:moveTo>
                    <a:pt x="0" y="724408"/>
                  </a:moveTo>
                  <a:lnTo>
                    <a:pt x="2326640" y="724408"/>
                  </a:lnTo>
                  <a:lnTo>
                    <a:pt x="2326640" y="0"/>
                  </a:lnTo>
                  <a:lnTo>
                    <a:pt x="0" y="0"/>
                  </a:lnTo>
                  <a:close/>
                </a:path>
              </a:pathLst>
            </a:custGeom>
            <a:grpFill/>
          </p:spPr>
        </p:sp>
      </p:grpSp>
      <p:sp>
        <p:nvSpPr>
          <p:cNvPr id="46" name="TextBox 46"/>
          <p:cNvSpPr txBox="1"/>
          <p:nvPr/>
        </p:nvSpPr>
        <p:spPr>
          <a:xfrm>
            <a:off x="14499927" y="7723473"/>
            <a:ext cx="3008099" cy="507948"/>
          </a:xfrm>
          <a:prstGeom prst="rect">
            <a:avLst/>
          </a:prstGeom>
        </p:spPr>
        <p:txBody>
          <a:bodyPr wrap="square" lIns="0" tIns="0" rIns="0" bIns="0" numCol="1" rtlCol="0" anchor="t">
            <a:spAutoFit/>
          </a:bodyPr>
          <a:lstStyle/>
          <a:p>
            <a:pPr algn="ctr">
              <a:lnSpc>
                <a:spcPts val="1997"/>
              </a:lnSpc>
            </a:pPr>
            <a:r>
              <a:rPr lang="en-US" sz="1426" spc="281">
                <a:solidFill>
                  <a:srgbClr val="383837"/>
                </a:solidFill>
                <a:latin typeface="Gibson 1"/>
              </a:rPr>
              <a:t>POSICIONAMIENTO</a:t>
            </a:r>
          </a:p>
          <a:p>
            <a:pPr algn="l">
              <a:lnSpc>
                <a:spcPts val="1997"/>
              </a:lnSpc>
            </a:pPr>
            <a:r>
              <a:rPr lang="en-US" sz="1426" spc="278">
                <a:solidFill>
                  <a:srgbClr val="383837"/>
                </a:solidFill>
                <a:latin typeface="Gibson 2"/>
              </a:rPr>
              <a:t>MEJORADO EN PORTALES</a:t>
            </a:r>
          </a:p>
        </p:txBody>
      </p:sp>
      <p:pic>
        <p:nvPicPr>
          <p:cNvPr id="60" name="Imagen 59">
            <a:extLst>
              <a:ext uri="{FF2B5EF4-FFF2-40B4-BE49-F238E27FC236}">
                <a16:creationId xmlns:a16="http://schemas.microsoft.com/office/drawing/2014/main" id="{7D65E930-2079-7641-A903-E3D68365A890}"/>
              </a:ext>
            </a:extLst>
          </p:cNvPr>
          <p:cNvPicPr>
            <a:picLocks noChangeAspect="1"/>
          </p:cNvPicPr>
          <p:nvPr/>
        </p:nvPicPr>
        <p:blipFill rotWithShape="1">
          <a:blip r:embed="rId8">
            <a:extLst>
              <a:ext uri="{28A0092B-C50C-407E-A947-70E740481C1C}">
                <a14:useLocalDpi xmlns:a14="http://schemas.microsoft.com/office/drawing/2010/main" val="0"/>
              </a:ext>
            </a:extLst>
          </a:blip>
          <a:srcRect t="26740" b="26414"/>
          <a:stretch/>
        </p:blipFill>
        <p:spPr>
          <a:xfrm flipH="1">
            <a:off x="225026" y="6066064"/>
            <a:ext cx="4239604" cy="1986070"/>
          </a:xfrm>
          <a:prstGeom prst="rect">
            <a:avLst/>
          </a:prstGeom>
        </p:spPr>
      </p:pic>
      <p:grpSp>
        <p:nvGrpSpPr>
          <p:cNvPr id="14" name="Group 14"/>
          <p:cNvGrpSpPr>
            <a:grpSpLocks noChangeAspect="1"/>
          </p:cNvGrpSpPr>
          <p:nvPr/>
        </p:nvGrpSpPr>
        <p:grpSpPr>
          <a:xfrm>
            <a:off x="621624" y="7551553"/>
            <a:ext cx="3328109" cy="1036233"/>
            <a:chOff x="0" y="0"/>
            <a:chExt cx="2326691" cy="724433"/>
          </a:xfrm>
          <a:solidFill>
            <a:schemeClr val="accent1">
              <a:lumMod val="20000"/>
              <a:lumOff val="80000"/>
            </a:schemeClr>
          </a:solidFill>
        </p:grpSpPr>
        <p:sp>
          <p:nvSpPr>
            <p:cNvPr id="15" name="Freeform 15"/>
            <p:cNvSpPr/>
            <p:nvPr/>
          </p:nvSpPr>
          <p:spPr>
            <a:xfrm>
              <a:off x="0" y="0"/>
              <a:ext cx="2326640" cy="724408"/>
            </a:xfrm>
            <a:custGeom>
              <a:avLst/>
              <a:gdLst/>
              <a:ahLst/>
              <a:cxnLst/>
              <a:rect l="l" t="t" r="r" b="b"/>
              <a:pathLst>
                <a:path w="2326640" h="724408">
                  <a:moveTo>
                    <a:pt x="0" y="724408"/>
                  </a:moveTo>
                  <a:lnTo>
                    <a:pt x="2326640" y="724408"/>
                  </a:lnTo>
                  <a:lnTo>
                    <a:pt x="2326640" y="0"/>
                  </a:lnTo>
                  <a:lnTo>
                    <a:pt x="0" y="0"/>
                  </a:lnTo>
                  <a:close/>
                </a:path>
              </a:pathLst>
            </a:custGeom>
            <a:grpFill/>
          </p:spPr>
        </p:sp>
      </p:grpSp>
      <p:sp>
        <p:nvSpPr>
          <p:cNvPr id="43" name="TextBox 43"/>
          <p:cNvSpPr txBox="1"/>
          <p:nvPr/>
        </p:nvSpPr>
        <p:spPr>
          <a:xfrm>
            <a:off x="819061" y="7650180"/>
            <a:ext cx="2933262" cy="761922"/>
          </a:xfrm>
          <a:prstGeom prst="rect">
            <a:avLst/>
          </a:prstGeom>
        </p:spPr>
        <p:txBody>
          <a:bodyPr wrap="square" lIns="0" tIns="0" rIns="0" bIns="0" numCol="1" rtlCol="0" anchor="t">
            <a:spAutoFit/>
          </a:bodyPr>
          <a:lstStyle/>
          <a:p>
            <a:pPr algn="ctr">
              <a:lnSpc>
                <a:spcPts val="2002"/>
              </a:lnSpc>
            </a:pPr>
            <a:r>
              <a:rPr lang="en-US" sz="1430" spc="283" dirty="0">
                <a:solidFill>
                  <a:srgbClr val="383837"/>
                </a:solidFill>
                <a:latin typeface="Gibson 1"/>
              </a:rPr>
              <a:t>EMAIL A NUESTRA BASE DE DATOS EN MÁS DE </a:t>
            </a:r>
          </a:p>
          <a:p>
            <a:pPr algn="ctr">
              <a:lnSpc>
                <a:spcPts val="2002"/>
              </a:lnSpc>
            </a:pPr>
            <a:r>
              <a:rPr lang="en-US" sz="1430" spc="281" dirty="0">
                <a:solidFill>
                  <a:srgbClr val="383837"/>
                </a:solidFill>
                <a:latin typeface="Gibson 2"/>
              </a:rPr>
              <a:t>110 PAÍSES</a:t>
            </a:r>
          </a:p>
        </p:txBody>
      </p:sp>
      <p:pic>
        <p:nvPicPr>
          <p:cNvPr id="62" name="Imagen 61">
            <a:extLst>
              <a:ext uri="{FF2B5EF4-FFF2-40B4-BE49-F238E27FC236}">
                <a16:creationId xmlns:a16="http://schemas.microsoft.com/office/drawing/2014/main" id="{34EDAE7A-D54F-8847-81D3-B3A3AEDFF4B6}"/>
              </a:ext>
            </a:extLst>
          </p:cNvPr>
          <p:cNvPicPr>
            <a:picLocks noChangeAspect="1"/>
          </p:cNvPicPr>
          <p:nvPr/>
        </p:nvPicPr>
        <p:blipFill rotWithShape="1">
          <a:blip r:embed="rId9">
            <a:extLst>
              <a:ext uri="{28A0092B-C50C-407E-A947-70E740481C1C}">
                <a14:useLocalDpi xmlns:a14="http://schemas.microsoft.com/office/drawing/2010/main" val="0"/>
              </a:ext>
            </a:extLst>
          </a:blip>
          <a:srcRect l="10316" t="32765" r="7643" b="26592"/>
          <a:stretch/>
        </p:blipFill>
        <p:spPr>
          <a:xfrm>
            <a:off x="225026" y="3019165"/>
            <a:ext cx="4239604" cy="2100267"/>
          </a:xfrm>
          <a:prstGeom prst="rect">
            <a:avLst/>
          </a:prstGeom>
        </p:spPr>
      </p:pic>
      <p:grpSp>
        <p:nvGrpSpPr>
          <p:cNvPr id="12" name="Group 12"/>
          <p:cNvGrpSpPr>
            <a:grpSpLocks noChangeAspect="1"/>
          </p:cNvGrpSpPr>
          <p:nvPr/>
        </p:nvGrpSpPr>
        <p:grpSpPr>
          <a:xfrm>
            <a:off x="621624" y="4576430"/>
            <a:ext cx="3328109" cy="1036233"/>
            <a:chOff x="0" y="0"/>
            <a:chExt cx="2326691" cy="724433"/>
          </a:xfrm>
          <a:solidFill>
            <a:schemeClr val="accent1">
              <a:lumMod val="20000"/>
              <a:lumOff val="80000"/>
            </a:schemeClr>
          </a:solidFill>
        </p:grpSpPr>
        <p:sp>
          <p:nvSpPr>
            <p:cNvPr id="13" name="Freeform 13"/>
            <p:cNvSpPr/>
            <p:nvPr/>
          </p:nvSpPr>
          <p:spPr>
            <a:xfrm>
              <a:off x="0" y="0"/>
              <a:ext cx="2326640" cy="724408"/>
            </a:xfrm>
            <a:custGeom>
              <a:avLst/>
              <a:gdLst/>
              <a:ahLst/>
              <a:cxnLst/>
              <a:rect l="l" t="t" r="r" b="b"/>
              <a:pathLst>
                <a:path w="2326640" h="724408">
                  <a:moveTo>
                    <a:pt x="0" y="724408"/>
                  </a:moveTo>
                  <a:lnTo>
                    <a:pt x="2326640" y="724408"/>
                  </a:lnTo>
                  <a:lnTo>
                    <a:pt x="2326640" y="0"/>
                  </a:lnTo>
                  <a:lnTo>
                    <a:pt x="0" y="0"/>
                  </a:lnTo>
                  <a:close/>
                </a:path>
              </a:pathLst>
            </a:custGeom>
            <a:grpFill/>
          </p:spPr>
        </p:sp>
      </p:grpSp>
      <p:sp>
        <p:nvSpPr>
          <p:cNvPr id="42" name="TextBox 42"/>
          <p:cNvSpPr txBox="1"/>
          <p:nvPr/>
        </p:nvSpPr>
        <p:spPr>
          <a:xfrm>
            <a:off x="962730" y="4803395"/>
            <a:ext cx="2745771" cy="748410"/>
          </a:xfrm>
          <a:prstGeom prst="rect">
            <a:avLst/>
          </a:prstGeom>
        </p:spPr>
        <p:txBody>
          <a:bodyPr wrap="square" lIns="0" tIns="0" rIns="0" bIns="0" numCol="1" rtlCol="0" anchor="t">
            <a:spAutoFit/>
          </a:bodyPr>
          <a:lstStyle/>
          <a:p>
            <a:pPr algn="ctr">
              <a:lnSpc>
                <a:spcPts val="2002"/>
              </a:lnSpc>
            </a:pPr>
            <a:r>
              <a:rPr lang="en-US" sz="1400" spc="283" dirty="0">
                <a:solidFill>
                  <a:srgbClr val="383837"/>
                </a:solidFill>
                <a:latin typeface="Gibson 1"/>
              </a:rPr>
              <a:t>INCLUSIÓN EN </a:t>
            </a:r>
            <a:endParaRPr lang="en-US" sz="1400" spc="284" dirty="0">
              <a:solidFill>
                <a:srgbClr val="383837"/>
              </a:solidFill>
              <a:latin typeface="Gibson 2"/>
            </a:endParaRPr>
          </a:p>
          <a:p>
            <a:pPr algn="ctr">
              <a:lnSpc>
                <a:spcPts val="2002"/>
              </a:lnSpc>
            </a:pPr>
            <a:r>
              <a:rPr lang="en-US" sz="1400" spc="284" dirty="0">
                <a:solidFill>
                  <a:srgbClr val="383837"/>
                </a:solidFill>
                <a:latin typeface="Gibson 2"/>
              </a:rPr>
              <a:t>MATERIAL IMPRESO</a:t>
            </a:r>
          </a:p>
          <a:p>
            <a:pPr algn="ctr">
              <a:lnSpc>
                <a:spcPts val="2002"/>
              </a:lnSpc>
            </a:pPr>
            <a:endParaRPr lang="en-US" sz="1400" spc="283" dirty="0">
              <a:solidFill>
                <a:srgbClr val="383837"/>
              </a:solidFill>
              <a:latin typeface="Gibson 1"/>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E3C00849-43E0-4845-1102-9A07843214CF}"/>
              </a:ext>
            </a:extLst>
          </p:cNvPr>
          <p:cNvGrpSpPr>
            <a:grpSpLocks noChangeAspect="1"/>
          </p:cNvGrpSpPr>
          <p:nvPr/>
        </p:nvGrpSpPr>
        <p:grpSpPr>
          <a:xfrm>
            <a:off x="1028700" y="1065240"/>
            <a:ext cx="1597199" cy="661884"/>
            <a:chOff x="0" y="0"/>
            <a:chExt cx="1359789" cy="563499"/>
          </a:xfrm>
        </p:grpSpPr>
        <p:sp>
          <p:nvSpPr>
            <p:cNvPr id="3" name="Freeform 3">
              <a:extLst>
                <a:ext uri="{FF2B5EF4-FFF2-40B4-BE49-F238E27FC236}">
                  <a16:creationId xmlns:a16="http://schemas.microsoft.com/office/drawing/2014/main" id="{353836AE-20A0-779F-9C13-667D2EB83612}"/>
                </a:ext>
              </a:extLst>
            </p:cNvPr>
            <p:cNvSpPr/>
            <p:nvPr/>
          </p:nvSpPr>
          <p:spPr>
            <a:xfrm>
              <a:off x="0" y="0"/>
              <a:ext cx="1359789" cy="563499"/>
            </a:xfrm>
            <a:custGeom>
              <a:avLst/>
              <a:gdLst/>
              <a:ahLst/>
              <a:cxnLst/>
              <a:rect l="l" t="t" r="r" b="b"/>
              <a:pathLst>
                <a:path w="1359789" h="563499">
                  <a:moveTo>
                    <a:pt x="0" y="563499"/>
                  </a:moveTo>
                  <a:lnTo>
                    <a:pt x="1359789" y="563499"/>
                  </a:lnTo>
                  <a:lnTo>
                    <a:pt x="1359789" y="0"/>
                  </a:lnTo>
                  <a:lnTo>
                    <a:pt x="0" y="0"/>
                  </a:lnTo>
                  <a:close/>
                </a:path>
              </a:pathLst>
            </a:custGeom>
            <a:solidFill>
              <a:schemeClr val="tx2"/>
            </a:solidFill>
          </p:spPr>
          <p:txBody>
            <a:bodyPr/>
            <a:lstStyle/>
            <a:p>
              <a:endParaRPr lang="es-ES" dirty="0"/>
            </a:p>
          </p:txBody>
        </p:sp>
      </p:grpSp>
      <p:sp>
        <p:nvSpPr>
          <p:cNvPr id="4" name="TextBox 15">
            <a:extLst>
              <a:ext uri="{FF2B5EF4-FFF2-40B4-BE49-F238E27FC236}">
                <a16:creationId xmlns:a16="http://schemas.microsoft.com/office/drawing/2014/main" id="{4A63071D-946F-4198-A32B-E80C2A449834}"/>
              </a:ext>
            </a:extLst>
          </p:cNvPr>
          <p:cNvSpPr txBox="1"/>
          <p:nvPr/>
        </p:nvSpPr>
        <p:spPr>
          <a:xfrm>
            <a:off x="1172291" y="923925"/>
            <a:ext cx="1371886" cy="880229"/>
          </a:xfrm>
          <a:prstGeom prst="rect">
            <a:avLst/>
          </a:prstGeom>
        </p:spPr>
        <p:txBody>
          <a:bodyPr lIns="0" tIns="0" rIns="0" bIns="0" numCol="1" rtlCol="0" anchor="t">
            <a:spAutoFit/>
          </a:bodyPr>
          <a:lstStyle/>
          <a:p>
            <a:pPr algn="l">
              <a:lnSpc>
                <a:spcPts val="7207"/>
              </a:lnSpc>
            </a:pPr>
            <a:r>
              <a:rPr lang="en-US" sz="5100" spc="-77" dirty="0">
                <a:solidFill>
                  <a:srgbClr val="FFFFFF"/>
                </a:solidFill>
                <a:latin typeface="Gibson 1"/>
              </a:rPr>
              <a:t>04</a:t>
            </a:r>
            <a:endParaRPr lang="en-US" sz="5148" spc="-77" dirty="0">
              <a:solidFill>
                <a:srgbClr val="FFFFFF"/>
              </a:solidFill>
              <a:latin typeface="Gibson 1"/>
            </a:endParaRPr>
          </a:p>
        </p:txBody>
      </p:sp>
      <p:sp>
        <p:nvSpPr>
          <p:cNvPr id="80" name="TextBox 67">
            <a:extLst>
              <a:ext uri="{FF2B5EF4-FFF2-40B4-BE49-F238E27FC236}">
                <a16:creationId xmlns:a16="http://schemas.microsoft.com/office/drawing/2014/main" id="{D9838D95-BE8E-ED4B-8F67-51324945A1D6}"/>
              </a:ext>
            </a:extLst>
          </p:cNvPr>
          <p:cNvSpPr txBox="1"/>
          <p:nvPr/>
        </p:nvSpPr>
        <p:spPr>
          <a:xfrm>
            <a:off x="13326185" y="550667"/>
            <a:ext cx="4296920" cy="442750"/>
          </a:xfrm>
          <a:prstGeom prst="rect">
            <a:avLst/>
          </a:prstGeom>
        </p:spPr>
        <p:txBody>
          <a:bodyPr lIns="0" tIns="0" rIns="0" bIns="0" numCol="1" rtlCol="0" anchor="t">
            <a:spAutoFit/>
          </a:bodyPr>
          <a:lstStyle/>
          <a:p>
            <a:pPr algn="l">
              <a:lnSpc>
                <a:spcPts val="1763"/>
              </a:lnSpc>
            </a:pPr>
            <a:r>
              <a:rPr lang="en-US" sz="1259" spc="56" dirty="0">
                <a:solidFill>
                  <a:schemeClr val="accent1"/>
                </a:solidFill>
                <a:latin typeface="Gibson 2"/>
              </a:rPr>
              <a:t>GENTILE HOME/ DOCUMENTO DE VALORACIÓN /        PLAN DE MARKETING</a:t>
            </a:r>
          </a:p>
        </p:txBody>
      </p:sp>
      <p:sp>
        <p:nvSpPr>
          <p:cNvPr id="46" name="TextBox 14">
            <a:extLst>
              <a:ext uri="{FF2B5EF4-FFF2-40B4-BE49-F238E27FC236}">
                <a16:creationId xmlns:a16="http://schemas.microsoft.com/office/drawing/2014/main" id="{0093BB80-0518-714F-AA3B-8EA0172B4462}"/>
              </a:ext>
            </a:extLst>
          </p:cNvPr>
          <p:cNvSpPr txBox="1"/>
          <p:nvPr/>
        </p:nvSpPr>
        <p:spPr>
          <a:xfrm>
            <a:off x="2731609" y="1062708"/>
            <a:ext cx="7290215" cy="692497"/>
          </a:xfrm>
          <a:prstGeom prst="rect">
            <a:avLst/>
          </a:prstGeom>
        </p:spPr>
        <p:txBody>
          <a:bodyPr wrap="square" lIns="0" tIns="0" rIns="0" bIns="0" numCol="1" rtlCol="0" anchor="t">
            <a:spAutoFit/>
          </a:bodyPr>
          <a:lstStyle/>
          <a:p>
            <a:pPr algn="l">
              <a:lnSpc>
                <a:spcPts val="1604"/>
              </a:lnSpc>
            </a:pPr>
            <a:r>
              <a:rPr lang="en-US" sz="1568" spc="-31" dirty="0">
                <a:solidFill>
                  <a:schemeClr val="accent1"/>
                </a:solidFill>
                <a:latin typeface="Gibson 1"/>
              </a:rPr>
              <a:t>SOPORTE</a:t>
            </a:r>
          </a:p>
          <a:p>
            <a:pPr algn="l">
              <a:lnSpc>
                <a:spcPts val="3841"/>
              </a:lnSpc>
            </a:pPr>
            <a:r>
              <a:rPr lang="en-US" sz="3755" spc="-56" dirty="0">
                <a:solidFill>
                  <a:schemeClr val="accent1"/>
                </a:solidFill>
                <a:latin typeface="Gibson 1"/>
              </a:rPr>
              <a:t>ASESSORIA HIPOTECÁRIA GRATUITA</a:t>
            </a:r>
          </a:p>
        </p:txBody>
      </p:sp>
      <p:pic>
        <p:nvPicPr>
          <p:cNvPr id="51" name="Imagen 50">
            <a:extLst>
              <a:ext uri="{FF2B5EF4-FFF2-40B4-BE49-F238E27FC236}">
                <a16:creationId xmlns:a16="http://schemas.microsoft.com/office/drawing/2014/main" id="{58043234-B795-2943-A167-E333C3BD8E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923" y="3874135"/>
            <a:ext cx="11132143" cy="3466465"/>
          </a:xfrm>
          <a:prstGeom prst="rect">
            <a:avLst/>
          </a:prstGeom>
        </p:spPr>
      </p:pic>
    </p:spTree>
    <p:extLst>
      <p:ext uri="{BB962C8B-B14F-4D97-AF65-F5344CB8AC3E}">
        <p14:creationId xmlns:p14="http://schemas.microsoft.com/office/powerpoint/2010/main" val="643975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E3C00849-43E0-4845-1102-9A07843214CF}"/>
              </a:ext>
            </a:extLst>
          </p:cNvPr>
          <p:cNvGrpSpPr>
            <a:grpSpLocks noChangeAspect="1"/>
          </p:cNvGrpSpPr>
          <p:nvPr/>
        </p:nvGrpSpPr>
        <p:grpSpPr>
          <a:xfrm>
            <a:off x="1028700" y="1065240"/>
            <a:ext cx="1597199" cy="661884"/>
            <a:chOff x="0" y="0"/>
            <a:chExt cx="1359789" cy="563499"/>
          </a:xfrm>
        </p:grpSpPr>
        <p:sp>
          <p:nvSpPr>
            <p:cNvPr id="3" name="Freeform 3">
              <a:extLst>
                <a:ext uri="{FF2B5EF4-FFF2-40B4-BE49-F238E27FC236}">
                  <a16:creationId xmlns:a16="http://schemas.microsoft.com/office/drawing/2014/main" id="{353836AE-20A0-779F-9C13-667D2EB83612}"/>
                </a:ext>
              </a:extLst>
            </p:cNvPr>
            <p:cNvSpPr/>
            <p:nvPr/>
          </p:nvSpPr>
          <p:spPr>
            <a:xfrm>
              <a:off x="0" y="0"/>
              <a:ext cx="1359789" cy="563499"/>
            </a:xfrm>
            <a:custGeom>
              <a:avLst/>
              <a:gdLst/>
              <a:ahLst/>
              <a:cxnLst/>
              <a:rect l="l" t="t" r="r" b="b"/>
              <a:pathLst>
                <a:path w="1359789" h="563499">
                  <a:moveTo>
                    <a:pt x="0" y="563499"/>
                  </a:moveTo>
                  <a:lnTo>
                    <a:pt x="1359789" y="563499"/>
                  </a:lnTo>
                  <a:lnTo>
                    <a:pt x="1359789" y="0"/>
                  </a:lnTo>
                  <a:lnTo>
                    <a:pt x="0" y="0"/>
                  </a:lnTo>
                  <a:close/>
                </a:path>
              </a:pathLst>
            </a:custGeom>
            <a:solidFill>
              <a:schemeClr val="tx2"/>
            </a:solidFill>
          </p:spPr>
          <p:txBody>
            <a:bodyPr/>
            <a:lstStyle/>
            <a:p>
              <a:endParaRPr lang="es-ES" dirty="0"/>
            </a:p>
          </p:txBody>
        </p:sp>
      </p:grpSp>
      <p:sp>
        <p:nvSpPr>
          <p:cNvPr id="4" name="TextBox 15">
            <a:extLst>
              <a:ext uri="{FF2B5EF4-FFF2-40B4-BE49-F238E27FC236}">
                <a16:creationId xmlns:a16="http://schemas.microsoft.com/office/drawing/2014/main" id="{4A63071D-946F-4198-A32B-E80C2A449834}"/>
              </a:ext>
            </a:extLst>
          </p:cNvPr>
          <p:cNvSpPr txBox="1"/>
          <p:nvPr/>
        </p:nvSpPr>
        <p:spPr>
          <a:xfrm>
            <a:off x="1172291" y="923925"/>
            <a:ext cx="1371886" cy="880229"/>
          </a:xfrm>
          <a:prstGeom prst="rect">
            <a:avLst/>
          </a:prstGeom>
        </p:spPr>
        <p:txBody>
          <a:bodyPr lIns="0" tIns="0" rIns="0" bIns="0" numCol="1" rtlCol="0" anchor="t">
            <a:spAutoFit/>
          </a:bodyPr>
          <a:lstStyle/>
          <a:p>
            <a:pPr algn="l">
              <a:lnSpc>
                <a:spcPts val="7207"/>
              </a:lnSpc>
            </a:pPr>
            <a:r>
              <a:rPr lang="en-US" sz="5100" spc="-77" dirty="0">
                <a:solidFill>
                  <a:srgbClr val="FFFFFF"/>
                </a:solidFill>
                <a:latin typeface="Gibson 1"/>
              </a:rPr>
              <a:t>05</a:t>
            </a:r>
            <a:endParaRPr lang="en-US" sz="5148" spc="-77" dirty="0">
              <a:solidFill>
                <a:srgbClr val="FFFFFF"/>
              </a:solidFill>
              <a:latin typeface="Gibson 1"/>
            </a:endParaRPr>
          </a:p>
        </p:txBody>
      </p:sp>
      <p:sp>
        <p:nvSpPr>
          <p:cNvPr id="80" name="TextBox 67">
            <a:extLst>
              <a:ext uri="{FF2B5EF4-FFF2-40B4-BE49-F238E27FC236}">
                <a16:creationId xmlns:a16="http://schemas.microsoft.com/office/drawing/2014/main" id="{D9838D95-BE8E-ED4B-8F67-51324945A1D6}"/>
              </a:ext>
            </a:extLst>
          </p:cNvPr>
          <p:cNvSpPr txBox="1"/>
          <p:nvPr/>
        </p:nvSpPr>
        <p:spPr>
          <a:xfrm>
            <a:off x="13326185" y="550667"/>
            <a:ext cx="4296920" cy="442750"/>
          </a:xfrm>
          <a:prstGeom prst="rect">
            <a:avLst/>
          </a:prstGeom>
        </p:spPr>
        <p:txBody>
          <a:bodyPr lIns="0" tIns="0" rIns="0" bIns="0" numCol="1" rtlCol="0" anchor="t">
            <a:spAutoFit/>
          </a:bodyPr>
          <a:lstStyle/>
          <a:p>
            <a:pPr algn="l">
              <a:lnSpc>
                <a:spcPts val="1763"/>
              </a:lnSpc>
            </a:pPr>
            <a:r>
              <a:rPr lang="en-US" sz="1259" spc="56" dirty="0">
                <a:solidFill>
                  <a:schemeClr val="accent1"/>
                </a:solidFill>
                <a:latin typeface="Gibson 2"/>
              </a:rPr>
              <a:t>GENTILE HOME/ DOCUMENTO DE VALORACIÓN /        PLAN DE MARKETING</a:t>
            </a:r>
          </a:p>
        </p:txBody>
      </p:sp>
      <p:sp>
        <p:nvSpPr>
          <p:cNvPr id="46" name="TextBox 14">
            <a:extLst>
              <a:ext uri="{FF2B5EF4-FFF2-40B4-BE49-F238E27FC236}">
                <a16:creationId xmlns:a16="http://schemas.microsoft.com/office/drawing/2014/main" id="{0093BB80-0518-714F-AA3B-8EA0172B4462}"/>
              </a:ext>
            </a:extLst>
          </p:cNvPr>
          <p:cNvSpPr txBox="1"/>
          <p:nvPr/>
        </p:nvSpPr>
        <p:spPr>
          <a:xfrm>
            <a:off x="2731609" y="1062708"/>
            <a:ext cx="7290215" cy="692497"/>
          </a:xfrm>
          <a:prstGeom prst="rect">
            <a:avLst/>
          </a:prstGeom>
        </p:spPr>
        <p:txBody>
          <a:bodyPr wrap="square" lIns="0" tIns="0" rIns="0" bIns="0" numCol="1" rtlCol="0" anchor="t">
            <a:spAutoFit/>
          </a:bodyPr>
          <a:lstStyle/>
          <a:p>
            <a:pPr algn="l">
              <a:lnSpc>
                <a:spcPts val="1604"/>
              </a:lnSpc>
            </a:pPr>
            <a:r>
              <a:rPr lang="en-US" sz="1568" spc="-31" dirty="0">
                <a:solidFill>
                  <a:schemeClr val="accent1"/>
                </a:solidFill>
                <a:latin typeface="Gibson 1"/>
              </a:rPr>
              <a:t>SOPORTE</a:t>
            </a:r>
          </a:p>
          <a:p>
            <a:pPr algn="l">
              <a:lnSpc>
                <a:spcPts val="3841"/>
              </a:lnSpc>
            </a:pPr>
            <a:r>
              <a:rPr lang="en-US" sz="3755" spc="-56" dirty="0">
                <a:solidFill>
                  <a:schemeClr val="accent1"/>
                </a:solidFill>
                <a:latin typeface="Gibson 1"/>
              </a:rPr>
              <a:t>TASACIÓN OFICIAL GRATUITA*</a:t>
            </a:r>
          </a:p>
        </p:txBody>
      </p:sp>
      <p:pic>
        <p:nvPicPr>
          <p:cNvPr id="7" name="Imagen 6">
            <a:extLst>
              <a:ext uri="{FF2B5EF4-FFF2-40B4-BE49-F238E27FC236}">
                <a16:creationId xmlns:a16="http://schemas.microsoft.com/office/drawing/2014/main" id="{E9BA70AC-0EF8-6A40-A1BE-6E3311FF49BE}"/>
              </a:ext>
            </a:extLst>
          </p:cNvPr>
          <p:cNvPicPr>
            <a:picLocks noChangeAspect="1"/>
          </p:cNvPicPr>
          <p:nvPr/>
        </p:nvPicPr>
        <p:blipFill>
          <a:blip r:embed="rId2"/>
          <a:stretch>
            <a:fillRect/>
          </a:stretch>
        </p:blipFill>
        <p:spPr>
          <a:xfrm>
            <a:off x="2625899" y="2638914"/>
            <a:ext cx="12972689" cy="6330672"/>
          </a:xfrm>
          <a:prstGeom prst="rect">
            <a:avLst/>
          </a:prstGeom>
        </p:spPr>
      </p:pic>
      <p:pic>
        <p:nvPicPr>
          <p:cNvPr id="51" name="Imagen 50">
            <a:extLst>
              <a:ext uri="{FF2B5EF4-FFF2-40B4-BE49-F238E27FC236}">
                <a16:creationId xmlns:a16="http://schemas.microsoft.com/office/drawing/2014/main" id="{58043234-B795-2943-A167-E333C3BD8E63}"/>
              </a:ext>
            </a:extLst>
          </p:cNvPr>
          <p:cNvPicPr>
            <a:picLocks noChangeAspect="1"/>
          </p:cNvPicPr>
          <p:nvPr/>
        </p:nvPicPr>
        <p:blipFill rotWithShape="1">
          <a:blip r:embed="rId3">
            <a:extLst>
              <a:ext uri="{28A0092B-C50C-407E-A947-70E740481C1C}">
                <a14:useLocalDpi xmlns:a14="http://schemas.microsoft.com/office/drawing/2010/main" val="0"/>
              </a:ext>
            </a:extLst>
          </a:blip>
          <a:srcRect l="59350" t="5650" r="-161" b="31033"/>
          <a:stretch/>
        </p:blipFill>
        <p:spPr>
          <a:xfrm>
            <a:off x="13326185" y="1150428"/>
            <a:ext cx="2082151" cy="1005924"/>
          </a:xfrm>
          <a:prstGeom prst="rect">
            <a:avLst/>
          </a:prstGeom>
        </p:spPr>
      </p:pic>
    </p:spTree>
    <p:extLst>
      <p:ext uri="{BB962C8B-B14F-4D97-AF65-F5344CB8AC3E}">
        <p14:creationId xmlns:p14="http://schemas.microsoft.com/office/powerpoint/2010/main" val="3147527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E3C00849-43E0-4845-1102-9A07843214CF}"/>
              </a:ext>
            </a:extLst>
          </p:cNvPr>
          <p:cNvGrpSpPr>
            <a:grpSpLocks noChangeAspect="1"/>
          </p:cNvGrpSpPr>
          <p:nvPr/>
        </p:nvGrpSpPr>
        <p:grpSpPr>
          <a:xfrm>
            <a:off x="1028700" y="1065240"/>
            <a:ext cx="1597199" cy="661884"/>
            <a:chOff x="0" y="0"/>
            <a:chExt cx="1359789" cy="563499"/>
          </a:xfrm>
        </p:grpSpPr>
        <p:sp>
          <p:nvSpPr>
            <p:cNvPr id="3" name="Freeform 3">
              <a:extLst>
                <a:ext uri="{FF2B5EF4-FFF2-40B4-BE49-F238E27FC236}">
                  <a16:creationId xmlns:a16="http://schemas.microsoft.com/office/drawing/2014/main" id="{353836AE-20A0-779F-9C13-667D2EB83612}"/>
                </a:ext>
              </a:extLst>
            </p:cNvPr>
            <p:cNvSpPr/>
            <p:nvPr/>
          </p:nvSpPr>
          <p:spPr>
            <a:xfrm>
              <a:off x="0" y="0"/>
              <a:ext cx="1359789" cy="563499"/>
            </a:xfrm>
            <a:custGeom>
              <a:avLst/>
              <a:gdLst/>
              <a:ahLst/>
              <a:cxnLst/>
              <a:rect l="l" t="t" r="r" b="b"/>
              <a:pathLst>
                <a:path w="1359789" h="563499">
                  <a:moveTo>
                    <a:pt x="0" y="563499"/>
                  </a:moveTo>
                  <a:lnTo>
                    <a:pt x="1359789" y="563499"/>
                  </a:lnTo>
                  <a:lnTo>
                    <a:pt x="1359789" y="0"/>
                  </a:lnTo>
                  <a:lnTo>
                    <a:pt x="0" y="0"/>
                  </a:lnTo>
                  <a:close/>
                </a:path>
              </a:pathLst>
            </a:custGeom>
            <a:solidFill>
              <a:schemeClr val="tx2"/>
            </a:solidFill>
          </p:spPr>
          <p:txBody>
            <a:bodyPr/>
            <a:lstStyle/>
            <a:p>
              <a:endParaRPr lang="es-ES" dirty="0"/>
            </a:p>
          </p:txBody>
        </p:sp>
      </p:grpSp>
      <p:sp>
        <p:nvSpPr>
          <p:cNvPr id="4" name="TextBox 15">
            <a:extLst>
              <a:ext uri="{FF2B5EF4-FFF2-40B4-BE49-F238E27FC236}">
                <a16:creationId xmlns:a16="http://schemas.microsoft.com/office/drawing/2014/main" id="{4A63071D-946F-4198-A32B-E80C2A449834}"/>
              </a:ext>
            </a:extLst>
          </p:cNvPr>
          <p:cNvSpPr txBox="1"/>
          <p:nvPr/>
        </p:nvSpPr>
        <p:spPr>
          <a:xfrm>
            <a:off x="1172291" y="923925"/>
            <a:ext cx="1371886" cy="880229"/>
          </a:xfrm>
          <a:prstGeom prst="rect">
            <a:avLst/>
          </a:prstGeom>
        </p:spPr>
        <p:txBody>
          <a:bodyPr lIns="0" tIns="0" rIns="0" bIns="0" numCol="1" rtlCol="0" anchor="t">
            <a:spAutoFit/>
          </a:bodyPr>
          <a:lstStyle/>
          <a:p>
            <a:pPr algn="l">
              <a:lnSpc>
                <a:spcPts val="7207"/>
              </a:lnSpc>
            </a:pPr>
            <a:r>
              <a:rPr lang="en-US" sz="5100" spc="-77" dirty="0">
                <a:solidFill>
                  <a:srgbClr val="FFFFFF"/>
                </a:solidFill>
                <a:latin typeface="Gibson 1"/>
              </a:rPr>
              <a:t>06</a:t>
            </a:r>
            <a:endParaRPr lang="en-US" sz="5148" spc="-77" dirty="0">
              <a:solidFill>
                <a:srgbClr val="FFFFFF"/>
              </a:solidFill>
              <a:latin typeface="Gibson 1"/>
            </a:endParaRPr>
          </a:p>
        </p:txBody>
      </p:sp>
      <p:grpSp>
        <p:nvGrpSpPr>
          <p:cNvPr id="8" name="Group 4">
            <a:extLst>
              <a:ext uri="{FF2B5EF4-FFF2-40B4-BE49-F238E27FC236}">
                <a16:creationId xmlns:a16="http://schemas.microsoft.com/office/drawing/2014/main" id="{35241EAA-5A3B-779F-77DB-54EED2F7DB3C}"/>
              </a:ext>
            </a:extLst>
          </p:cNvPr>
          <p:cNvGrpSpPr>
            <a:grpSpLocks noChangeAspect="1"/>
          </p:cNvGrpSpPr>
          <p:nvPr/>
        </p:nvGrpSpPr>
        <p:grpSpPr>
          <a:xfrm>
            <a:off x="7070699" y="3359740"/>
            <a:ext cx="3769926" cy="359747"/>
            <a:chOff x="0" y="0"/>
            <a:chExt cx="2412657" cy="230226"/>
          </a:xfrm>
          <a:solidFill>
            <a:schemeClr val="accent1">
              <a:lumMod val="60000"/>
              <a:lumOff val="40000"/>
            </a:schemeClr>
          </a:solidFill>
        </p:grpSpPr>
        <p:sp>
          <p:nvSpPr>
            <p:cNvPr id="9" name="Freeform 5">
              <a:extLst>
                <a:ext uri="{FF2B5EF4-FFF2-40B4-BE49-F238E27FC236}">
                  <a16:creationId xmlns:a16="http://schemas.microsoft.com/office/drawing/2014/main" id="{0165CAE3-E983-09B4-DB6C-AEBBF0E3A692}"/>
                </a:ext>
              </a:extLst>
            </p:cNvPr>
            <p:cNvSpPr/>
            <p:nvPr/>
          </p:nvSpPr>
          <p:spPr>
            <a:xfrm>
              <a:off x="0" y="0"/>
              <a:ext cx="2412619" cy="230251"/>
            </a:xfrm>
            <a:custGeom>
              <a:avLst/>
              <a:gdLst/>
              <a:ahLst/>
              <a:cxnLst/>
              <a:rect l="l" t="t" r="r" b="b"/>
              <a:pathLst>
                <a:path w="2412619" h="230251">
                  <a:moveTo>
                    <a:pt x="2412619" y="230251"/>
                  </a:moveTo>
                  <a:lnTo>
                    <a:pt x="0" y="230251"/>
                  </a:lnTo>
                  <a:lnTo>
                    <a:pt x="0" y="0"/>
                  </a:lnTo>
                  <a:lnTo>
                    <a:pt x="2412619" y="0"/>
                  </a:lnTo>
                  <a:close/>
                </a:path>
              </a:pathLst>
            </a:custGeom>
            <a:grpFill/>
          </p:spPr>
        </p:sp>
      </p:grpSp>
      <p:grpSp>
        <p:nvGrpSpPr>
          <p:cNvPr id="10" name="Group 6">
            <a:extLst>
              <a:ext uri="{FF2B5EF4-FFF2-40B4-BE49-F238E27FC236}">
                <a16:creationId xmlns:a16="http://schemas.microsoft.com/office/drawing/2014/main" id="{C3E70328-FD85-E1B1-8E99-1C2729369566}"/>
              </a:ext>
            </a:extLst>
          </p:cNvPr>
          <p:cNvGrpSpPr>
            <a:grpSpLocks noChangeAspect="1"/>
          </p:cNvGrpSpPr>
          <p:nvPr/>
        </p:nvGrpSpPr>
        <p:grpSpPr>
          <a:xfrm>
            <a:off x="7114427" y="4295133"/>
            <a:ext cx="3726213" cy="13350"/>
            <a:chOff x="0" y="0"/>
            <a:chExt cx="2384679" cy="8547"/>
          </a:xfrm>
        </p:grpSpPr>
        <p:sp>
          <p:nvSpPr>
            <p:cNvPr id="11" name="Freeform 7">
              <a:extLst>
                <a:ext uri="{FF2B5EF4-FFF2-40B4-BE49-F238E27FC236}">
                  <a16:creationId xmlns:a16="http://schemas.microsoft.com/office/drawing/2014/main" id="{C356CEC6-A157-E31C-D672-118EC48B5911}"/>
                </a:ext>
              </a:extLst>
            </p:cNvPr>
            <p:cNvSpPr/>
            <p:nvPr/>
          </p:nvSpPr>
          <p:spPr>
            <a:xfrm>
              <a:off x="0" y="0"/>
              <a:ext cx="2384679" cy="8509"/>
            </a:xfrm>
            <a:custGeom>
              <a:avLst/>
              <a:gdLst/>
              <a:ahLst/>
              <a:cxnLst/>
              <a:rect l="l" t="t" r="r" b="b"/>
              <a:pathLst>
                <a:path w="2384679" h="8509">
                  <a:moveTo>
                    <a:pt x="0" y="0"/>
                  </a:moveTo>
                  <a:lnTo>
                    <a:pt x="2384679" y="0"/>
                  </a:lnTo>
                  <a:lnTo>
                    <a:pt x="2384679" y="8509"/>
                  </a:lnTo>
                  <a:lnTo>
                    <a:pt x="0" y="8509"/>
                  </a:lnTo>
                  <a:close/>
                </a:path>
              </a:pathLst>
            </a:custGeom>
            <a:solidFill>
              <a:srgbClr val="283328"/>
            </a:solidFill>
          </p:spPr>
        </p:sp>
      </p:grpSp>
      <p:grpSp>
        <p:nvGrpSpPr>
          <p:cNvPr id="12" name="Group 8">
            <a:extLst>
              <a:ext uri="{FF2B5EF4-FFF2-40B4-BE49-F238E27FC236}">
                <a16:creationId xmlns:a16="http://schemas.microsoft.com/office/drawing/2014/main" id="{E9DB7C0D-7371-028F-856C-F215B2EB749F}"/>
              </a:ext>
            </a:extLst>
          </p:cNvPr>
          <p:cNvGrpSpPr>
            <a:grpSpLocks noChangeAspect="1"/>
          </p:cNvGrpSpPr>
          <p:nvPr/>
        </p:nvGrpSpPr>
        <p:grpSpPr>
          <a:xfrm>
            <a:off x="7114427" y="4823242"/>
            <a:ext cx="3726213" cy="13350"/>
            <a:chOff x="0" y="0"/>
            <a:chExt cx="2384679" cy="8547"/>
          </a:xfrm>
        </p:grpSpPr>
        <p:sp>
          <p:nvSpPr>
            <p:cNvPr id="13" name="Freeform 9">
              <a:extLst>
                <a:ext uri="{FF2B5EF4-FFF2-40B4-BE49-F238E27FC236}">
                  <a16:creationId xmlns:a16="http://schemas.microsoft.com/office/drawing/2014/main" id="{9E4CE4A3-A152-4BF6-195F-4300386ED1DA}"/>
                </a:ext>
              </a:extLst>
            </p:cNvPr>
            <p:cNvSpPr/>
            <p:nvPr/>
          </p:nvSpPr>
          <p:spPr>
            <a:xfrm>
              <a:off x="0" y="0"/>
              <a:ext cx="2384679" cy="8509"/>
            </a:xfrm>
            <a:custGeom>
              <a:avLst/>
              <a:gdLst/>
              <a:ahLst/>
              <a:cxnLst/>
              <a:rect l="l" t="t" r="r" b="b"/>
              <a:pathLst>
                <a:path w="2384679" h="8509">
                  <a:moveTo>
                    <a:pt x="0" y="0"/>
                  </a:moveTo>
                  <a:lnTo>
                    <a:pt x="2384679" y="0"/>
                  </a:lnTo>
                  <a:lnTo>
                    <a:pt x="2384679" y="8509"/>
                  </a:lnTo>
                  <a:lnTo>
                    <a:pt x="0" y="8509"/>
                  </a:lnTo>
                  <a:close/>
                </a:path>
              </a:pathLst>
            </a:custGeom>
            <a:solidFill>
              <a:srgbClr val="283328"/>
            </a:solidFill>
          </p:spPr>
        </p:sp>
      </p:grpSp>
      <p:grpSp>
        <p:nvGrpSpPr>
          <p:cNvPr id="14" name="Group 10">
            <a:extLst>
              <a:ext uri="{FF2B5EF4-FFF2-40B4-BE49-F238E27FC236}">
                <a16:creationId xmlns:a16="http://schemas.microsoft.com/office/drawing/2014/main" id="{FD4DAC26-35FE-420B-EDD2-FF2DA2DE2398}"/>
              </a:ext>
            </a:extLst>
          </p:cNvPr>
          <p:cNvGrpSpPr>
            <a:grpSpLocks noChangeAspect="1"/>
          </p:cNvGrpSpPr>
          <p:nvPr/>
        </p:nvGrpSpPr>
        <p:grpSpPr>
          <a:xfrm>
            <a:off x="7114427" y="5340143"/>
            <a:ext cx="3726213" cy="13350"/>
            <a:chOff x="0" y="0"/>
            <a:chExt cx="2384679" cy="8547"/>
          </a:xfrm>
        </p:grpSpPr>
        <p:sp>
          <p:nvSpPr>
            <p:cNvPr id="15" name="Freeform 11">
              <a:extLst>
                <a:ext uri="{FF2B5EF4-FFF2-40B4-BE49-F238E27FC236}">
                  <a16:creationId xmlns:a16="http://schemas.microsoft.com/office/drawing/2014/main" id="{C9823C81-CF74-87C1-2689-148449692DF4}"/>
                </a:ext>
              </a:extLst>
            </p:cNvPr>
            <p:cNvSpPr/>
            <p:nvPr/>
          </p:nvSpPr>
          <p:spPr>
            <a:xfrm>
              <a:off x="0" y="0"/>
              <a:ext cx="2384679" cy="8509"/>
            </a:xfrm>
            <a:custGeom>
              <a:avLst/>
              <a:gdLst/>
              <a:ahLst/>
              <a:cxnLst/>
              <a:rect l="l" t="t" r="r" b="b"/>
              <a:pathLst>
                <a:path w="2384679" h="8509">
                  <a:moveTo>
                    <a:pt x="0" y="0"/>
                  </a:moveTo>
                  <a:lnTo>
                    <a:pt x="2384679" y="0"/>
                  </a:lnTo>
                  <a:lnTo>
                    <a:pt x="2384679" y="8509"/>
                  </a:lnTo>
                  <a:lnTo>
                    <a:pt x="0" y="8509"/>
                  </a:lnTo>
                  <a:close/>
                </a:path>
              </a:pathLst>
            </a:custGeom>
            <a:solidFill>
              <a:srgbClr val="283328"/>
            </a:solidFill>
          </p:spPr>
        </p:sp>
      </p:grpSp>
      <p:grpSp>
        <p:nvGrpSpPr>
          <p:cNvPr id="16" name="Group 12">
            <a:extLst>
              <a:ext uri="{FF2B5EF4-FFF2-40B4-BE49-F238E27FC236}">
                <a16:creationId xmlns:a16="http://schemas.microsoft.com/office/drawing/2014/main" id="{14C35DF8-4CC6-76D0-C9F7-A1A6FDA7375B}"/>
              </a:ext>
            </a:extLst>
          </p:cNvPr>
          <p:cNvGrpSpPr>
            <a:grpSpLocks noChangeAspect="1"/>
          </p:cNvGrpSpPr>
          <p:nvPr/>
        </p:nvGrpSpPr>
        <p:grpSpPr>
          <a:xfrm>
            <a:off x="11403159" y="3359740"/>
            <a:ext cx="3769926" cy="359747"/>
            <a:chOff x="0" y="0"/>
            <a:chExt cx="2412657" cy="230226"/>
          </a:xfrm>
          <a:solidFill>
            <a:schemeClr val="accent1">
              <a:lumMod val="60000"/>
              <a:lumOff val="40000"/>
            </a:schemeClr>
          </a:solidFill>
        </p:grpSpPr>
        <p:sp>
          <p:nvSpPr>
            <p:cNvPr id="17" name="Freeform 13">
              <a:extLst>
                <a:ext uri="{FF2B5EF4-FFF2-40B4-BE49-F238E27FC236}">
                  <a16:creationId xmlns:a16="http://schemas.microsoft.com/office/drawing/2014/main" id="{8127CB33-FF82-B76C-679C-0BD2A425F57A}"/>
                </a:ext>
              </a:extLst>
            </p:cNvPr>
            <p:cNvSpPr/>
            <p:nvPr/>
          </p:nvSpPr>
          <p:spPr>
            <a:xfrm>
              <a:off x="0" y="0"/>
              <a:ext cx="2412619" cy="230251"/>
            </a:xfrm>
            <a:custGeom>
              <a:avLst/>
              <a:gdLst/>
              <a:ahLst/>
              <a:cxnLst/>
              <a:rect l="l" t="t" r="r" b="b"/>
              <a:pathLst>
                <a:path w="2412619" h="230251">
                  <a:moveTo>
                    <a:pt x="2412619" y="230251"/>
                  </a:moveTo>
                  <a:lnTo>
                    <a:pt x="0" y="230251"/>
                  </a:lnTo>
                  <a:lnTo>
                    <a:pt x="0" y="0"/>
                  </a:lnTo>
                  <a:lnTo>
                    <a:pt x="2412619" y="0"/>
                  </a:lnTo>
                  <a:close/>
                </a:path>
              </a:pathLst>
            </a:custGeom>
            <a:grpFill/>
          </p:spPr>
        </p:sp>
      </p:grpSp>
      <p:grpSp>
        <p:nvGrpSpPr>
          <p:cNvPr id="18" name="Group 14">
            <a:extLst>
              <a:ext uri="{FF2B5EF4-FFF2-40B4-BE49-F238E27FC236}">
                <a16:creationId xmlns:a16="http://schemas.microsoft.com/office/drawing/2014/main" id="{C1719EE2-7A82-6EBE-CA5B-AA744D87A53C}"/>
              </a:ext>
            </a:extLst>
          </p:cNvPr>
          <p:cNvGrpSpPr>
            <a:grpSpLocks noChangeAspect="1"/>
          </p:cNvGrpSpPr>
          <p:nvPr/>
        </p:nvGrpSpPr>
        <p:grpSpPr>
          <a:xfrm>
            <a:off x="11425037" y="4295133"/>
            <a:ext cx="3726213" cy="13350"/>
            <a:chOff x="0" y="0"/>
            <a:chExt cx="2384679" cy="8547"/>
          </a:xfrm>
        </p:grpSpPr>
        <p:sp>
          <p:nvSpPr>
            <p:cNvPr id="19" name="Freeform 15">
              <a:extLst>
                <a:ext uri="{FF2B5EF4-FFF2-40B4-BE49-F238E27FC236}">
                  <a16:creationId xmlns:a16="http://schemas.microsoft.com/office/drawing/2014/main" id="{BA8CA0FC-1A46-4716-A7E0-FF47301A5DD0}"/>
                </a:ext>
              </a:extLst>
            </p:cNvPr>
            <p:cNvSpPr/>
            <p:nvPr/>
          </p:nvSpPr>
          <p:spPr>
            <a:xfrm>
              <a:off x="0" y="0"/>
              <a:ext cx="2384679" cy="8509"/>
            </a:xfrm>
            <a:custGeom>
              <a:avLst/>
              <a:gdLst/>
              <a:ahLst/>
              <a:cxnLst/>
              <a:rect l="l" t="t" r="r" b="b"/>
              <a:pathLst>
                <a:path w="2384679" h="8509">
                  <a:moveTo>
                    <a:pt x="0" y="0"/>
                  </a:moveTo>
                  <a:lnTo>
                    <a:pt x="2384679" y="0"/>
                  </a:lnTo>
                  <a:lnTo>
                    <a:pt x="2384679" y="8509"/>
                  </a:lnTo>
                  <a:lnTo>
                    <a:pt x="0" y="8509"/>
                  </a:lnTo>
                  <a:close/>
                </a:path>
              </a:pathLst>
            </a:custGeom>
            <a:solidFill>
              <a:srgbClr val="283328"/>
            </a:solidFill>
          </p:spPr>
        </p:sp>
      </p:grpSp>
      <p:grpSp>
        <p:nvGrpSpPr>
          <p:cNvPr id="20" name="Group 16">
            <a:extLst>
              <a:ext uri="{FF2B5EF4-FFF2-40B4-BE49-F238E27FC236}">
                <a16:creationId xmlns:a16="http://schemas.microsoft.com/office/drawing/2014/main" id="{66098B38-0D9D-13E8-0A4D-23407FFBB5D6}"/>
              </a:ext>
            </a:extLst>
          </p:cNvPr>
          <p:cNvGrpSpPr>
            <a:grpSpLocks noChangeAspect="1"/>
          </p:cNvGrpSpPr>
          <p:nvPr/>
        </p:nvGrpSpPr>
        <p:grpSpPr>
          <a:xfrm>
            <a:off x="11425037" y="4823242"/>
            <a:ext cx="3726213" cy="13350"/>
            <a:chOff x="0" y="0"/>
            <a:chExt cx="2384679" cy="8547"/>
          </a:xfrm>
        </p:grpSpPr>
        <p:sp>
          <p:nvSpPr>
            <p:cNvPr id="21" name="Freeform 17">
              <a:extLst>
                <a:ext uri="{FF2B5EF4-FFF2-40B4-BE49-F238E27FC236}">
                  <a16:creationId xmlns:a16="http://schemas.microsoft.com/office/drawing/2014/main" id="{F13FDDDA-064B-88A3-6BFC-03650847EB14}"/>
                </a:ext>
              </a:extLst>
            </p:cNvPr>
            <p:cNvSpPr/>
            <p:nvPr/>
          </p:nvSpPr>
          <p:spPr>
            <a:xfrm>
              <a:off x="0" y="0"/>
              <a:ext cx="2384679" cy="8509"/>
            </a:xfrm>
            <a:custGeom>
              <a:avLst/>
              <a:gdLst/>
              <a:ahLst/>
              <a:cxnLst/>
              <a:rect l="l" t="t" r="r" b="b"/>
              <a:pathLst>
                <a:path w="2384679" h="8509">
                  <a:moveTo>
                    <a:pt x="0" y="0"/>
                  </a:moveTo>
                  <a:lnTo>
                    <a:pt x="2384679" y="0"/>
                  </a:lnTo>
                  <a:lnTo>
                    <a:pt x="2384679" y="8509"/>
                  </a:lnTo>
                  <a:lnTo>
                    <a:pt x="0" y="8509"/>
                  </a:lnTo>
                  <a:close/>
                </a:path>
              </a:pathLst>
            </a:custGeom>
            <a:solidFill>
              <a:srgbClr val="283328"/>
            </a:solidFill>
          </p:spPr>
        </p:sp>
      </p:grpSp>
      <p:grpSp>
        <p:nvGrpSpPr>
          <p:cNvPr id="22" name="Group 18">
            <a:extLst>
              <a:ext uri="{FF2B5EF4-FFF2-40B4-BE49-F238E27FC236}">
                <a16:creationId xmlns:a16="http://schemas.microsoft.com/office/drawing/2014/main" id="{795F646C-909B-2643-50A2-181738CAE21D}"/>
              </a:ext>
            </a:extLst>
          </p:cNvPr>
          <p:cNvGrpSpPr>
            <a:grpSpLocks noChangeAspect="1"/>
          </p:cNvGrpSpPr>
          <p:nvPr/>
        </p:nvGrpSpPr>
        <p:grpSpPr>
          <a:xfrm>
            <a:off x="11425037" y="5340143"/>
            <a:ext cx="3726213" cy="13350"/>
            <a:chOff x="0" y="0"/>
            <a:chExt cx="2384679" cy="8547"/>
          </a:xfrm>
        </p:grpSpPr>
        <p:sp>
          <p:nvSpPr>
            <p:cNvPr id="23" name="Freeform 19">
              <a:extLst>
                <a:ext uri="{FF2B5EF4-FFF2-40B4-BE49-F238E27FC236}">
                  <a16:creationId xmlns:a16="http://schemas.microsoft.com/office/drawing/2014/main" id="{E5259EEF-CF02-DA5C-F840-FA91C02F074F}"/>
                </a:ext>
              </a:extLst>
            </p:cNvPr>
            <p:cNvSpPr/>
            <p:nvPr/>
          </p:nvSpPr>
          <p:spPr>
            <a:xfrm>
              <a:off x="0" y="0"/>
              <a:ext cx="2384679" cy="8509"/>
            </a:xfrm>
            <a:custGeom>
              <a:avLst/>
              <a:gdLst/>
              <a:ahLst/>
              <a:cxnLst/>
              <a:rect l="l" t="t" r="r" b="b"/>
              <a:pathLst>
                <a:path w="2384679" h="8509">
                  <a:moveTo>
                    <a:pt x="0" y="0"/>
                  </a:moveTo>
                  <a:lnTo>
                    <a:pt x="2384679" y="0"/>
                  </a:lnTo>
                  <a:lnTo>
                    <a:pt x="2384679" y="8509"/>
                  </a:lnTo>
                  <a:lnTo>
                    <a:pt x="0" y="8509"/>
                  </a:lnTo>
                  <a:close/>
                </a:path>
              </a:pathLst>
            </a:custGeom>
            <a:solidFill>
              <a:srgbClr val="283328"/>
            </a:solidFill>
          </p:spPr>
        </p:sp>
      </p:grpSp>
      <p:grpSp>
        <p:nvGrpSpPr>
          <p:cNvPr id="24" name="Group 20">
            <a:extLst>
              <a:ext uri="{FF2B5EF4-FFF2-40B4-BE49-F238E27FC236}">
                <a16:creationId xmlns:a16="http://schemas.microsoft.com/office/drawing/2014/main" id="{B8B28ECA-71AF-08A6-6443-4DF699F1D3CA}"/>
              </a:ext>
            </a:extLst>
          </p:cNvPr>
          <p:cNvGrpSpPr>
            <a:grpSpLocks noChangeAspect="1"/>
          </p:cNvGrpSpPr>
          <p:nvPr/>
        </p:nvGrpSpPr>
        <p:grpSpPr>
          <a:xfrm>
            <a:off x="11425037" y="5822738"/>
            <a:ext cx="3726213" cy="13350"/>
            <a:chOff x="0" y="0"/>
            <a:chExt cx="2384679" cy="8547"/>
          </a:xfrm>
        </p:grpSpPr>
        <p:sp>
          <p:nvSpPr>
            <p:cNvPr id="25" name="Freeform 21">
              <a:extLst>
                <a:ext uri="{FF2B5EF4-FFF2-40B4-BE49-F238E27FC236}">
                  <a16:creationId xmlns:a16="http://schemas.microsoft.com/office/drawing/2014/main" id="{8CAE5537-AA49-C837-0307-E523B60FD9A0}"/>
                </a:ext>
              </a:extLst>
            </p:cNvPr>
            <p:cNvSpPr/>
            <p:nvPr/>
          </p:nvSpPr>
          <p:spPr>
            <a:xfrm>
              <a:off x="0" y="0"/>
              <a:ext cx="2384679" cy="8509"/>
            </a:xfrm>
            <a:custGeom>
              <a:avLst/>
              <a:gdLst/>
              <a:ahLst/>
              <a:cxnLst/>
              <a:rect l="l" t="t" r="r" b="b"/>
              <a:pathLst>
                <a:path w="2384679" h="8509">
                  <a:moveTo>
                    <a:pt x="0" y="0"/>
                  </a:moveTo>
                  <a:lnTo>
                    <a:pt x="2384679" y="0"/>
                  </a:lnTo>
                  <a:lnTo>
                    <a:pt x="2384679" y="8509"/>
                  </a:lnTo>
                  <a:lnTo>
                    <a:pt x="0" y="8509"/>
                  </a:lnTo>
                  <a:close/>
                </a:path>
              </a:pathLst>
            </a:custGeom>
            <a:solidFill>
              <a:srgbClr val="283328"/>
            </a:solidFill>
          </p:spPr>
        </p:sp>
      </p:grpSp>
      <p:grpSp>
        <p:nvGrpSpPr>
          <p:cNvPr id="26" name="Group 22">
            <a:extLst>
              <a:ext uri="{FF2B5EF4-FFF2-40B4-BE49-F238E27FC236}">
                <a16:creationId xmlns:a16="http://schemas.microsoft.com/office/drawing/2014/main" id="{2EAFB74C-8663-12A1-CEBB-351960665864}"/>
              </a:ext>
            </a:extLst>
          </p:cNvPr>
          <p:cNvGrpSpPr>
            <a:grpSpLocks noChangeAspect="1"/>
          </p:cNvGrpSpPr>
          <p:nvPr/>
        </p:nvGrpSpPr>
        <p:grpSpPr>
          <a:xfrm>
            <a:off x="3793630" y="3230255"/>
            <a:ext cx="2619844" cy="2619854"/>
            <a:chOff x="0" y="0"/>
            <a:chExt cx="2722994" cy="2722994"/>
          </a:xfrm>
        </p:grpSpPr>
        <p:sp>
          <p:nvSpPr>
            <p:cNvPr id="27" name="Freeform 23">
              <a:extLst>
                <a:ext uri="{FF2B5EF4-FFF2-40B4-BE49-F238E27FC236}">
                  <a16:creationId xmlns:a16="http://schemas.microsoft.com/office/drawing/2014/main" id="{0D9FD6BD-02C2-62DF-6DA2-14BCC9FB9B74}"/>
                </a:ext>
              </a:extLst>
            </p:cNvPr>
            <p:cNvSpPr/>
            <p:nvPr/>
          </p:nvSpPr>
          <p:spPr>
            <a:xfrm>
              <a:off x="63500" y="63500"/>
              <a:ext cx="1297940" cy="2471293"/>
            </a:xfrm>
            <a:custGeom>
              <a:avLst/>
              <a:gdLst/>
              <a:ahLst/>
              <a:cxnLst/>
              <a:rect l="l" t="t" r="r" b="b"/>
              <a:pathLst>
                <a:path w="1297940" h="2471293">
                  <a:moveTo>
                    <a:pt x="742315" y="2471293"/>
                  </a:moveTo>
                  <a:cubicBezTo>
                    <a:pt x="523494" y="2367534"/>
                    <a:pt x="338328" y="2204847"/>
                    <a:pt x="206756" y="2001012"/>
                  </a:cubicBezTo>
                  <a:cubicBezTo>
                    <a:pt x="71501" y="1791462"/>
                    <a:pt x="0" y="1548384"/>
                    <a:pt x="0" y="1297940"/>
                  </a:cubicBezTo>
                  <a:cubicBezTo>
                    <a:pt x="0" y="582295"/>
                    <a:pt x="582295" y="0"/>
                    <a:pt x="1297940" y="0"/>
                  </a:cubicBezTo>
                  <a:lnTo>
                    <a:pt x="1297940" y="290830"/>
                  </a:lnTo>
                  <a:cubicBezTo>
                    <a:pt x="742569" y="290830"/>
                    <a:pt x="290830" y="742569"/>
                    <a:pt x="290830" y="1297940"/>
                  </a:cubicBezTo>
                  <a:cubicBezTo>
                    <a:pt x="290830" y="1492250"/>
                    <a:pt x="346202" y="1680845"/>
                    <a:pt x="450977" y="1843151"/>
                  </a:cubicBezTo>
                  <a:cubicBezTo>
                    <a:pt x="553212" y="2001520"/>
                    <a:pt x="696976" y="2127885"/>
                    <a:pt x="866902" y="2208403"/>
                  </a:cubicBezTo>
                  <a:close/>
                </a:path>
              </a:pathLst>
            </a:custGeom>
            <a:solidFill>
              <a:srgbClr val="FCFCF8"/>
            </a:solidFill>
          </p:spPr>
        </p:sp>
        <p:sp>
          <p:nvSpPr>
            <p:cNvPr id="28" name="Freeform 24">
              <a:extLst>
                <a:ext uri="{FF2B5EF4-FFF2-40B4-BE49-F238E27FC236}">
                  <a16:creationId xmlns:a16="http://schemas.microsoft.com/office/drawing/2014/main" id="{738E7D4E-EC07-BD78-435D-514253125040}"/>
                </a:ext>
              </a:extLst>
            </p:cNvPr>
            <p:cNvSpPr/>
            <p:nvPr/>
          </p:nvSpPr>
          <p:spPr>
            <a:xfrm>
              <a:off x="805688" y="63500"/>
              <a:ext cx="1853692" cy="2596007"/>
            </a:xfrm>
            <a:custGeom>
              <a:avLst/>
              <a:gdLst/>
              <a:ahLst/>
              <a:cxnLst/>
              <a:rect l="l" t="t" r="r" b="b"/>
              <a:pathLst>
                <a:path w="1853692" h="2596007">
                  <a:moveTo>
                    <a:pt x="555752" y="2596007"/>
                  </a:moveTo>
                  <a:cubicBezTo>
                    <a:pt x="361442" y="2596007"/>
                    <a:pt x="174498" y="2554097"/>
                    <a:pt x="0" y="2471293"/>
                  </a:cubicBezTo>
                  <a:lnTo>
                    <a:pt x="124714" y="2208530"/>
                  </a:lnTo>
                  <a:cubicBezTo>
                    <a:pt x="259842" y="2272665"/>
                    <a:pt x="404876" y="2305177"/>
                    <a:pt x="555752" y="2305177"/>
                  </a:cubicBezTo>
                  <a:cubicBezTo>
                    <a:pt x="1111123" y="2305177"/>
                    <a:pt x="1562862" y="1853311"/>
                    <a:pt x="1562862" y="1298067"/>
                  </a:cubicBezTo>
                  <a:cubicBezTo>
                    <a:pt x="1562862" y="742823"/>
                    <a:pt x="1111123" y="290957"/>
                    <a:pt x="555752" y="290957"/>
                  </a:cubicBezTo>
                  <a:lnTo>
                    <a:pt x="555752" y="0"/>
                  </a:lnTo>
                  <a:cubicBezTo>
                    <a:pt x="1271524" y="0"/>
                    <a:pt x="1853692" y="582295"/>
                    <a:pt x="1853692" y="1297940"/>
                  </a:cubicBezTo>
                  <a:cubicBezTo>
                    <a:pt x="1853692" y="2013585"/>
                    <a:pt x="1271397" y="2595880"/>
                    <a:pt x="555752" y="2595880"/>
                  </a:cubicBezTo>
                </a:path>
              </a:pathLst>
            </a:custGeom>
            <a:solidFill>
              <a:schemeClr val="accent1">
                <a:lumMod val="60000"/>
                <a:lumOff val="40000"/>
              </a:schemeClr>
            </a:solidFill>
          </p:spPr>
          <p:txBody>
            <a:bodyPr/>
            <a:lstStyle/>
            <a:p>
              <a:endParaRPr lang="es-ES" dirty="0"/>
            </a:p>
          </p:txBody>
        </p:sp>
      </p:grpSp>
      <p:sp>
        <p:nvSpPr>
          <p:cNvPr id="30" name="TextBox 26">
            <a:extLst>
              <a:ext uri="{FF2B5EF4-FFF2-40B4-BE49-F238E27FC236}">
                <a16:creationId xmlns:a16="http://schemas.microsoft.com/office/drawing/2014/main" id="{FEF6126C-D9DD-1CF0-102B-E597F7E6E5B3}"/>
              </a:ext>
            </a:extLst>
          </p:cNvPr>
          <p:cNvSpPr txBox="1"/>
          <p:nvPr/>
        </p:nvSpPr>
        <p:spPr>
          <a:xfrm>
            <a:off x="4747779" y="3720064"/>
            <a:ext cx="768712" cy="1211229"/>
          </a:xfrm>
          <a:prstGeom prst="rect">
            <a:avLst/>
          </a:prstGeom>
        </p:spPr>
        <p:txBody>
          <a:bodyPr lIns="0" tIns="0" rIns="0" bIns="0" numCol="1" rtlCol="0" anchor="t">
            <a:spAutoFit/>
          </a:bodyPr>
          <a:lstStyle/>
          <a:p>
            <a:pPr algn="just">
              <a:lnSpc>
                <a:spcPts val="4893"/>
              </a:lnSpc>
            </a:pPr>
            <a:r>
              <a:rPr lang="en-US" sz="3370" spc="87" dirty="0">
                <a:solidFill>
                  <a:schemeClr val="accent1">
                    <a:lumMod val="75000"/>
                  </a:schemeClr>
                </a:solidFill>
                <a:latin typeface="Open Sans Condensed Bold"/>
              </a:rPr>
              <a:t>70% 30%</a:t>
            </a:r>
          </a:p>
        </p:txBody>
      </p:sp>
      <p:sp>
        <p:nvSpPr>
          <p:cNvPr id="32" name="TextBox 28">
            <a:extLst>
              <a:ext uri="{FF2B5EF4-FFF2-40B4-BE49-F238E27FC236}">
                <a16:creationId xmlns:a16="http://schemas.microsoft.com/office/drawing/2014/main" id="{E4527EC2-29DA-A19C-B0CF-52E370596338}"/>
              </a:ext>
            </a:extLst>
          </p:cNvPr>
          <p:cNvSpPr txBox="1"/>
          <p:nvPr/>
        </p:nvSpPr>
        <p:spPr>
          <a:xfrm>
            <a:off x="4409485" y="4250974"/>
            <a:ext cx="1292435" cy="131190"/>
          </a:xfrm>
          <a:prstGeom prst="rect">
            <a:avLst/>
          </a:prstGeom>
        </p:spPr>
        <p:txBody>
          <a:bodyPr wrap="square" lIns="0" tIns="0" rIns="0" bIns="0" numCol="1" rtlCol="0" anchor="t">
            <a:spAutoFit/>
          </a:bodyPr>
          <a:lstStyle/>
          <a:p>
            <a:pPr algn="l">
              <a:lnSpc>
                <a:spcPts val="1091"/>
              </a:lnSpc>
            </a:pPr>
            <a:r>
              <a:rPr lang="en-US" sz="800" spc="21" dirty="0">
                <a:solidFill>
                  <a:srgbClr val="4A4945"/>
                </a:solidFill>
                <a:latin typeface="Montserrat"/>
              </a:rPr>
              <a:t>CLIENTES NACIONALES</a:t>
            </a:r>
          </a:p>
        </p:txBody>
      </p:sp>
      <p:sp>
        <p:nvSpPr>
          <p:cNvPr id="33" name="TextBox 29">
            <a:extLst>
              <a:ext uri="{FF2B5EF4-FFF2-40B4-BE49-F238E27FC236}">
                <a16:creationId xmlns:a16="http://schemas.microsoft.com/office/drawing/2014/main" id="{8DDA0CF8-5B2A-FB3E-1B8D-624C50B23FB5}"/>
              </a:ext>
            </a:extLst>
          </p:cNvPr>
          <p:cNvSpPr txBox="1"/>
          <p:nvPr/>
        </p:nvSpPr>
        <p:spPr>
          <a:xfrm>
            <a:off x="4261584" y="4902337"/>
            <a:ext cx="1610313" cy="131190"/>
          </a:xfrm>
          <a:prstGeom prst="rect">
            <a:avLst/>
          </a:prstGeom>
        </p:spPr>
        <p:txBody>
          <a:bodyPr wrap="square" lIns="0" tIns="0" rIns="0" bIns="0" numCol="1" rtlCol="0" anchor="t">
            <a:spAutoFit/>
          </a:bodyPr>
          <a:lstStyle/>
          <a:p>
            <a:pPr algn="l">
              <a:lnSpc>
                <a:spcPts val="1091"/>
              </a:lnSpc>
            </a:pPr>
            <a:r>
              <a:rPr lang="en-US" sz="800" spc="21" dirty="0">
                <a:solidFill>
                  <a:srgbClr val="4A4945"/>
                </a:solidFill>
                <a:latin typeface="Montserrat"/>
              </a:rPr>
              <a:t>CLIENTES INTERNACIONALES</a:t>
            </a:r>
          </a:p>
        </p:txBody>
      </p:sp>
      <p:sp>
        <p:nvSpPr>
          <p:cNvPr id="36" name="TextBox 32">
            <a:extLst>
              <a:ext uri="{FF2B5EF4-FFF2-40B4-BE49-F238E27FC236}">
                <a16:creationId xmlns:a16="http://schemas.microsoft.com/office/drawing/2014/main" id="{ED8E7173-6044-32E0-2C07-7C1EC1B1A0A3}"/>
              </a:ext>
            </a:extLst>
          </p:cNvPr>
          <p:cNvSpPr txBox="1"/>
          <p:nvPr/>
        </p:nvSpPr>
        <p:spPr>
          <a:xfrm>
            <a:off x="1212558" y="3109196"/>
            <a:ext cx="2429121" cy="1346522"/>
          </a:xfrm>
          <a:prstGeom prst="rect">
            <a:avLst/>
          </a:prstGeom>
        </p:spPr>
        <p:txBody>
          <a:bodyPr wrap="square" lIns="0" tIns="0" rIns="0" bIns="0" numCol="1" rtlCol="0" anchor="t">
            <a:spAutoFit/>
          </a:bodyPr>
          <a:lstStyle/>
          <a:p>
            <a:pPr algn="l">
              <a:lnSpc>
                <a:spcPts val="2141"/>
              </a:lnSpc>
            </a:pPr>
            <a:r>
              <a:rPr lang="en-US" sz="1784" spc="262" dirty="0">
                <a:solidFill>
                  <a:schemeClr val="accent1">
                    <a:lumMod val="75000"/>
                  </a:schemeClr>
                </a:solidFill>
                <a:latin typeface="Grenale 2"/>
              </a:rPr>
              <a:t>DEMOGRAFÍAS DE LOS COMPRADORES DE GENTILE HOME</a:t>
            </a:r>
          </a:p>
        </p:txBody>
      </p:sp>
      <p:sp>
        <p:nvSpPr>
          <p:cNvPr id="37" name="TextBox 33">
            <a:extLst>
              <a:ext uri="{FF2B5EF4-FFF2-40B4-BE49-F238E27FC236}">
                <a16:creationId xmlns:a16="http://schemas.microsoft.com/office/drawing/2014/main" id="{F725F529-7D5D-DA91-4366-83C01EDFC38B}"/>
              </a:ext>
            </a:extLst>
          </p:cNvPr>
          <p:cNvSpPr txBox="1"/>
          <p:nvPr/>
        </p:nvSpPr>
        <p:spPr>
          <a:xfrm>
            <a:off x="7096567" y="3741477"/>
            <a:ext cx="675618" cy="2109552"/>
          </a:xfrm>
          <a:prstGeom prst="rect">
            <a:avLst/>
          </a:prstGeom>
        </p:spPr>
        <p:txBody>
          <a:bodyPr lIns="0" tIns="0" rIns="0" bIns="0" numCol="1" rtlCol="0" anchor="t">
            <a:spAutoFit/>
          </a:bodyPr>
          <a:lstStyle/>
          <a:p>
            <a:pPr algn="just">
              <a:lnSpc>
                <a:spcPts val="4335"/>
              </a:lnSpc>
            </a:pPr>
            <a:r>
              <a:rPr lang="en-US" sz="2292" dirty="0">
                <a:solidFill>
                  <a:schemeClr val="accent1">
                    <a:lumMod val="75000"/>
                  </a:schemeClr>
                </a:solidFill>
                <a:latin typeface="Grenale 2"/>
              </a:rPr>
              <a:t>50% 33%</a:t>
            </a:r>
          </a:p>
          <a:p>
            <a:pPr algn="l">
              <a:lnSpc>
                <a:spcPts val="3441"/>
              </a:lnSpc>
            </a:pPr>
            <a:r>
              <a:rPr lang="en-US" sz="2292" dirty="0">
                <a:solidFill>
                  <a:schemeClr val="accent1">
                    <a:lumMod val="75000"/>
                  </a:schemeClr>
                </a:solidFill>
                <a:latin typeface="Grenale 2"/>
              </a:rPr>
              <a:t> 12%</a:t>
            </a:r>
          </a:p>
          <a:p>
            <a:pPr algn="r">
              <a:lnSpc>
                <a:spcPts val="5205"/>
              </a:lnSpc>
            </a:pPr>
            <a:r>
              <a:rPr lang="en-US" sz="2292" dirty="0">
                <a:solidFill>
                  <a:schemeClr val="accent1">
                    <a:lumMod val="75000"/>
                  </a:schemeClr>
                </a:solidFill>
                <a:latin typeface="Grenale 2"/>
              </a:rPr>
              <a:t>5%</a:t>
            </a:r>
          </a:p>
        </p:txBody>
      </p:sp>
      <p:sp>
        <p:nvSpPr>
          <p:cNvPr id="38" name="TextBox 34">
            <a:extLst>
              <a:ext uri="{FF2B5EF4-FFF2-40B4-BE49-F238E27FC236}">
                <a16:creationId xmlns:a16="http://schemas.microsoft.com/office/drawing/2014/main" id="{927F3B55-2305-56C1-7ADB-236FCDB89BE3}"/>
              </a:ext>
            </a:extLst>
          </p:cNvPr>
          <p:cNvSpPr txBox="1"/>
          <p:nvPr/>
        </p:nvSpPr>
        <p:spPr>
          <a:xfrm>
            <a:off x="11475388" y="3741477"/>
            <a:ext cx="187829" cy="2565181"/>
          </a:xfrm>
          <a:prstGeom prst="rect">
            <a:avLst/>
          </a:prstGeom>
        </p:spPr>
        <p:txBody>
          <a:bodyPr lIns="0" tIns="0" rIns="0" bIns="0" numCol="1" rtlCol="0" anchor="t">
            <a:spAutoFit/>
          </a:bodyPr>
          <a:lstStyle/>
          <a:p>
            <a:pPr algn="just">
              <a:lnSpc>
                <a:spcPts val="4335"/>
              </a:lnSpc>
            </a:pPr>
            <a:r>
              <a:rPr lang="en-US" sz="2292" dirty="0">
                <a:solidFill>
                  <a:schemeClr val="accent1">
                    <a:lumMod val="75000"/>
                  </a:schemeClr>
                </a:solidFill>
                <a:latin typeface="Grenale 2"/>
              </a:rPr>
              <a:t>1 2</a:t>
            </a:r>
          </a:p>
          <a:p>
            <a:pPr algn="l">
              <a:lnSpc>
                <a:spcPts val="3441"/>
              </a:lnSpc>
            </a:pPr>
            <a:r>
              <a:rPr lang="en-US" sz="2292" dirty="0">
                <a:solidFill>
                  <a:schemeClr val="accent1">
                    <a:lumMod val="75000"/>
                  </a:schemeClr>
                </a:solidFill>
                <a:latin typeface="Grenale 2"/>
              </a:rPr>
              <a:t>3</a:t>
            </a:r>
          </a:p>
          <a:p>
            <a:pPr algn="l">
              <a:lnSpc>
                <a:spcPts val="4794"/>
              </a:lnSpc>
            </a:pPr>
            <a:r>
              <a:rPr lang="en-US" sz="2292" dirty="0">
                <a:solidFill>
                  <a:schemeClr val="accent1">
                    <a:lumMod val="75000"/>
                  </a:schemeClr>
                </a:solidFill>
                <a:latin typeface="Grenale 2"/>
              </a:rPr>
              <a:t>4</a:t>
            </a:r>
          </a:p>
          <a:p>
            <a:pPr algn="l">
              <a:lnSpc>
                <a:spcPts val="2806"/>
              </a:lnSpc>
            </a:pPr>
            <a:r>
              <a:rPr lang="en-US" sz="2292" dirty="0">
                <a:solidFill>
                  <a:schemeClr val="accent1">
                    <a:lumMod val="75000"/>
                  </a:schemeClr>
                </a:solidFill>
                <a:latin typeface="Grenale 2"/>
              </a:rPr>
              <a:t>5</a:t>
            </a:r>
          </a:p>
        </p:txBody>
      </p:sp>
      <p:sp>
        <p:nvSpPr>
          <p:cNvPr id="39" name="TextBox 35">
            <a:extLst>
              <a:ext uri="{FF2B5EF4-FFF2-40B4-BE49-F238E27FC236}">
                <a16:creationId xmlns:a16="http://schemas.microsoft.com/office/drawing/2014/main" id="{8748792E-BE82-0326-4934-2832E15C7C7E}"/>
              </a:ext>
            </a:extLst>
          </p:cNvPr>
          <p:cNvSpPr txBox="1"/>
          <p:nvPr/>
        </p:nvSpPr>
        <p:spPr>
          <a:xfrm>
            <a:off x="7951991" y="3421031"/>
            <a:ext cx="2004142" cy="213055"/>
          </a:xfrm>
          <a:prstGeom prst="rect">
            <a:avLst/>
          </a:prstGeom>
        </p:spPr>
        <p:txBody>
          <a:bodyPr lIns="0" tIns="0" rIns="0" bIns="0" numCol="1" rtlCol="0" anchor="t">
            <a:spAutoFit/>
          </a:bodyPr>
          <a:lstStyle/>
          <a:p>
            <a:pPr algn="l">
              <a:lnSpc>
                <a:spcPts val="1768"/>
              </a:lnSpc>
            </a:pPr>
            <a:r>
              <a:rPr lang="en-US" sz="1263" spc="25">
                <a:solidFill>
                  <a:srgbClr val="FFFFFF"/>
                </a:solidFill>
                <a:latin typeface="Gibson 2"/>
              </a:rPr>
              <a:t>MOTIVACIÓN DE COMPRA</a:t>
            </a:r>
          </a:p>
        </p:txBody>
      </p:sp>
      <p:sp>
        <p:nvSpPr>
          <p:cNvPr id="40" name="TextBox 36">
            <a:extLst>
              <a:ext uri="{FF2B5EF4-FFF2-40B4-BE49-F238E27FC236}">
                <a16:creationId xmlns:a16="http://schemas.microsoft.com/office/drawing/2014/main" id="{44311E62-D964-64C5-41B9-0DD97CDB5A5C}"/>
              </a:ext>
            </a:extLst>
          </p:cNvPr>
          <p:cNvSpPr txBox="1"/>
          <p:nvPr/>
        </p:nvSpPr>
        <p:spPr>
          <a:xfrm>
            <a:off x="12665943" y="3421031"/>
            <a:ext cx="1241188" cy="213055"/>
          </a:xfrm>
          <a:prstGeom prst="rect">
            <a:avLst/>
          </a:prstGeom>
        </p:spPr>
        <p:txBody>
          <a:bodyPr lIns="0" tIns="0" rIns="0" bIns="0" numCol="1" rtlCol="0" anchor="t">
            <a:spAutoFit/>
          </a:bodyPr>
          <a:lstStyle/>
          <a:p>
            <a:pPr algn="l">
              <a:lnSpc>
                <a:spcPts val="1768"/>
              </a:lnSpc>
            </a:pPr>
            <a:r>
              <a:rPr lang="en-US" sz="1263" spc="25">
                <a:solidFill>
                  <a:srgbClr val="FFFFFF"/>
                </a:solidFill>
                <a:latin typeface="Gibson 2"/>
              </a:rPr>
              <a:t>PAÍS DE ORIGEN</a:t>
            </a:r>
          </a:p>
        </p:txBody>
      </p:sp>
      <p:sp>
        <p:nvSpPr>
          <p:cNvPr id="41" name="TextBox 37">
            <a:extLst>
              <a:ext uri="{FF2B5EF4-FFF2-40B4-BE49-F238E27FC236}">
                <a16:creationId xmlns:a16="http://schemas.microsoft.com/office/drawing/2014/main" id="{A1F308D6-267F-5E1C-E888-D296E20402BE}"/>
              </a:ext>
            </a:extLst>
          </p:cNvPr>
          <p:cNvSpPr txBox="1"/>
          <p:nvPr/>
        </p:nvSpPr>
        <p:spPr>
          <a:xfrm>
            <a:off x="7981600" y="3695602"/>
            <a:ext cx="3421559" cy="2073068"/>
          </a:xfrm>
          <a:prstGeom prst="rect">
            <a:avLst/>
          </a:prstGeom>
        </p:spPr>
        <p:txBody>
          <a:bodyPr wrap="square" lIns="0" tIns="0" rIns="0" bIns="0" numCol="1" rtlCol="0" anchor="t">
            <a:spAutoFit/>
          </a:bodyPr>
          <a:lstStyle/>
          <a:p>
            <a:pPr algn="l">
              <a:lnSpc>
                <a:spcPts val="4202"/>
              </a:lnSpc>
            </a:pPr>
            <a:r>
              <a:rPr lang="en-US" sz="1681" spc="79" dirty="0">
                <a:solidFill>
                  <a:schemeClr val="accent1">
                    <a:lumMod val="75000"/>
                  </a:schemeClr>
                </a:solidFill>
                <a:latin typeface="Montserrat"/>
              </a:rPr>
              <a:t>RESIDENCIA PRINCIPAL </a:t>
            </a:r>
          </a:p>
          <a:p>
            <a:pPr algn="l">
              <a:lnSpc>
                <a:spcPts val="4202"/>
              </a:lnSpc>
            </a:pPr>
            <a:r>
              <a:rPr lang="en-US" sz="1681" spc="79" dirty="0">
                <a:solidFill>
                  <a:schemeClr val="accent1">
                    <a:lumMod val="75000"/>
                  </a:schemeClr>
                </a:solidFill>
                <a:latin typeface="Montserrat"/>
              </a:rPr>
              <a:t>INVERSIÓN</a:t>
            </a:r>
          </a:p>
          <a:p>
            <a:pPr algn="l">
              <a:lnSpc>
                <a:spcPts val="4202"/>
              </a:lnSpc>
            </a:pPr>
            <a:r>
              <a:rPr lang="en-US" sz="1681" spc="79" dirty="0">
                <a:solidFill>
                  <a:schemeClr val="accent1">
                    <a:lumMod val="75000"/>
                  </a:schemeClr>
                </a:solidFill>
                <a:latin typeface="Montserrat"/>
              </a:rPr>
              <a:t>SEGUNDA RESIDENCIA</a:t>
            </a:r>
          </a:p>
          <a:p>
            <a:pPr algn="l">
              <a:lnSpc>
                <a:spcPts val="4202"/>
              </a:lnSpc>
            </a:pPr>
            <a:r>
              <a:rPr lang="en-US" sz="1681" spc="79" dirty="0">
                <a:solidFill>
                  <a:schemeClr val="accent1">
                    <a:lumMod val="75000"/>
                  </a:schemeClr>
                </a:solidFill>
                <a:latin typeface="Montserrat"/>
              </a:rPr>
              <a:t>OTROS</a:t>
            </a:r>
          </a:p>
        </p:txBody>
      </p:sp>
      <p:sp>
        <p:nvSpPr>
          <p:cNvPr id="42" name="TextBox 38">
            <a:extLst>
              <a:ext uri="{FF2B5EF4-FFF2-40B4-BE49-F238E27FC236}">
                <a16:creationId xmlns:a16="http://schemas.microsoft.com/office/drawing/2014/main" id="{B962BFF0-60DD-93CA-229F-4FACA2AFE5BB}"/>
              </a:ext>
            </a:extLst>
          </p:cNvPr>
          <p:cNvSpPr txBox="1"/>
          <p:nvPr/>
        </p:nvSpPr>
        <p:spPr>
          <a:xfrm>
            <a:off x="11927348" y="3747952"/>
            <a:ext cx="3050524" cy="2549096"/>
          </a:xfrm>
          <a:prstGeom prst="rect">
            <a:avLst/>
          </a:prstGeom>
        </p:spPr>
        <p:txBody>
          <a:bodyPr wrap="square" lIns="0" tIns="0" rIns="0" bIns="0" numCol="1" rtlCol="0" anchor="t">
            <a:spAutoFit/>
          </a:bodyPr>
          <a:lstStyle/>
          <a:p>
            <a:pPr>
              <a:lnSpc>
                <a:spcPts val="4077"/>
              </a:lnSpc>
            </a:pPr>
            <a:r>
              <a:rPr lang="en-US" sz="1630" spc="76" dirty="0">
                <a:solidFill>
                  <a:schemeClr val="accent1">
                    <a:lumMod val="75000"/>
                  </a:schemeClr>
                </a:solidFill>
                <a:latin typeface="Montserrat"/>
              </a:rPr>
              <a:t>ESPAÑA</a:t>
            </a:r>
          </a:p>
          <a:p>
            <a:pPr>
              <a:lnSpc>
                <a:spcPts val="4077"/>
              </a:lnSpc>
            </a:pPr>
            <a:r>
              <a:rPr lang="en-US" sz="1630" spc="76" dirty="0">
                <a:solidFill>
                  <a:schemeClr val="accent1">
                    <a:lumMod val="75000"/>
                  </a:schemeClr>
                </a:solidFill>
                <a:latin typeface="Montserrat"/>
              </a:rPr>
              <a:t>AMERICA LATINA (OTROS)</a:t>
            </a:r>
          </a:p>
          <a:p>
            <a:pPr>
              <a:lnSpc>
                <a:spcPts val="4077"/>
              </a:lnSpc>
            </a:pPr>
            <a:r>
              <a:rPr lang="en-US" sz="1630" spc="76" dirty="0">
                <a:solidFill>
                  <a:schemeClr val="accent1">
                    <a:lumMod val="75000"/>
                  </a:schemeClr>
                </a:solidFill>
                <a:latin typeface="Montserrat"/>
              </a:rPr>
              <a:t>MEXICO</a:t>
            </a:r>
          </a:p>
          <a:p>
            <a:pPr>
              <a:lnSpc>
                <a:spcPts val="4077"/>
              </a:lnSpc>
            </a:pPr>
            <a:r>
              <a:rPr lang="en-US" sz="1630" spc="76" dirty="0">
                <a:solidFill>
                  <a:schemeClr val="accent1">
                    <a:lumMod val="75000"/>
                  </a:schemeClr>
                </a:solidFill>
                <a:latin typeface="Montserrat"/>
              </a:rPr>
              <a:t>EEUU / CANADÁ </a:t>
            </a:r>
          </a:p>
          <a:p>
            <a:pPr algn="l">
              <a:lnSpc>
                <a:spcPts val="4077"/>
              </a:lnSpc>
            </a:pPr>
            <a:r>
              <a:rPr lang="en-US" sz="1630" spc="76" dirty="0">
                <a:solidFill>
                  <a:schemeClr val="accent1">
                    <a:lumMod val="75000"/>
                  </a:schemeClr>
                </a:solidFill>
                <a:latin typeface="Montserrat"/>
              </a:rPr>
              <a:t>FRANCIA</a:t>
            </a:r>
          </a:p>
        </p:txBody>
      </p:sp>
      <p:sp>
        <p:nvSpPr>
          <p:cNvPr id="44" name="TextBox 40">
            <a:extLst>
              <a:ext uri="{FF2B5EF4-FFF2-40B4-BE49-F238E27FC236}">
                <a16:creationId xmlns:a16="http://schemas.microsoft.com/office/drawing/2014/main" id="{DCFF8624-2B66-A5B7-E49E-5F3BC84A7CCD}"/>
              </a:ext>
            </a:extLst>
          </p:cNvPr>
          <p:cNvSpPr txBox="1"/>
          <p:nvPr/>
        </p:nvSpPr>
        <p:spPr>
          <a:xfrm rot="-4120680" flipH="1" flipV="1">
            <a:off x="3900964" y="3213144"/>
            <a:ext cx="2106761" cy="201530"/>
          </a:xfrm>
          <a:prstGeom prst="rect">
            <a:avLst/>
          </a:prstGeom>
        </p:spPr>
        <p:txBody>
          <a:bodyPr wrap="square" lIns="0" tIns="0" rIns="0" bIns="0" numCol="1" rtlCol="0" anchor="t">
            <a:spAutoFit/>
          </a:bodyPr>
          <a:lstStyle/>
          <a:p>
            <a:pPr algn="l">
              <a:lnSpc>
                <a:spcPts val="1727"/>
              </a:lnSpc>
            </a:pPr>
            <a:r>
              <a:rPr lang="en-US" sz="1234" dirty="0">
                <a:solidFill>
                  <a:srgbClr val="799086"/>
                </a:solidFill>
                <a:latin typeface="Gibson 2"/>
              </a:rPr>
              <a:t>o</a:t>
            </a:r>
          </a:p>
        </p:txBody>
      </p:sp>
      <p:sp>
        <p:nvSpPr>
          <p:cNvPr id="80" name="TextBox 67">
            <a:extLst>
              <a:ext uri="{FF2B5EF4-FFF2-40B4-BE49-F238E27FC236}">
                <a16:creationId xmlns:a16="http://schemas.microsoft.com/office/drawing/2014/main" id="{D9838D95-BE8E-ED4B-8F67-51324945A1D6}"/>
              </a:ext>
            </a:extLst>
          </p:cNvPr>
          <p:cNvSpPr txBox="1"/>
          <p:nvPr/>
        </p:nvSpPr>
        <p:spPr>
          <a:xfrm>
            <a:off x="13326185" y="550667"/>
            <a:ext cx="4296920" cy="442750"/>
          </a:xfrm>
          <a:prstGeom prst="rect">
            <a:avLst/>
          </a:prstGeom>
        </p:spPr>
        <p:txBody>
          <a:bodyPr lIns="0" tIns="0" rIns="0" bIns="0" numCol="1" rtlCol="0" anchor="t">
            <a:spAutoFit/>
          </a:bodyPr>
          <a:lstStyle/>
          <a:p>
            <a:pPr algn="l">
              <a:lnSpc>
                <a:spcPts val="1763"/>
              </a:lnSpc>
            </a:pPr>
            <a:r>
              <a:rPr lang="en-US" sz="1259" spc="56" dirty="0">
                <a:solidFill>
                  <a:schemeClr val="accent1"/>
                </a:solidFill>
                <a:latin typeface="Gibson 2"/>
              </a:rPr>
              <a:t>GENTILE HOME/ DOCUMENTO DE VALORACIÓN /        PLAN DE MARKETING</a:t>
            </a:r>
          </a:p>
        </p:txBody>
      </p:sp>
      <p:sp>
        <p:nvSpPr>
          <p:cNvPr id="45" name="TextBox 14">
            <a:extLst>
              <a:ext uri="{FF2B5EF4-FFF2-40B4-BE49-F238E27FC236}">
                <a16:creationId xmlns:a16="http://schemas.microsoft.com/office/drawing/2014/main" id="{2A739394-8E56-CB44-8CBB-8979E6FCA238}"/>
              </a:ext>
            </a:extLst>
          </p:cNvPr>
          <p:cNvSpPr txBox="1"/>
          <p:nvPr/>
        </p:nvSpPr>
        <p:spPr>
          <a:xfrm>
            <a:off x="2924343" y="1083321"/>
            <a:ext cx="7290215" cy="692497"/>
          </a:xfrm>
          <a:prstGeom prst="rect">
            <a:avLst/>
          </a:prstGeom>
        </p:spPr>
        <p:txBody>
          <a:bodyPr wrap="square" lIns="0" tIns="0" rIns="0" bIns="0" numCol="1" rtlCol="0" anchor="t">
            <a:spAutoFit/>
          </a:bodyPr>
          <a:lstStyle/>
          <a:p>
            <a:pPr algn="l">
              <a:lnSpc>
                <a:spcPts val="1604"/>
              </a:lnSpc>
            </a:pPr>
            <a:r>
              <a:rPr lang="en-US" sz="1568" spc="-31" dirty="0">
                <a:solidFill>
                  <a:schemeClr val="accent1"/>
                </a:solidFill>
                <a:latin typeface="Gibson 1"/>
              </a:rPr>
              <a:t>DOCUMENTO DE VALORACIÓN</a:t>
            </a:r>
          </a:p>
          <a:p>
            <a:pPr algn="l">
              <a:lnSpc>
                <a:spcPts val="3841"/>
              </a:lnSpc>
            </a:pPr>
            <a:r>
              <a:rPr lang="en-US" sz="3755" spc="-56" dirty="0">
                <a:solidFill>
                  <a:schemeClr val="accent1"/>
                </a:solidFill>
                <a:latin typeface="Gibson 1"/>
              </a:rPr>
              <a:t>PERFIL DE CLIENTES POTENCIALES</a:t>
            </a:r>
          </a:p>
        </p:txBody>
      </p:sp>
      <p:sp>
        <p:nvSpPr>
          <p:cNvPr id="46" name="TextBox 38">
            <a:extLst>
              <a:ext uri="{FF2B5EF4-FFF2-40B4-BE49-F238E27FC236}">
                <a16:creationId xmlns:a16="http://schemas.microsoft.com/office/drawing/2014/main" id="{D511127A-A353-F545-8D70-646622266272}"/>
              </a:ext>
            </a:extLst>
          </p:cNvPr>
          <p:cNvSpPr txBox="1"/>
          <p:nvPr/>
        </p:nvSpPr>
        <p:spPr>
          <a:xfrm>
            <a:off x="7114427" y="6775962"/>
            <a:ext cx="8667440" cy="445956"/>
          </a:xfrm>
          <a:prstGeom prst="rect">
            <a:avLst/>
          </a:prstGeom>
        </p:spPr>
        <p:txBody>
          <a:bodyPr wrap="square" lIns="0" tIns="0" rIns="0" bIns="0" numCol="1" rtlCol="0" anchor="t">
            <a:spAutoFit/>
          </a:bodyPr>
          <a:lstStyle/>
          <a:p>
            <a:pPr>
              <a:lnSpc>
                <a:spcPts val="4077"/>
              </a:lnSpc>
            </a:pPr>
            <a:r>
              <a:rPr lang="en-US" sz="1630" spc="76" dirty="0">
                <a:solidFill>
                  <a:schemeClr val="accent1">
                    <a:lumMod val="75000"/>
                  </a:schemeClr>
                </a:solidFill>
                <a:latin typeface="Montserrat"/>
              </a:rPr>
              <a:t>PERFIL PREDOMINANTE ENTRE LOS 35 Y 55 AÑOS DE EDAD</a:t>
            </a:r>
          </a:p>
        </p:txBody>
      </p:sp>
    </p:spTree>
    <p:extLst>
      <p:ext uri="{BB962C8B-B14F-4D97-AF65-F5344CB8AC3E}">
        <p14:creationId xmlns:p14="http://schemas.microsoft.com/office/powerpoint/2010/main" val="2208003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7B06A3B76DAAF148B9C25CF1B5CA2B16" ma:contentTypeVersion="14" ma:contentTypeDescription="Crear nuevo documento." ma:contentTypeScope="" ma:versionID="84b00a0ee7e67ffc123f063fe48a6082">
  <xsd:schema xmlns:xsd="http://www.w3.org/2001/XMLSchema" xmlns:xs="http://www.w3.org/2001/XMLSchema" xmlns:p="http://schemas.microsoft.com/office/2006/metadata/properties" xmlns:ns2="37ca8e86-daf8-47a8-98b5-baedb0d38ebf" xmlns:ns3="a99a44b7-017a-4a58-bae5-088b4ac94663" targetNamespace="http://schemas.microsoft.com/office/2006/metadata/properties" ma:root="true" ma:fieldsID="b1e5d6203faca461f5b5679dbd26c5ff" ns2:_="" ns3:_="">
    <xsd:import namespace="37ca8e86-daf8-47a8-98b5-baedb0d38ebf"/>
    <xsd:import namespace="a99a44b7-017a-4a58-bae5-088b4ac946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SearchPropertie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ca8e86-daf8-47a8-98b5-baedb0d38e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Etiquetas de imagen" ma:readOnly="false" ma:fieldId="{5cf76f15-5ced-4ddc-b409-7134ff3c332f}" ma:taxonomyMulti="true" ma:sspId="c0323ddc-b8eb-433d-980c-19425ade5a68"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99a44b7-017a-4a58-bae5-088b4ac9466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efc0319-12b3-41e5-8a49-62243061c9e8}" ma:internalName="TaxCatchAll" ma:showField="CatchAllData" ma:web="a99a44b7-017a-4a58-bae5-088b4ac9466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7ca8e86-daf8-47a8-98b5-baedb0d38ebf">
      <Terms xmlns="http://schemas.microsoft.com/office/infopath/2007/PartnerControls"/>
    </lcf76f155ced4ddcb4097134ff3c332f>
    <TaxCatchAll xmlns="a99a44b7-017a-4a58-bae5-088b4ac94663" xsi:nil="true"/>
  </documentManagement>
</p:properties>
</file>

<file path=customXml/itemProps1.xml><?xml version="1.0" encoding="utf-8"?>
<ds:datastoreItem xmlns:ds="http://schemas.openxmlformats.org/officeDocument/2006/customXml" ds:itemID="{5E81F775-BBA7-4916-A6FE-161A45BFC035}">
  <ds:schemaRefs>
    <ds:schemaRef ds:uri="http://schemas.microsoft.com/sharepoint/v3/contenttype/forms"/>
  </ds:schemaRefs>
</ds:datastoreItem>
</file>

<file path=customXml/itemProps2.xml><?xml version="1.0" encoding="utf-8"?>
<ds:datastoreItem xmlns:ds="http://schemas.openxmlformats.org/officeDocument/2006/customXml" ds:itemID="{7A775028-A1FB-4415-BAD5-F5A13C45F5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ca8e86-daf8-47a8-98b5-baedb0d38ebf"/>
    <ds:schemaRef ds:uri="a99a44b7-017a-4a58-bae5-088b4ac946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0EF9D54-66A6-4157-9F5C-1C3552124A29}">
  <ds:schemaRefs>
    <ds:schemaRef ds:uri="http://schemas.microsoft.com/office/2006/metadata/properties"/>
    <ds:schemaRef ds:uri="http://schemas.microsoft.com/office/infopath/2007/PartnerControls"/>
    <ds:schemaRef ds:uri="37ca8e86-daf8-47a8-98b5-baedb0d38ebf"/>
    <ds:schemaRef ds:uri="a99a44b7-017a-4a58-bae5-088b4ac94663"/>
  </ds:schemaRefs>
</ds:datastoreItem>
</file>

<file path=docProps/app.xml><?xml version="1.0" encoding="utf-8"?>
<Properties xmlns="http://schemas.openxmlformats.org/officeDocument/2006/extended-properties" xmlns:vt="http://schemas.openxmlformats.org/officeDocument/2006/docPropsVTypes">
  <TotalTime>799</TotalTime>
  <Words>2122</Words>
  <Application>Microsoft Macintosh PowerPoint</Application>
  <PresentationFormat>Personalizado</PresentationFormat>
  <Paragraphs>451</Paragraphs>
  <Slides>20</Slides>
  <Notes>0</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20</vt:i4>
      </vt:variant>
    </vt:vector>
  </HeadingPairs>
  <TitlesOfParts>
    <vt:vector size="34" baseType="lpstr">
      <vt:lpstr>Meiryo UI</vt:lpstr>
      <vt:lpstr>Grenale 2</vt:lpstr>
      <vt:lpstr>Gibson 2</vt:lpstr>
      <vt:lpstr>Wingdings</vt:lpstr>
      <vt:lpstr>Calibri</vt:lpstr>
      <vt:lpstr>Gibson 1</vt:lpstr>
      <vt:lpstr>Grenale 1</vt:lpstr>
      <vt:lpstr>Times New Roman</vt:lpstr>
      <vt:lpstr>Arial</vt:lpstr>
      <vt:lpstr>Open Sans Condensed Bold</vt:lpstr>
      <vt:lpstr>Gibson 3</vt:lpstr>
      <vt:lpstr>Trebuchet MS</vt:lpstr>
      <vt:lpstr>Montserrat</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Barcelona ES - Documento de Valoración</dc:title>
  <cp:lastModifiedBy>Microsoft Office User</cp:lastModifiedBy>
  <cp:revision>1094</cp:revision>
  <dcterms:created xsi:type="dcterms:W3CDTF">2006-08-16T00:00:00Z</dcterms:created>
  <dcterms:modified xsi:type="dcterms:W3CDTF">2025-10-25T14:49:44Z</dcterms:modified>
  <dc:identifier>DAFtqGZnkqU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0x0101007B06A3B76DAAF148B9C25CF1B5CA2B16</vt:lpwstr>
  </property>
  <property fmtid="{D5CDD505-2E9C-101B-9397-08002B2CF9AE}" pid="3" name="MediaServiceImageTags">
    <vt:lpwstr/>
  </property>
</Properties>
</file>